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19" r:id="rId3"/>
    <p:sldId id="420" r:id="rId4"/>
    <p:sldId id="433" r:id="rId5"/>
    <p:sldId id="435" r:id="rId6"/>
    <p:sldId id="429" r:id="rId7"/>
    <p:sldId id="423" r:id="rId8"/>
    <p:sldId id="424" r:id="rId9"/>
    <p:sldId id="425" r:id="rId10"/>
    <p:sldId id="426" r:id="rId11"/>
    <p:sldId id="427" r:id="rId12"/>
    <p:sldId id="436" r:id="rId13"/>
    <p:sldId id="437" r:id="rId14"/>
    <p:sldId id="451" r:id="rId15"/>
    <p:sldId id="450" r:id="rId16"/>
    <p:sldId id="430" r:id="rId17"/>
    <p:sldId id="337" r:id="rId18"/>
    <p:sldId id="428" r:id="rId19"/>
    <p:sldId id="341" r:id="rId20"/>
    <p:sldId id="446" r:id="rId21"/>
    <p:sldId id="445" r:id="rId22"/>
    <p:sldId id="444" r:id="rId23"/>
    <p:sldId id="452" r:id="rId24"/>
    <p:sldId id="447" r:id="rId25"/>
    <p:sldId id="358" r:id="rId26"/>
    <p:sldId id="350" r:id="rId27"/>
    <p:sldId id="453" r:id="rId28"/>
    <p:sldId id="454" r:id="rId29"/>
    <p:sldId id="455" r:id="rId30"/>
    <p:sldId id="456" r:id="rId31"/>
    <p:sldId id="457" r:id="rId32"/>
    <p:sldId id="458" r:id="rId33"/>
    <p:sldId id="459" r:id="rId34"/>
    <p:sldId id="460" r:id="rId35"/>
    <p:sldId id="449" r:id="rId36"/>
    <p:sldId id="438" r:id="rId37"/>
    <p:sldId id="431" r:id="rId38"/>
    <p:sldId id="308" r:id="rId39"/>
    <p:sldId id="262" r:id="rId40"/>
    <p:sldId id="300" r:id="rId41"/>
    <p:sldId id="375" r:id="rId42"/>
    <p:sldId id="272" r:id="rId43"/>
    <p:sldId id="305" r:id="rId44"/>
    <p:sldId id="306" r:id="rId45"/>
    <p:sldId id="271" r:id="rId46"/>
    <p:sldId id="299" r:id="rId47"/>
    <p:sldId id="326" r:id="rId48"/>
    <p:sldId id="327"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1341" autoAdjust="0"/>
  </p:normalViewPr>
  <p:slideViewPr>
    <p:cSldViewPr showGuides="1">
      <p:cViewPr>
        <p:scale>
          <a:sx n="68" d="100"/>
          <a:sy n="68" d="100"/>
        </p:scale>
        <p:origin x="1080" y="33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43639344"/>
        <c:axId val="-2143875328"/>
      </c:lineChart>
      <c:catAx>
        <c:axId val="-2143639344"/>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143875328"/>
        <c:crosses val="autoZero"/>
        <c:auto val="1"/>
        <c:lblAlgn val="ctr"/>
        <c:lblOffset val="100"/>
        <c:noMultiLvlLbl val="0"/>
      </c:catAx>
      <c:valAx>
        <c:axId val="-2143875328"/>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43639344"/>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and I am a graduate student</a:t>
            </a:r>
            <a:r>
              <a:rPr lang="en-US" baseline="0" dirty="0" smtClean="0"/>
              <a:t> at MIT. I am going to be speaking about packet transactions, which is a new abstraction for programming line-rate switches.</a:t>
            </a:r>
          </a:p>
          <a:p>
            <a:endParaRPr lang="en-US" baseline="0" dirty="0" smtClean="0"/>
          </a:p>
          <a:p>
            <a:r>
              <a:rPr lang="en-US" baseline="0" dirty="0" smtClean="0"/>
              <a:t>TODO: The contrast of the match-action stage against the white background may not be visible if the projector is bad.</a:t>
            </a:r>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94508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state we call an atom. It captures atomic units of computation provided natively by the switch hardware. By atomic, we mean that any updates to state local to the atom must be visible before the next packet is processed by that atom, i.e., within a ns.</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imagine tiling a switch with atoms of one or more types. These atom types, along with how they are laid out in a switch constitute the switch’s instruction set. A router vendor would design and expose these atoms as part of the router’s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98902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do this, it’s best to distinguish between atoms that do not touch state and modify only packet fields and atoms that do modify persistent switch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Here, for every packet we can carry out this operation independently because it doesn’t touch any persistent state stored on the switch; so, there are no dependencies across packets.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The first adds f1 and f2 and writes it to </a:t>
            </a:r>
            <a:r>
              <a:rPr lang="en-US" baseline="0" dirty="0" err="1" smtClean="0"/>
              <a:t>tmp</a:t>
            </a:r>
            <a:r>
              <a:rPr lang="en-US" baseline="0" dirty="0" smtClean="0"/>
              <a:t>. The second subtracts f3 from </a:t>
            </a:r>
            <a:r>
              <a:rPr lang="en-US" baseline="0" dirty="0" err="1" smtClean="0"/>
              <a:t>tmp</a:t>
            </a:r>
            <a:r>
              <a:rPr lang="en-US" baseline="0" dirty="0" smtClean="0"/>
              <a:t>. For a second packet, these operations can be overlapped with the current packet and it’s still 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router designer, you can design stateless atoms that carry out arithmetic on pairs of packet fields and you’re good to go; many stateless operations can be composed out of these simpler pair-wise instructions, like I just showed.</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7956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situation’s rather different for </a:t>
            </a:r>
            <a:r>
              <a:rPr lang="en-US" baseline="0" dirty="0" err="1" smtClean="0"/>
              <a:t>stateful</a:t>
            </a:r>
            <a:r>
              <a:rPr lang="en-US" baseline="0" dirty="0" smtClean="0"/>
              <a:t> atoms. Let’s pick a counter. Now, one way to implement this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pink and green enter the pipeline in adjacent clock cycles 0 and 1. Pink picks up </a:t>
            </a:r>
            <a:r>
              <a:rPr lang="en-US" baseline="0" dirty="0" err="1" smtClean="0"/>
              <a:t>tmp</a:t>
            </a:r>
            <a:r>
              <a:rPr lang="en-US" baseline="0" dirty="0" smtClean="0"/>
              <a:t>=0 after clock cycle 1. Green just enters the pipeline during clock cycle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You can probably see where this is going.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clock cycle 3, pink writes back 1 into X, while green’s </a:t>
            </a:r>
            <a:r>
              <a:rPr lang="en-US" baseline="0" dirty="0" err="1" smtClean="0"/>
              <a:t>tmp</a:t>
            </a:r>
            <a:r>
              <a:rPr lang="en-US" baseline="0" dirty="0" smtClean="0"/>
              <a:t> is updated to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clock cycle 4, green writes 1 to X again, when it should be 2.</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400383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with this is that the counter isn’t atomic. To guarantee atomicity, you need the hardware to support an increment that completes in a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and still retain correctness.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022427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the </a:t>
            </a:r>
            <a:r>
              <a:rPr lang="en-US" baseline="0" dirty="0" err="1" smtClean="0"/>
              <a:t>stateful</a:t>
            </a:r>
            <a:r>
              <a:rPr lang="en-US" baseline="0" dirty="0" smtClean="0"/>
              <a:t> atoms can end up looking fairly complicated because they pack all the updates to a state within a clock cycle. So, here’s one of our most complicated atoms, which we call a nested if-else.</a:t>
            </a:r>
          </a:p>
          <a:p>
            <a:endParaRPr lang="en-US" baseline="0" dirty="0" smtClean="0"/>
          </a:p>
          <a:p>
            <a:r>
              <a:rPr lang="en-US" baseline="0" dirty="0" smtClean="0"/>
              <a:t>This essentially allows us to update state in one of four ways depending on four predicates (essentially the four possibilities if you have a pair of nested if-else statements). Each of these four predicates can themselves depend on the state being updated.</a:t>
            </a:r>
          </a:p>
          <a:p>
            <a:endParaRPr lang="en-US" baseline="0" dirty="0" smtClean="0"/>
          </a:p>
          <a:p>
            <a:r>
              <a:rPr lang="en-US" baseline="0" dirty="0" smtClean="0"/>
              <a:t>As a result, these </a:t>
            </a:r>
            <a:r>
              <a:rPr lang="en-US" baseline="0" dirty="0" err="1" smtClean="0"/>
              <a:t>stateful</a:t>
            </a:r>
            <a:r>
              <a:rPr lang="en-US" baseline="0" dirty="0" smtClean="0"/>
              <a:t> atoms look very different from standard x86 instructions. The game here is to pack the maximum useful state update functionality within a timing budget of 1 clock cycle.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8805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I’ll now briefly describe the compiler that bridges these two abstractions. I am not discussing the compiler in any detail; there is a more detailed description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This is like C or Python, except there are no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then feeds this packet transaction into a compiler. The compiler does two main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 of operations within the transaction.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 provided by the hardware. This problem boils down to program synthesis, where we want to configure an atom’s parameters so that it matches up exactly with the spec.</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important thing about this compiler is that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3473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system to:</a:t>
            </a:r>
          </a:p>
          <a:p>
            <a:pPr marL="685800" lvl="1" indent="-228600">
              <a:buAutoNum type="arabicPeriod"/>
            </a:pPr>
            <a:r>
              <a:rPr lang="en-US" baseline="0" dirty="0" smtClean="0"/>
              <a:t>Design atoms for </a:t>
            </a:r>
            <a:r>
              <a:rPr lang="en-US" baseline="0" dirty="0" err="1" smtClean="0"/>
              <a:t>prog</a:t>
            </a:r>
            <a:r>
              <a:rPr lang="en-US" baseline="0" dirty="0" smtClean="0"/>
              <a:t> routers in the first place, and then</a:t>
            </a:r>
          </a:p>
          <a:p>
            <a:pPr marL="685800" lvl="1" indent="-228600">
              <a:buAutoNum type="arabicPeriod"/>
            </a:pPr>
            <a:r>
              <a:rPr lang="en-US" baseline="0" dirty="0" smtClean="0"/>
              <a:t>Compile to these newly designed </a:t>
            </a:r>
            <a:r>
              <a:rPr lang="en-US" baseline="0" dirty="0" err="1" smtClean="0"/>
              <a:t>prog</a:t>
            </a:r>
            <a:r>
              <a:rPr lang="en-US" baseline="0" dirty="0" smtClean="0"/>
              <a:t> routers.</a:t>
            </a:r>
          </a:p>
          <a:p>
            <a:pPr marL="685800" lvl="1" indent="-228600">
              <a:buAutoNum type="arabicPeriod"/>
            </a:pPr>
            <a:endParaRPr lang="en-US" baseline="0" dirty="0" smtClean="0"/>
          </a:p>
          <a:p>
            <a:pPr marL="457200" lvl="1" indent="0">
              <a:buNone/>
            </a:pPr>
            <a:r>
              <a:rPr lang="en-US" baseline="0" dirty="0" smtClean="0"/>
              <a:t>Let’s focus on designing these </a:t>
            </a:r>
            <a:r>
              <a:rPr lang="en-US" baseline="0" dirty="0" err="1" smtClean="0"/>
              <a:t>prog</a:t>
            </a:r>
            <a:r>
              <a:rPr lang="en-US" baseline="0" dirty="0" smtClean="0"/>
              <a:t> routers first. The compiler takes three inputs, the algorithms it cares about, a specification of the atom’s capabilities, and a pipeline geometry (which specifies the depth of the pipeline and its width, the number of atoms in each stage).</a:t>
            </a:r>
          </a:p>
          <a:p>
            <a:pPr marL="457200" lvl="1" indent="0">
              <a:buNone/>
            </a:pPr>
            <a:endParaRPr lang="en-US" baseline="0" dirty="0" smtClean="0"/>
          </a:p>
          <a:p>
            <a:pPr marL="457200" lvl="1" indent="0">
              <a:buNone/>
            </a:pPr>
            <a:r>
              <a:rPr lang="en-US" baseline="0" dirty="0" smtClean="0"/>
              <a:t>For now, we assume we are designing a single atom type that covers all our algorithms because it simplifies the process of designing the atom and optimizing its circuit implementation.</a:t>
            </a:r>
          </a:p>
          <a:p>
            <a:pPr marL="457200" lvl="1" indent="0">
              <a:buNone/>
            </a:pPr>
            <a:endParaRPr lang="en-US" baseline="0" dirty="0" smtClean="0"/>
          </a:p>
          <a:p>
            <a:pPr marL="457200" lvl="1" indent="0">
              <a:buNone/>
            </a:pPr>
            <a:r>
              <a:rPr lang="en-US" baseline="0" dirty="0" smtClean="0"/>
              <a:t>Now, invariably, some algorithm won’t compile because its </a:t>
            </a:r>
            <a:r>
              <a:rPr lang="en-US" baseline="0" dirty="0" err="1" smtClean="0"/>
              <a:t>codelet</a:t>
            </a:r>
            <a:r>
              <a:rPr lang="en-US" baseline="0" dirty="0" smtClean="0"/>
              <a:t> doesn’t map to the atom we have or we don’t have enough atoms. If so, we modify either the pipeline geometry or the atom type and try again.</a:t>
            </a:r>
          </a:p>
          <a:p>
            <a:pPr marL="457200" lvl="1" indent="0">
              <a:buNone/>
            </a:pPr>
            <a:endParaRPr lang="en-US" baseline="0" dirty="0" smtClean="0"/>
          </a:p>
          <a:p>
            <a:pPr marL="457200" lvl="1" indent="0">
              <a:buNone/>
            </a:pPr>
            <a:r>
              <a:rPr lang="en-US" baseline="0" dirty="0" smtClean="0"/>
              <a:t>We iterate till we are satisfied that the atom we have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how we use the compiler to design an instruction set.</a:t>
            </a:r>
          </a:p>
          <a:p>
            <a:endParaRPr lang="en-US" baseline="0" dirty="0" smtClean="0"/>
          </a:p>
          <a:p>
            <a:r>
              <a:rPr lang="en-US" baseline="0" dirty="0" smtClean="0"/>
              <a:t>We run </a:t>
            </a:r>
            <a:r>
              <a:rPr lang="en-US" baseline="0" dirty="0" err="1" smtClean="0"/>
              <a:t>compile.sh</a:t>
            </a:r>
            <a:r>
              <a:rPr lang="en-US" baseline="0" dirty="0" smtClean="0"/>
              <a:t> and it takes 4 arguments: a packet transaction in Domino, an atom type,  and the pipeline depth and width</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and further learns new pairs in the data plane.</a:t>
            </a:r>
          </a:p>
          <a:p>
            <a:r>
              <a:rPr lang="en-US" baseline="0" dirty="0" smtClean="0"/>
              <a:t>So the code for this is here. 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 (Highlight those three lines without being awkward about it).</a:t>
            </a:r>
          </a:p>
          <a:p>
            <a:endParaRPr lang="en-US" baseline="0" dirty="0" smtClean="0"/>
          </a:p>
          <a:p>
            <a:r>
              <a:rPr lang="en-US" baseline="0" dirty="0" smtClean="0"/>
              <a:t>We then check if all three locations are set to determine if this pair is already a member.</a:t>
            </a:r>
          </a:p>
          <a:p>
            <a:endParaRPr lang="en-US" baseline="0" dirty="0" smtClean="0"/>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a:t>
            </a:r>
          </a:p>
          <a:p>
            <a:endParaRPr lang="en-US" baseline="0" dirty="0" smtClean="0"/>
          </a:p>
          <a:p>
            <a:r>
              <a:rPr lang="en-US" baseline="0" dirty="0" smtClean="0"/>
              <a:t>Now, let’s pick a pipeline depth and width of 2 and run </a:t>
            </a:r>
            <a:r>
              <a:rPr lang="en-US" baseline="0" dirty="0" err="1" smtClean="0"/>
              <a:t>compile.sh</a:t>
            </a:r>
            <a:endParaRPr lang="en-US" baseline="0" dirty="0" smtClean="0"/>
          </a:p>
          <a:p>
            <a:endParaRPr lang="en-US" baseline="0" dirty="0" smtClean="0"/>
          </a:p>
          <a:p>
            <a:r>
              <a:rPr lang="en-US" baseline="0" dirty="0" smtClean="0"/>
              <a:t>There’s an error, and it says it doesn’t have enough atoms in the pipeline. So let’s just increase each to 10 and rerun it.</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that uses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And you increment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can tell us that. And it does.</a:t>
            </a:r>
          </a:p>
          <a:p>
            <a:pPr marL="0" indent="0">
              <a:buNone/>
            </a:pPr>
            <a:endParaRPr lang="en-US" baseline="0" dirty="0" smtClean="0"/>
          </a:p>
          <a:p>
            <a:pPr marL="0" indent="0">
              <a:buNone/>
            </a:pPr>
            <a:r>
              <a:rPr lang="en-US" baseline="0" dirty="0" smtClean="0"/>
              <a:t>So for this, let’s move on to the next more complicated atom, which is the ability to read a piece of state, add a constant or packet field to it, and then write it back. This is what its circuit looks like.</a:t>
            </a:r>
          </a:p>
          <a:p>
            <a:pPr marL="0" indent="0">
              <a:buNone/>
            </a:pPr>
            <a:r>
              <a:rPr lang="en-US" baseline="0" dirty="0" smtClean="0"/>
              <a:t>Optional: the reason we have a 2-to-1 mux with x and 0 at the top input is so that we can also support the functionality of the previous read/write atom by choosing 0 for the top input.</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 and then once they are designed check if a new algorithm compiles to that atom.</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154896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and more atoms. The first two atoms on this list are what I just showed you. We also set these up in a containment hierarchy so that each atom expresses everything that the atoms above it can.</a:t>
            </a:r>
          </a:p>
          <a:p>
            <a:endParaRPr lang="en-US" baseline="0" dirty="0" smtClean="0"/>
          </a:p>
          <a:p>
            <a:r>
              <a:rPr lang="en-US" baseline="0" dirty="0" smtClean="0"/>
              <a:t>These include things like a predicated version of the read, add, write atom I demonstrated, which applies the read, add, write only when a condition is true. It also includes the nested atom I brought up earlier.</a:t>
            </a:r>
          </a:p>
          <a:p>
            <a:endParaRPr lang="en-US" baseline="0" dirty="0" smtClean="0"/>
          </a:p>
          <a:p>
            <a:endParaRPr lang="en-US" baseline="0" dirty="0" smtClean="0"/>
          </a:p>
          <a:p>
            <a:r>
              <a:rPr lang="en-US" baseline="0" dirty="0" smtClean="0"/>
              <a:t>Ravi, NG: Provide some context for why these seven.</a:t>
            </a:r>
          </a:p>
          <a:p>
            <a:r>
              <a:rPr lang="en-US" baseline="0" dirty="0" smtClean="0"/>
              <a:t>What would you need to support more atoms?</a:t>
            </a:r>
          </a:p>
          <a:p>
            <a:r>
              <a:rPr lang="en-US" baseline="0" dirty="0" smtClean="0"/>
              <a:t>What is the eventual limit of this process.</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exactly do I mean by programming a line-rate switch. By </a:t>
            </a:r>
            <a:r>
              <a:rPr lang="en-US" baseline="0" dirty="0" err="1" smtClean="0"/>
              <a:t>prog</a:t>
            </a:r>
            <a:r>
              <a:rPr lang="en-US" baseline="0" dirty="0" smtClean="0"/>
              <a:t>, I mean the ability to express new data-plane algorithms for packet processing as packets transit a switch. Here are a few examples of such algorithms.</a:t>
            </a:r>
          </a:p>
          <a:p>
            <a:endParaRPr lang="en-US" baseline="0" dirty="0" smtClean="0"/>
          </a:p>
          <a:p>
            <a:r>
              <a:rPr lang="en-US" baseline="0" dirty="0" smtClean="0"/>
              <a:t>But, we want this </a:t>
            </a:r>
            <a:r>
              <a:rPr lang="en-US" baseline="0" dirty="0" err="1" smtClean="0"/>
              <a:t>prog</a:t>
            </a:r>
            <a:r>
              <a:rPr lang="en-US" baseline="0" dirty="0" smtClean="0"/>
              <a:t> without giving up performance. We want to </a:t>
            </a:r>
            <a:r>
              <a:rPr lang="en-US" baseline="0" dirty="0" err="1" smtClean="0"/>
              <a:t>prog</a:t>
            </a:r>
            <a:r>
              <a:rPr lang="en-US" baseline="0" dirty="0" smtClean="0"/>
              <a:t> these new </a:t>
            </a:r>
            <a:r>
              <a:rPr lang="en-US" baseline="0" dirty="0" err="1" smtClean="0"/>
              <a:t>algos</a:t>
            </a:r>
            <a:r>
              <a:rPr lang="en-US" baseline="0" dirty="0" smtClean="0"/>
              <a:t> into switches that run at line rate, i.e., the highest capacity supported by dedicated hardware switches.</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107995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We took a set of algorithms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the expressiveness bit.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659106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to see if this was the case.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Again, this is just a different tradeoff from a software router.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71817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3123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circuits for these atoms in hardware?</a:t>
            </a:r>
          </a:p>
          <a:p>
            <a:endParaRPr lang="en-US" baseline="0" dirty="0" smtClean="0"/>
          </a:p>
          <a:p>
            <a:r>
              <a:rPr lang="en-US" baseline="0" dirty="0" smtClean="0"/>
              <a:t>Concretely, do they meet timing at 1 GHz (typical clock rate), and what additional area do they occupy?</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We found two things. First, they all comfortably meet timing at 1 GHz. Second, their area in silicon is small.</a:t>
            </a:r>
            <a:r>
              <a:rPr lang="en-US" baseline="0" dirty="0"/>
              <a:t> </a:t>
            </a:r>
            <a:r>
              <a:rPr lang="en-US" baseline="0" dirty="0" smtClean="0"/>
              <a:t>How small is small? So, these are the areas of an individual atom in um^2. We saw that we needed around 100 of each. To be really careful, let’s provision the switch with we 300 of each. Relative to a baseline switching chip that has a 200 </a:t>
            </a:r>
            <a:r>
              <a:rPr lang="en-US" baseline="0" dirty="0" err="1" smtClean="0"/>
              <a:t>sq</a:t>
            </a:r>
            <a:r>
              <a:rPr lang="en-US" baseline="0" dirty="0" smtClean="0"/>
              <a:t> mm area, the overheads are under a per cent, which is quite modest.</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50793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p>
          <a:p>
            <a:endParaRPr lang="en-US" baseline="0" dirty="0" smtClean="0"/>
          </a:p>
          <a:p>
            <a:r>
              <a:rPr lang="en-US" baseline="0" dirty="0" smtClean="0"/>
              <a:t>Just put area in micrometer squared.</a:t>
            </a:r>
          </a:p>
          <a:p>
            <a:r>
              <a:rPr lang="en-US" baseline="0" dirty="0" smtClean="0"/>
              <a:t>Talk about 32 nm library, 1 GHz, and give actual numbers.</a:t>
            </a:r>
          </a:p>
          <a:p>
            <a:r>
              <a:rPr lang="en-US" baseline="0" dirty="0" smtClean="0"/>
              <a:t>Maybe just mention the baseline switching chip off to the side.</a:t>
            </a:r>
          </a:p>
          <a:p>
            <a:r>
              <a:rPr lang="en-US" baseline="0" dirty="0" smtClean="0"/>
              <a:t>&lt;1% seems too insignificant to even mention.</a:t>
            </a:r>
          </a:p>
          <a:p>
            <a:endParaRPr lang="en-US" baseline="0" dirty="0" smtClean="0"/>
          </a:p>
          <a:p>
            <a:r>
              <a:rPr lang="en-US" baseline="0" dirty="0" smtClean="0"/>
              <a:t>Basically, REDO the results part to provide more context.</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17112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to conclude.</a:t>
            </a:r>
            <a:r>
              <a:rPr lang="en-US" baseline="0" dirty="0"/>
              <a:t> </a:t>
            </a:r>
            <a:r>
              <a:rPr lang="en-US" baseline="0" dirty="0" smtClean="0"/>
              <a:t>I hope to have conveyed three messages.</a:t>
            </a:r>
          </a:p>
          <a:p>
            <a:pPr marL="228600" indent="-228600">
              <a:buAutoNum type="arabicPeriod"/>
            </a:pPr>
            <a:r>
              <a:rPr lang="en-US" baseline="0" dirty="0" smtClean="0"/>
              <a:t>First, packet transactions. This is a much easier </a:t>
            </a:r>
            <a:r>
              <a:rPr lang="en-US" baseline="0" dirty="0" err="1" smtClean="0"/>
              <a:t>prog</a:t>
            </a:r>
            <a:r>
              <a:rPr lang="en-US" baseline="0" dirty="0" smtClean="0"/>
              <a:t> model for data-plane algorithms relative to a language like P4.</a:t>
            </a:r>
          </a:p>
          <a:p>
            <a:pPr marL="228600" indent="-228600">
              <a:buAutoNum type="arabicPeriod"/>
            </a:pPr>
            <a:r>
              <a:rPr lang="en-US" baseline="0" dirty="0" smtClean="0"/>
              <a:t>Second, atoms, which represent router instruction sets. Atoms allow router designers to uniformly specify a router’s capabilities, especially when it comes to state manipulation.</a:t>
            </a:r>
          </a:p>
          <a:p>
            <a:pPr marL="228600" indent="-228600">
              <a:buAutoNum type="arabicPeriod"/>
            </a:pPr>
            <a:r>
              <a:rPr lang="en-US" baseline="0" dirty="0" smtClean="0"/>
              <a:t>Third, a blue print for iteratively designing instruction sets using a compiler that translates packet transactions to atoms.</a:t>
            </a:r>
          </a:p>
          <a:p>
            <a:pPr marL="228600" indent="-228600">
              <a:buAutoNum type="arabicPeriod"/>
            </a:pPr>
            <a:endParaRPr lang="en-US" baseline="0" dirty="0" smtClean="0"/>
          </a:p>
          <a:p>
            <a:pPr marL="0" indent="0">
              <a:buNone/>
            </a:pPr>
            <a:r>
              <a:rPr lang="en-US" baseline="0" smtClean="0"/>
              <a:t>Thank you.</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639926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110942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238985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45409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Why are we looking at this problem now?</a:t>
            </a:r>
          </a:p>
          <a:p>
            <a:pPr marL="685800" lvl="1" indent="-228600" algn="l">
              <a:buAutoNum type="arabicPeriod"/>
            </a:pPr>
            <a:r>
              <a:rPr lang="en-US" baseline="0" dirty="0" smtClean="0"/>
              <a:t>First, with the rise of data centers and software-defined networking, operators seek more control over their network.</a:t>
            </a:r>
          </a:p>
          <a:p>
            <a:pPr marL="685800" lvl="1" indent="-228600" algn="l">
              <a:buAutoNum type="arabicPeriod"/>
            </a:pPr>
            <a:r>
              <a:rPr lang="en-US" baseline="0" dirty="0" smtClean="0"/>
              <a:t>Second, perhaps more importantly, it is actually practical to build programmable chips with the same performance as the highest end fixed function chips. This is just Moore’s law for networking, where transistors are now small enough that the additional area for a </a:t>
            </a:r>
            <a:r>
              <a:rPr lang="en-US" baseline="0" dirty="0" err="1" smtClean="0"/>
              <a:t>prog</a:t>
            </a:r>
            <a:r>
              <a:rPr lang="en-US" baseline="0" dirty="0" smtClean="0"/>
              <a:t> chip is marginal. Examples of such chips include Intel’s </a:t>
            </a:r>
            <a:r>
              <a:rPr lang="en-US" baseline="0" dirty="0" err="1" smtClean="0"/>
              <a:t>FlexPipe</a:t>
            </a:r>
            <a:r>
              <a:rPr lang="en-US" baseline="0" dirty="0" smtClean="0"/>
              <a:t>, Cavium’s </a:t>
            </a:r>
            <a:r>
              <a:rPr lang="en-US" baseline="0" dirty="0" err="1" smtClean="0"/>
              <a:t>Xpliant</a:t>
            </a:r>
            <a:r>
              <a:rPr lang="en-US" baseline="0" dirty="0" smtClean="0"/>
              <a:t> and </a:t>
            </a:r>
            <a:r>
              <a:rPr lang="en-US" baseline="0" dirty="0" err="1" smtClean="0"/>
              <a:t>Barefoot’s</a:t>
            </a:r>
            <a:r>
              <a:rPr lang="en-US" baseline="0" dirty="0" smtClean="0"/>
              <a:t> Tofino.</a:t>
            </a:r>
          </a:p>
          <a:p>
            <a:pPr marL="685800" lvl="1" indent="-228600" algn="l">
              <a:buAutoNum type="arabicPeriod"/>
            </a:pPr>
            <a:endParaRPr lang="en-US" baseline="0" dirty="0" smtClean="0"/>
          </a:p>
          <a:p>
            <a:pPr marL="457200" lvl="1" indent="0" algn="l">
              <a:buNone/>
            </a:pPr>
            <a:r>
              <a:rPr lang="en-US" baseline="0" dirty="0" smtClean="0"/>
              <a:t>Now, these chips provide a restricted form of </a:t>
            </a:r>
            <a:r>
              <a:rPr lang="en-US" baseline="0" dirty="0" err="1" smtClean="0"/>
              <a:t>prog</a:t>
            </a:r>
            <a:r>
              <a:rPr lang="en-US" baseline="0" dirty="0" smtClean="0"/>
              <a:t>. As in, because they don’t give up perf, they aren’t nearly as flexible as a software router. So what </a:t>
            </a:r>
            <a:r>
              <a:rPr lang="en-US" baseline="0" dirty="0" err="1" smtClean="0"/>
              <a:t>prog</a:t>
            </a:r>
            <a:r>
              <a:rPr lang="en-US" baseline="0" dirty="0" smtClean="0"/>
              <a:t> do these chips support?</a:t>
            </a:r>
          </a:p>
          <a:p>
            <a:pPr marL="457200" lvl="1" indent="0" algn="l">
              <a:buNone/>
            </a:pPr>
            <a:endParaRPr lang="en-US" baseline="0" dirty="0" smtClean="0"/>
          </a:p>
          <a:p>
            <a:pPr marL="457200" lvl="1" indent="0" algn="l">
              <a:buNone/>
            </a:pPr>
            <a:r>
              <a:rPr lang="en-US" baseline="0" dirty="0" smtClean="0"/>
              <a:t>These chips have a parser that turns packets into bytes, and as a </a:t>
            </a:r>
            <a:r>
              <a:rPr lang="en-US" baseline="0" dirty="0" err="1" smtClean="0"/>
              <a:t>prog</a:t>
            </a:r>
            <a:r>
              <a:rPr lang="en-US" baseline="0" dirty="0" smtClean="0"/>
              <a:t> you can specify the protocol format you want to parse. These parsed packets are then looked up in a sequence of match-action tables in a pipeline. Unlike (say) </a:t>
            </a:r>
            <a:r>
              <a:rPr lang="en-US" baseline="0" dirty="0" err="1" smtClean="0"/>
              <a:t>OpenFlow</a:t>
            </a:r>
            <a:r>
              <a:rPr lang="en-US" baseline="0" dirty="0" smtClean="0"/>
              <a:t>, you can match on any user-defined field in the packet and carry out an arbitrary set of actions by composing smaller primitive actions such as arithmetic on packet fields.</a:t>
            </a:r>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1565357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56351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045053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42045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sym typeface="Wingdings"/>
              </a:rPr>
              <a:t>Stress that we use program synthesis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50883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208014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dig</a:t>
            </a:r>
            <a:r>
              <a:rPr lang="en-US" baseline="0" dirty="0" smtClean="0"/>
              <a:t> into these atoms a little bit” as the transit phrase instead of saying “there’s one important conceptual distinction I would like to make”.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 Bring up an atom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Mohammad:</a:t>
            </a:r>
            <a:r>
              <a:rPr lang="en-US" baseline="0" dirty="0" smtClean="0"/>
              <a:t> This wasn’t clear. Hari was a little confused as well. Every stateless operation cannot be pipelined.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add a pipeline diagram.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tell her that </a:t>
            </a:r>
            <a:r>
              <a:rPr lang="en-US" baseline="0" dirty="0" err="1" smtClean="0"/>
              <a:t>stateful</a:t>
            </a:r>
            <a:r>
              <a:rPr lang="en-US" baseline="0" dirty="0" smtClean="0"/>
              <a:t> is more challenging. Call out what’s hard about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Peter: Draw analogy with GPU. Need to design for worst case, which is atomically mutate everything within one clock.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Katrina: Describe clearly why stateless vs. </a:t>
            </a:r>
            <a:r>
              <a:rPr lang="en-US" baseline="0" dirty="0" err="1" smtClean="0"/>
              <a:t>stateful</a:t>
            </a:r>
            <a:r>
              <a:rPr lang="en-US" baseline="0" dirty="0" smtClean="0"/>
              <a:t>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make it sound more ad hoc than it was.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Stress that these operations were fundamental and not ad hoc.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 better algorithms than bloom filters and heavy hitters.</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594918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a:p>
            <a:r>
              <a:rPr lang="en-US" baseline="0" dirty="0" smtClean="0"/>
              <a:t>Make sure to mention NPU, GPU, CPU, multi-core etc. here so that it’s clear that it’s a statement independent of </a:t>
            </a:r>
            <a:r>
              <a:rPr lang="en-US" baseline="0" smtClean="0"/>
              <a:t>platform.</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561344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where do these </a:t>
            </a:r>
            <a:r>
              <a:rPr lang="en-US" baseline="0" dirty="0" err="1" smtClean="0"/>
              <a:t>prog</a:t>
            </a:r>
            <a:r>
              <a:rPr lang="en-US" baseline="0" dirty="0" smtClean="0"/>
              <a:t> chips fall short? Fundamentally, there is no way to program the algorithms that I mentioned in the first slide on these chips today. The reason for this is simple. These chips focus largely on stateless tasks such as packet forwarding and access control that don’t modify any state in the data plane. By contrast, most algorithms we care about modify state in the data plane, such as the moving average estimate maintained by the RED queue management algorithm or the link rate estimate maintained by the rate-control protocol.</a:t>
            </a:r>
          </a:p>
          <a:p>
            <a:endParaRPr lang="en-US" baseline="0" dirty="0" smtClean="0"/>
          </a:p>
          <a:p>
            <a:r>
              <a:rPr lang="en-US" baseline="0" dirty="0" smtClean="0"/>
              <a:t>For such algorithms, we need the hardware to support rich manipulation of state in the data plane, and it currently only provides counters.</a:t>
            </a:r>
          </a:p>
          <a:p>
            <a:r>
              <a:rPr lang="en-US" baseline="0" dirty="0" smtClean="0"/>
              <a:t>The second problem is that the languages for </a:t>
            </a:r>
            <a:r>
              <a:rPr lang="en-US" baseline="0" dirty="0" err="1" smtClean="0"/>
              <a:t>prog</a:t>
            </a:r>
            <a:r>
              <a:rPr lang="en-US" baseline="0" dirty="0" smtClean="0"/>
              <a:t> these switches, such as P4 and POF,  are still fairly low-level. They require a programmer to manually specify the sequence of match-action tables a packet needs to pass through, and aren’t well-suited to data-plane algorithms. </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ask two questions: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express data-plane algorithms in a high-level language that is closer to how a user thinks of these algorithms for a software router, without worrying about things like a pipeline?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Can we use this to design a </a:t>
            </a:r>
            <a:r>
              <a:rPr lang="en-US" baseline="0" dirty="0" err="1" smtClean="0"/>
              <a:t>stateful</a:t>
            </a:r>
            <a:r>
              <a:rPr lang="en-US" baseline="0" dirty="0" smtClean="0"/>
              <a:t> instruction set supporting these algorithms that can also run at line rate?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5376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three concrete contributions:</a:t>
            </a:r>
          </a:p>
          <a:p>
            <a:endParaRPr lang="en-US" dirty="0" smtClean="0"/>
          </a:p>
          <a:p>
            <a:r>
              <a:rPr lang="en-US" dirty="0" smtClean="0"/>
              <a:t>First, a high-level abstraction called</a:t>
            </a:r>
            <a:r>
              <a:rPr lang="en-US" baseline="0" dirty="0" smtClean="0"/>
              <a:t> packet transactions to program these data-plane algorithms. We show how several important algorithms fit into this </a:t>
            </a:r>
            <a:r>
              <a:rPr lang="en-US" baseline="0" dirty="0" err="1" smtClean="0"/>
              <a:t>mould</a:t>
            </a:r>
            <a:r>
              <a:rPr lang="en-US" baseline="0" dirty="0" smtClean="0"/>
              <a:t>.</a:t>
            </a:r>
          </a:p>
          <a:p>
            <a:r>
              <a:rPr lang="en-US" baseline="0" dirty="0" smtClean="0"/>
              <a:t>Second, a representation for the underlying programmable switch’s instruction set called atoms. We use this to design seven concrete </a:t>
            </a:r>
            <a:r>
              <a:rPr lang="en-US" baseline="0" dirty="0" err="1" smtClean="0"/>
              <a:t>stateful</a:t>
            </a:r>
            <a:r>
              <a:rPr lang="en-US" baseline="0" dirty="0" smtClean="0"/>
              <a:t> instructions that switch designers can use.</a:t>
            </a:r>
          </a:p>
          <a:p>
            <a:r>
              <a:rPr lang="en-US" baseline="0" dirty="0" smtClean="0"/>
              <a:t>Third, a compiler to bridge these two concepts. We show how this compiler allows us to iteratively design </a:t>
            </a:r>
            <a:r>
              <a:rPr lang="en-US" baseline="0" smtClean="0"/>
              <a:t>switch instruction sets.</a:t>
            </a:r>
            <a:endParaRPr lang="en-US" dirty="0" smtClean="0"/>
          </a:p>
          <a:p>
            <a:endParaRPr lang="is-IS" baseline="0" dirty="0" smtClean="0"/>
          </a:p>
          <a:p>
            <a:endParaRPr lang="is-I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11317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of these in turn. First, packet transactions. Intuitively, a packet transaction is a block of imperative code that captures an algorithm’s logic. Formally, each instance of a transaction runs to completion, and processes a single packet at a time, serially with no overlap between packets. </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Conceptually to a programmer, when a packet comes in, a packet transaction is executed on the packet. It updates some packet fields and some state on the switch that persists across packets. Only after this, is the next packet processed.</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comes along,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849922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packet transactions are the</a:t>
            </a:r>
            <a:r>
              <a:rPr lang="en-US" baseline="0" dirty="0" smtClean="0"/>
              <a:t> programmer’s view.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most of the actual work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18924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acting on some packet fields. Internally, an action unit can update some internal local state, such as a counter. This is an important restriction. State is local to an atom. It is not shared between atoms within a stage or across stages. It can however be carried from one stage to the next in a packet field.</a:t>
            </a:r>
          </a:p>
          <a:p>
            <a:endParaRPr lang="en-US" baseline="0" dirty="0" smtClean="0"/>
          </a:p>
          <a:p>
            <a:r>
              <a:rPr lang="en-US" baseline="0" dirty="0" smtClean="0"/>
              <a:t>Now,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738615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62379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eb.mit.edu/domin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chart" Target="../charts/char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fontScale="90000"/>
          </a:bodyPr>
          <a:lstStyle/>
          <a:p>
            <a:r>
              <a:rPr lang="en-US" dirty="0" smtClean="0">
                <a:latin typeface="Gadugi" panose="020B0502040204020203" pitchFamily="34" charset="0"/>
              </a:rPr>
              <a:t>Packet Transactions: High-Level Programming for Line-Rate Switches</a:t>
            </a:r>
            <a:endParaRPr lang="en-US" dirty="0">
              <a:latin typeface="Gadugi" panose="020B0502040204020203" pitchFamily="34" charset="0"/>
            </a:endParaRPr>
          </a:p>
        </p:txBody>
      </p:sp>
      <p:sp>
        <p:nvSpPr>
          <p:cNvPr id="7" name="Subtitle 6"/>
          <p:cNvSpPr>
            <a:spLocks noGrp="1"/>
          </p:cNvSpPr>
          <p:nvPr>
            <p:ph type="subTitle" idx="1"/>
          </p:nvPr>
        </p:nvSpPr>
        <p:spPr>
          <a:xfrm>
            <a:off x="-400050" y="3086100"/>
            <a:ext cx="12992100" cy="1714500"/>
          </a:xfrm>
        </p:spPr>
        <p:txBody>
          <a:bodyPr>
            <a:noAutofit/>
          </a:bodyPr>
          <a:lstStyle/>
          <a:p>
            <a:r>
              <a:rPr lang="en-US" sz="2800" b="1" dirty="0" err="1">
                <a:solidFill>
                  <a:srgbClr val="0070C0"/>
                </a:solidFill>
                <a:latin typeface="Gadugi" panose="020B0502040204020203" pitchFamily="34" charset="0"/>
              </a:rPr>
              <a:t>Anirudh</a:t>
            </a:r>
            <a:r>
              <a:rPr lang="en-US" sz="2800" b="1" dirty="0">
                <a:solidFill>
                  <a:srgbClr val="0070C0"/>
                </a:solidFill>
                <a:latin typeface="Gadugi" panose="020B0502040204020203" pitchFamily="34" charset="0"/>
              </a:rPr>
              <a:t> </a:t>
            </a:r>
            <a:r>
              <a:rPr lang="en-US" sz="2800" b="1" dirty="0" err="1" smtClean="0">
                <a:solidFill>
                  <a:srgbClr val="0070C0"/>
                </a:solidFill>
                <a:latin typeface="Gadugi" panose="020B0502040204020203" pitchFamily="34" charset="0"/>
              </a:rPr>
              <a:t>Sivaraman</a:t>
            </a:r>
            <a:r>
              <a:rPr lang="en-US" sz="2800" b="1" dirty="0" smtClean="0">
                <a:latin typeface="Gadugi" panose="020B0502040204020203" pitchFamily="34" charset="0"/>
              </a:rPr>
              <a:t>, Alvin Cheung, Mihai </a:t>
            </a:r>
            <a:r>
              <a:rPr lang="en-US" sz="2800" b="1" dirty="0" err="1" smtClean="0">
                <a:latin typeface="Gadugi" panose="020B0502040204020203" pitchFamily="34" charset="0"/>
              </a:rPr>
              <a:t>Budiu</a:t>
            </a:r>
            <a:r>
              <a:rPr lang="en-US" sz="2800" b="1" dirty="0" smtClean="0">
                <a:latin typeface="Gadugi" panose="020B0502040204020203" pitchFamily="34" charset="0"/>
              </a:rPr>
              <a:t>,</a:t>
            </a:r>
          </a:p>
          <a:p>
            <a:r>
              <a:rPr lang="en-US" sz="2800" b="1" dirty="0" err="1" smtClean="0">
                <a:latin typeface="Gadugi" panose="020B0502040204020203" pitchFamily="34" charset="0"/>
              </a:rPr>
              <a:t>Changhoon</a:t>
            </a:r>
            <a:r>
              <a:rPr lang="en-US" sz="2800" b="1" dirty="0" smtClean="0">
                <a:latin typeface="Gadugi" panose="020B0502040204020203" pitchFamily="34" charset="0"/>
              </a:rPr>
              <a:t> Kim, Mohammad </a:t>
            </a:r>
            <a:r>
              <a:rPr lang="en-US" sz="2800" b="1" dirty="0" err="1" smtClean="0">
                <a:latin typeface="Gadugi" panose="020B0502040204020203" pitchFamily="34" charset="0"/>
              </a:rPr>
              <a:t>Alizadeh</a:t>
            </a:r>
            <a:r>
              <a:rPr lang="en-US" sz="2800" b="1" dirty="0" smtClean="0">
                <a:latin typeface="Gadugi" panose="020B0502040204020203" pitchFamily="34" charset="0"/>
              </a:rPr>
              <a:t>, Hari </a:t>
            </a:r>
            <a:r>
              <a:rPr lang="en-US" sz="2800" b="1" dirty="0" err="1" smtClean="0">
                <a:latin typeface="Gadugi" panose="020B0502040204020203" pitchFamily="34" charset="0"/>
              </a:rPr>
              <a:t>Balakrishnan</a:t>
            </a:r>
            <a:r>
              <a:rPr lang="en-US" sz="2800" b="1" dirty="0" smtClean="0">
                <a:latin typeface="Gadugi" panose="020B0502040204020203" pitchFamily="34" charset="0"/>
              </a:rPr>
              <a:t>,</a:t>
            </a:r>
          </a:p>
          <a:p>
            <a:r>
              <a:rPr lang="en-US" sz="2800" b="1" dirty="0" smtClean="0">
                <a:latin typeface="Gadugi" panose="020B0502040204020203" pitchFamily="34" charset="0"/>
              </a:rPr>
              <a:t>George Varghese, Nick McKeown, Steve Licking</a:t>
            </a:r>
            <a:endParaRPr lang="en-US" sz="2800" dirty="0">
              <a:latin typeface="Gadugi" panose="020B0502040204020203"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 y="5566862"/>
            <a:ext cx="2133600" cy="51889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7825" y="5463299"/>
            <a:ext cx="2161178" cy="72602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2200" y="5358415"/>
            <a:ext cx="2133600" cy="9357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6901" y="5540693"/>
            <a:ext cx="2057400" cy="57123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15798" y="5181600"/>
            <a:ext cx="1644129" cy="1289418"/>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9752996"/>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230642234"/>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2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6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5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6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76531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1"/>
      <p:bldP spid="157" grpId="2"/>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increment in h/w</a:t>
            </a:r>
            <a:endParaRPr lang="en-US" sz="4000" dirty="0"/>
          </a:p>
        </p:txBody>
      </p:sp>
    </p:spTree>
    <p:extLst>
      <p:ext uri="{BB962C8B-B14F-4D97-AF65-F5344CB8AC3E}">
        <p14:creationId xmlns:p14="http://schemas.microsoft.com/office/powerpoint/2010/main" val="6313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08855" y="2133600"/>
            <a:ext cx="3467099" cy="2954655"/>
          </a:xfrm>
          <a:prstGeom prst="rect">
            <a:avLst/>
          </a:prstGeom>
          <a:noFill/>
        </p:spPr>
        <p:txBody>
          <a:bodyPr wrap="square" rtlCol="0">
            <a:spAutoFit/>
          </a:bodyPr>
          <a:lstStyle/>
          <a:p>
            <a:pPr algn="ctr"/>
            <a:r>
              <a:rPr lang="en-US" sz="2200" b="1" u="sng" dirty="0" smtClean="0">
                <a:latin typeface="Gadugi" charset="0"/>
                <a:ea typeface="Gadugi" charset="0"/>
                <a:cs typeface="Gadugi" charset="0"/>
              </a:rPr>
              <a:t>Nested-If-Else:</a:t>
            </a:r>
          </a:p>
          <a:p>
            <a:pPr algn="ctr"/>
            <a:endParaRPr lang="en-US" sz="2200" b="1" u="sng" dirty="0" smtClean="0">
              <a:latin typeface="Gadugi" charset="0"/>
              <a:ea typeface="Gadugi" charset="0"/>
              <a:cs typeface="Gadugi" charset="0"/>
            </a:endParaRPr>
          </a:p>
          <a:p>
            <a:pPr algn="ctr"/>
            <a:r>
              <a:rPr lang="en-US" sz="2200" b="1" dirty="0" smtClean="0">
                <a:latin typeface="Gadugi" charset="0"/>
                <a:ea typeface="Gadugi" charset="0"/>
                <a:cs typeface="Gadugi" charset="0"/>
              </a:rPr>
              <a:t>Update 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1363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2804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p:cNvCxnSpPr>
            <a:stCxn id="12" idx="6"/>
            <a:endCxn id="40" idx="1"/>
          </p:cNvCxnSpPr>
          <p:nvPr/>
        </p:nvCxnSpPr>
        <p:spPr>
          <a:xfrm>
            <a:off x="6096000" y="4265612"/>
            <a:ext cx="2514600" cy="97524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Algorithms</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2147" y="4468008"/>
            <a:ext cx="1593706" cy="646331"/>
          </a:xfrm>
          <a:prstGeom prst="rect">
            <a:avLst/>
          </a:prstGeom>
          <a:solidFill>
            <a:schemeClr val="bg1"/>
          </a:solidFill>
        </p:spPr>
        <p:txBody>
          <a:bodyPr wrap="none" rtlCol="0">
            <a:spAutoFit/>
          </a:bodyPr>
          <a:lstStyle/>
          <a:p>
            <a:r>
              <a:rPr lang="en-US" dirty="0" smtClean="0"/>
              <a:t>All algorithms</a:t>
            </a:r>
          </a:p>
          <a:p>
            <a:r>
              <a:rPr lang="en-US" dirty="0" smtClean="0"/>
              <a:t>compile?</a:t>
            </a:r>
            <a:endParaRPr lang="en-US" dirty="0"/>
          </a:p>
        </p:txBody>
      </p: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smtClean="0"/>
              <a:t>Some algorithm doesn’t compile?</a:t>
            </a:r>
            <a:endParaRPr lang="en-US" dirty="0"/>
          </a:p>
        </p:txBody>
      </p:sp>
      <p:sp>
        <p:nvSpPr>
          <p:cNvPr id="40" name="TextBox 39"/>
          <p:cNvSpPr txBox="1"/>
          <p:nvPr/>
        </p:nvSpPr>
        <p:spPr>
          <a:xfrm>
            <a:off x="8610600" y="5056186"/>
            <a:ext cx="811441" cy="369332"/>
          </a:xfrm>
          <a:prstGeom prst="rect">
            <a:avLst/>
          </a:prstGeom>
          <a:solidFill>
            <a:schemeClr val="bg1"/>
          </a:solidFill>
        </p:spPr>
        <p:txBody>
          <a:bodyPr wrap="none" rtlCol="0">
            <a:spAutoFit/>
          </a:bodyPr>
          <a:lstStyle/>
          <a:p>
            <a:r>
              <a:rPr lang="en-US" dirty="0" smtClean="0"/>
              <a:t>DONE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78668" y="1676400"/>
            <a:ext cx="2212465" cy="923330"/>
          </a:xfrm>
          <a:prstGeom prst="rect">
            <a:avLst/>
          </a:prstGeom>
          <a:solidFill>
            <a:schemeClr val="bg1"/>
          </a:solidFill>
        </p:spPr>
        <p:txBody>
          <a:bodyPr wrap="square" rtlCol="0">
            <a:spAutoFit/>
          </a:bodyPr>
          <a:lstStyle/>
          <a:p>
            <a:r>
              <a:rPr lang="en-US" dirty="0" smtClean="0"/>
              <a:t>Modify pipeline geometry or atom, but respect line rate</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routers</a:t>
            </a:r>
            <a:endParaRPr lang="en-US" dirty="0"/>
          </a:p>
        </p:txBody>
      </p:sp>
      <p:sp>
        <p:nvSpPr>
          <p:cNvPr id="2" name="TextBox 1"/>
          <p:cNvSpPr txBox="1"/>
          <p:nvPr/>
        </p:nvSpPr>
        <p:spPr>
          <a:xfrm>
            <a:off x="1186748" y="5849143"/>
            <a:ext cx="10052752"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(atoms) are easily pipelined</a:t>
            </a:r>
            <a:endParaRPr lang="en-US" sz="2400" dirty="0"/>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10000" fill="hold" nodeType="clickEffect">
                                  <p:stCondLst>
                                    <p:cond delay="0"/>
                                  </p:stCondLst>
                                  <p:childTnLst>
                                    <p:anim calcmode="discrete" valueType="str">
                                      <p:cBhvr>
                                        <p:cTn id="46" dur="100" fill="hold"/>
                                        <p:tgtEl>
                                          <p:spTgt spid="16"/>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8"/>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nodeType="withEffect">
                                  <p:stCondLst>
                                    <p:cond delay="0"/>
                                  </p:stCondLst>
                                  <p:childTnLst>
                                    <p:anim calcmode="discrete" valueType="str">
                                      <p:cBhvr>
                                        <p:cTn id="50" dur="100" fill="hold"/>
                                        <p:tgtEl>
                                          <p:spTgt spid="10"/>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nodeType="withEffect">
                                  <p:stCondLst>
                                    <p:cond delay="0"/>
                                  </p:stCondLst>
                                  <p:childTnLst>
                                    <p:anim calcmode="discrete" valueType="str">
                                      <p:cBhvr>
                                        <p:cTn id="52" dur="100" fill="hold"/>
                                        <p:tgtEl>
                                          <p:spTgt spid="33"/>
                                        </p:tgtEl>
                                        <p:attrNameLst>
                                          <p:attrName>style.visibility</p:attrName>
                                        </p:attrNameLst>
                                      </p:cBhvr>
                                      <p:tavLst>
                                        <p:tav tm="0">
                                          <p:val>
                                            <p:strVal val="hidden"/>
                                          </p:val>
                                        </p:tav>
                                        <p:tav tm="50000">
                                          <p:val>
                                            <p:strVal val="visible"/>
                                          </p:val>
                                        </p:tav>
                                      </p:tavLst>
                                    </p:anim>
                                  </p:childTnLst>
                                </p:cTn>
                              </p:par>
                              <p:par>
                                <p:cTn id="53" presetID="35" presetClass="emph" presetSubtype="0" repeatCount="10000" fill="hold" grpId="1" nodeType="withEffect">
                                  <p:stCondLst>
                                    <p:cond delay="0"/>
                                  </p:stCondLst>
                                  <p:childTnLst>
                                    <p:anim calcmode="discrete" valueType="str">
                                      <p:cBhvr>
                                        <p:cTn id="54" dur="100" fill="hold"/>
                                        <p:tgtEl>
                                          <p:spTgt spid="45"/>
                                        </p:tgtEl>
                                        <p:attrNameLst>
                                          <p:attrName>style.visibility</p:attrName>
                                        </p:attrNameLst>
                                      </p:cBhvr>
                                      <p:tavLst>
                                        <p:tav tm="0">
                                          <p:val>
                                            <p:strVal val="hidden"/>
                                          </p:val>
                                        </p:tav>
                                        <p:tav tm="50000">
                                          <p:val>
                                            <p:strVal val="visible"/>
                                          </p:val>
                                        </p:tav>
                                      </p:tavLst>
                                    </p:anim>
                                  </p:childTnLst>
                                </p:cTn>
                              </p:par>
                              <p:par>
                                <p:cTn id="55" presetID="35" presetClass="emph" presetSubtype="0" repeatCount="10000" fill="hold" grpId="1" nodeType="withEffect">
                                  <p:stCondLst>
                                    <p:cond delay="0"/>
                                  </p:stCondLst>
                                  <p:childTnLst>
                                    <p:anim calcmode="discrete" valueType="str">
                                      <p:cBhvr>
                                        <p:cTn id="56"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1" grpId="0" animBg="1"/>
      <p:bldP spid="34" grpId="0" animBg="1"/>
      <p:bldP spid="40" grpId="0" animBg="1"/>
      <p:bldP spid="45" grpId="0" animBg="1"/>
      <p:bldP spid="45" grpId="1" animBg="1"/>
      <p:bldP spid="46" grpId="0" animBg="1"/>
      <p:bldP spid="48" grpId="0" animBg="1"/>
      <p:bldP spid="48" grpId="1"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550010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905903411"/>
              </p:ext>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p:txBody>
          <a:bodyPr/>
          <a:lstStyle/>
          <a:p>
            <a:r>
              <a:rPr lang="en-US" dirty="0" err="1"/>
              <a:t>Stateful</a:t>
            </a:r>
            <a:r>
              <a:rPr lang="en-US" dirty="0"/>
              <a:t> atoms for programmable routers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353800" cy="4351338"/>
          </a:xfrm>
        </p:spPr>
        <p:txBody>
          <a:bodyPr>
            <a:normAutofit/>
          </a:bodyPr>
          <a:lstStyle/>
          <a:p>
            <a:r>
              <a:rPr lang="en-US" dirty="0" smtClean="0">
                <a:solidFill>
                  <a:srgbClr val="3366FF"/>
                </a:solidFill>
              </a:rPr>
              <a:t>Programmable: </a:t>
            </a:r>
            <a:r>
              <a:rPr lang="en-US" dirty="0" smtClean="0"/>
              <a:t>Can we express new data-plane algorithms?</a:t>
            </a:r>
          </a:p>
          <a:p>
            <a:pPr lvl="1"/>
            <a:r>
              <a:rPr lang="en-US" dirty="0" smtClean="0"/>
              <a:t>Active queue management</a:t>
            </a:r>
          </a:p>
          <a:p>
            <a:pPr lvl="1"/>
            <a:r>
              <a:rPr lang="en-US" dirty="0" smtClean="0"/>
              <a:t>Congestion control </a:t>
            </a:r>
          </a:p>
          <a:p>
            <a:pPr lvl="1"/>
            <a:r>
              <a:rPr lang="en-US" dirty="0" smtClean="0"/>
              <a:t>Measurement</a:t>
            </a:r>
          </a:p>
          <a:p>
            <a:pPr lvl="1"/>
            <a:r>
              <a:rPr lang="en-US" dirty="0"/>
              <a:t>L</a:t>
            </a:r>
            <a:r>
              <a:rPr lang="en-US" dirty="0" smtClean="0"/>
              <a:t>oad balancing</a:t>
            </a:r>
          </a:p>
          <a:p>
            <a:pPr marL="0" indent="0">
              <a:buNone/>
            </a:pPr>
            <a:endParaRPr lang="en-US" dirty="0" smtClean="0"/>
          </a:p>
          <a:p>
            <a:r>
              <a:rPr lang="en-US" dirty="0" smtClean="0">
                <a:solidFill>
                  <a:srgbClr val="3366FF"/>
                </a:solidFill>
              </a:rPr>
              <a:t>Line rate: </a:t>
            </a:r>
            <a:r>
              <a:rPr lang="en-US" dirty="0" smtClean="0"/>
              <a:t>Highest capacity supported by dedicated hardware</a:t>
            </a:r>
            <a:endParaRPr lang="en-US" dirty="0"/>
          </a:p>
        </p:txBody>
      </p:sp>
      <p:sp>
        <p:nvSpPr>
          <p:cNvPr id="2" name="Title 1"/>
          <p:cNvSpPr>
            <a:spLocks noGrp="1"/>
          </p:cNvSpPr>
          <p:nvPr>
            <p:ph type="title"/>
          </p:nvPr>
        </p:nvSpPr>
        <p:spPr/>
        <p:txBody>
          <a:bodyPr/>
          <a:lstStyle/>
          <a:p>
            <a:r>
              <a:rPr lang="en-US" dirty="0" smtClean="0"/>
              <a:t>Programmability at line rate</a:t>
            </a:r>
            <a:endParaRPr lang="en-US" dirty="0"/>
          </a:p>
        </p:txBody>
      </p:sp>
      <p:grpSp>
        <p:nvGrpSpPr>
          <p:cNvPr id="7" name="Group 6"/>
          <p:cNvGrpSpPr/>
          <p:nvPr/>
        </p:nvGrpSpPr>
        <p:grpSpPr>
          <a:xfrm>
            <a:off x="6324599" y="2324100"/>
            <a:ext cx="5452564" cy="1447800"/>
            <a:chOff x="6134099" y="2324100"/>
            <a:chExt cx="5452564" cy="2095500"/>
          </a:xfrm>
        </p:grpSpPr>
        <p:sp>
          <p:nvSpPr>
            <p:cNvPr id="4" name="Right Brace 3"/>
            <p:cNvSpPr/>
            <p:nvPr/>
          </p:nvSpPr>
          <p:spPr>
            <a:xfrm>
              <a:off x="6134099" y="2324100"/>
              <a:ext cx="434915" cy="2095500"/>
            </a:xfrm>
            <a:prstGeom prst="rightBrace">
              <a:avLst/>
            </a:prstGeom>
            <a:ln w="38100">
              <a:solidFill>
                <a:srgbClr val="99162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819901" y="2789692"/>
              <a:ext cx="4766762" cy="1015663"/>
            </a:xfrm>
            <a:prstGeom prst="rect">
              <a:avLst/>
            </a:prstGeom>
            <a:noFill/>
          </p:spPr>
          <p:txBody>
            <a:bodyPr wrap="square" rtlCol="0">
              <a:spAutoFit/>
            </a:bodyPr>
            <a:lstStyle/>
            <a:p>
              <a:r>
                <a:rPr lang="en-US" sz="3000" dirty="0" smtClean="0">
                  <a:solidFill>
                    <a:srgbClr val="99162D"/>
                  </a:solidFill>
                  <a:latin typeface="Seravek"/>
                  <a:cs typeface="Seravek"/>
                </a:rPr>
                <a:t>Today, fixed algorithms hard-coded into hardware</a:t>
              </a:r>
              <a:endParaRPr lang="en-US" sz="3000" dirty="0">
                <a:solidFill>
                  <a:srgbClr val="99162D"/>
                </a:solidFill>
                <a:latin typeface="Seravek"/>
                <a:cs typeface="Seravek"/>
              </a:endParaRPr>
            </a:p>
          </p:txBody>
        </p:sp>
      </p:gr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a:t>
            </a:fld>
            <a:endParaRPr lang="en-US"/>
          </a:p>
        </p:txBody>
      </p:sp>
    </p:spTree>
    <p:custDataLst>
      <p:tags r:id="rId1"/>
    </p:custDataLst>
    <p:extLst>
      <p:ext uri="{BB962C8B-B14F-4D97-AF65-F5344CB8AC3E}">
        <p14:creationId xmlns:p14="http://schemas.microsoft.com/office/powerpoint/2010/main" val="207825097"/>
      </p:ext>
    </p:extLst>
  </p:cSld>
  <p:clrMapOvr>
    <a:masterClrMapping/>
  </p:clrMapOvr>
  <mc:AlternateContent xmlns:mc="http://schemas.openxmlformats.org/markup-compatibility/2006" xmlns:p14="http://schemas.microsoft.com/office/powerpoint/2010/main">
    <mc:Choice Requires="p14">
      <p:transition spd="slow" p14:dur="2000" advTm="61146"/>
    </mc:Choice>
    <mc:Fallback xmlns="">
      <p:transition xmlns:p14="http://schemas.microsoft.com/office/powerpoint/2010/main" spd="slow" advTm="611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Expressiveness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1584942"/>
              </p:ext>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353795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Compilation results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99012851"/>
              </p:ext>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1591772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98709266"/>
              </p:ext>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endParaRPr lang="en-US" dirty="0" smtClean="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results</a:t>
            </a:r>
            <a:endParaRPr lang="en-US" dirty="0"/>
          </a:p>
        </p:txBody>
      </p:sp>
    </p:spTree>
    <p:extLst>
      <p:ext uri="{BB962C8B-B14F-4D97-AF65-F5344CB8AC3E}">
        <p14:creationId xmlns:p14="http://schemas.microsoft.com/office/powerpoint/2010/main" val="1020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93068546"/>
              </p:ext>
            </p:extLst>
          </p:nvPr>
        </p:nvGraphicFramePr>
        <p:xfrm>
          <a:off x="990600" y="2408178"/>
          <a:ext cx="7886700" cy="4267200"/>
        </p:xfrm>
        <a:graphic>
          <a:graphicData uri="http://schemas.openxmlformats.org/drawingml/2006/table">
            <a:tbl>
              <a:tblPr firstRow="1" bandRow="1">
                <a:tableStyleId>{5C22544A-7EE6-4342-B048-85BDC9FD1C3A}</a:tableStyleId>
              </a:tblPr>
              <a:tblGrid>
                <a:gridCol w="2409441"/>
                <a:gridCol w="3762759"/>
                <a:gridCol w="17145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51110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4562391"/>
              </p:ext>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for 300 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25" name="Title 3"/>
          <p:cNvSpPr txBox="1">
            <a:spLocks/>
          </p:cNvSpPr>
          <p:nvPr/>
        </p:nvSpPr>
        <p:spPr>
          <a:xfrm>
            <a:off x="841248" y="365760"/>
            <a:ext cx="1101422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Modest cost to programmability</a:t>
            </a:r>
            <a:endParaRPr lang="en-US" dirty="0"/>
          </a:p>
        </p:txBody>
      </p:sp>
      <p:sp>
        <p:nvSpPr>
          <p:cNvPr id="5" name="Rectangle 4"/>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 nm library.</a:t>
            </a:r>
          </a:p>
          <a:p>
            <a:pPr marL="457200" indent="-457200">
              <a:buFont typeface="Arial" charset="0"/>
              <a:buChar char="•"/>
            </a:pPr>
            <a:r>
              <a:rPr lang="en-US" sz="2800" dirty="0" smtClean="0"/>
              <a:t>They occupy modest additional area relative to a switching chip.</a:t>
            </a:r>
            <a:endParaRPr lang="en-US" sz="2800" dirty="0"/>
          </a:p>
        </p:txBody>
      </p:sp>
    </p:spTree>
    <p:extLst>
      <p:ext uri="{BB962C8B-B14F-4D97-AF65-F5344CB8AC3E}">
        <p14:creationId xmlns:p14="http://schemas.microsoft.com/office/powerpoint/2010/main" val="1003620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An abstraction for data-plane algorithms (packet transactions)</a:t>
            </a:r>
          </a:p>
          <a:p>
            <a:endParaRPr lang="en-US" dirty="0">
              <a:latin typeface="Gadugi" panose="020B0502040204020203" pitchFamily="34" charset="0"/>
            </a:endParaRPr>
          </a:p>
          <a:p>
            <a:r>
              <a:rPr lang="en-US" dirty="0" smtClean="0">
                <a:latin typeface="Gadugi" panose="020B0502040204020203" pitchFamily="34" charset="0"/>
              </a:rPr>
              <a:t>A representation for router instruction sets (atoms)</a:t>
            </a:r>
          </a:p>
          <a:p>
            <a:endParaRPr lang="en-US" dirty="0"/>
          </a:p>
          <a:p>
            <a:r>
              <a:rPr lang="en-US" dirty="0" smtClean="0">
                <a:latin typeface="Gadugi" panose="020B0502040204020203" pitchFamily="34" charset="0"/>
              </a:rPr>
              <a:t>A blue print for </a:t>
            </a:r>
            <a:r>
              <a:rPr lang="en-US" dirty="0" smtClean="0">
                <a:latin typeface="Gadugi" panose="020B0502040204020203" pitchFamily="34" charset="0"/>
              </a:rPr>
              <a:t>designing router instruction sets</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t>Source code: </a:t>
            </a:r>
            <a:r>
              <a:rPr lang="en-US" dirty="0" smtClean="0">
                <a:hlinkClick r:id="rId3"/>
              </a:rPr>
              <a:t>http://web.mit.edu/domino</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4198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Sequential to pipelined code</a:t>
            </a:r>
            <a:endParaRPr lang="en-US" dirty="0"/>
          </a:p>
        </p:txBody>
      </p:sp>
    </p:spTree>
    <p:extLst>
      <p:ext uri="{BB962C8B-B14F-4D97-AF65-F5344CB8AC3E}">
        <p14:creationId xmlns:p14="http://schemas.microsoft.com/office/powerpoint/2010/main" val="63848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Picture 264"/>
          <p:cNvPicPr>
            <a:picLocks noChangeAspect="1"/>
          </p:cNvPicPr>
          <p:nvPr/>
        </p:nvPicPr>
        <p:blipFill>
          <a:blip r:embed="rId4"/>
          <a:stretch>
            <a:fillRect/>
          </a:stretch>
        </p:blipFill>
        <p:spPr>
          <a:xfrm>
            <a:off x="76200" y="1629370"/>
            <a:ext cx="1752600" cy="834853"/>
          </a:xfrm>
          <a:prstGeom prst="rect">
            <a:avLst/>
          </a:prstGeom>
        </p:spPr>
      </p:pic>
      <p:grpSp>
        <p:nvGrpSpPr>
          <p:cNvPr id="72" name="Group 71"/>
          <p:cNvGrpSpPr/>
          <p:nvPr/>
        </p:nvGrpSpPr>
        <p:grpSpPr>
          <a:xfrm>
            <a:off x="76200" y="2362199"/>
            <a:ext cx="12039600" cy="3918098"/>
            <a:chOff x="305882" y="1942996"/>
            <a:chExt cx="11557242" cy="3906895"/>
          </a:xfrm>
        </p:grpSpPr>
        <p:grpSp>
          <p:nvGrpSpPr>
            <p:cNvPr id="29" name="Group 28"/>
            <p:cNvGrpSpPr/>
            <p:nvPr/>
          </p:nvGrpSpPr>
          <p:grpSpPr>
            <a:xfrm>
              <a:off x="305882" y="1942996"/>
              <a:ext cx="11557242" cy="3906895"/>
              <a:chOff x="229680" y="1655716"/>
              <a:chExt cx="11557244" cy="3906884"/>
            </a:xfrm>
          </p:grpSpPr>
          <p:grpSp>
            <p:nvGrpSpPr>
              <p:cNvPr id="267" name="Group 42"/>
              <p:cNvGrpSpPr/>
              <p:nvPr/>
            </p:nvGrpSpPr>
            <p:grpSpPr>
              <a:xfrm>
                <a:off x="1682310" y="3367761"/>
                <a:ext cx="4680390" cy="1189197"/>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298017" y="3771900"/>
                <a:ext cx="380165"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89" name="TextBox 288"/>
              <p:cNvSpPr txBox="1"/>
              <p:nvPr/>
            </p:nvSpPr>
            <p:spPr>
              <a:xfrm>
                <a:off x="229680" y="3445061"/>
                <a:ext cx="452150" cy="408897"/>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90" name="TextBox 289"/>
              <p:cNvSpPr txBox="1"/>
              <p:nvPr/>
            </p:nvSpPr>
            <p:spPr>
              <a:xfrm>
                <a:off x="6399994" y="1655716"/>
                <a:ext cx="1245860" cy="683932"/>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92" name="Right Arrow 291"/>
              <p:cNvSpPr/>
              <p:nvPr/>
            </p:nvSpPr>
            <p:spPr>
              <a:xfrm>
                <a:off x="11250057" y="3855054"/>
                <a:ext cx="444678" cy="373769"/>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93" name="TextBox 292"/>
              <p:cNvSpPr txBox="1"/>
              <p:nvPr/>
            </p:nvSpPr>
            <p:spPr>
              <a:xfrm>
                <a:off x="11136720" y="3509944"/>
                <a:ext cx="650204" cy="408897"/>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95" name="Rectangle 294"/>
              <p:cNvSpPr/>
              <p:nvPr/>
            </p:nvSpPr>
            <p:spPr>
              <a:xfrm>
                <a:off x="32742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96" name="Rectangle 295"/>
              <p:cNvSpPr/>
              <p:nvPr/>
            </p:nvSpPr>
            <p:spPr>
              <a:xfrm>
                <a:off x="1902657" y="2564534"/>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13" name="Rectangle 312"/>
              <p:cNvSpPr/>
              <p:nvPr/>
            </p:nvSpPr>
            <p:spPr>
              <a:xfrm>
                <a:off x="723900" y="2354836"/>
                <a:ext cx="952500" cy="3207763"/>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14" name="TextBox 313"/>
              <p:cNvSpPr txBox="1"/>
              <p:nvPr/>
            </p:nvSpPr>
            <p:spPr>
              <a:xfrm>
                <a:off x="778283" y="1960626"/>
                <a:ext cx="879348" cy="408897"/>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15" name="Straight Connector 314"/>
              <p:cNvCxnSpPr/>
              <p:nvPr/>
            </p:nvCxnSpPr>
            <p:spPr>
              <a:xfrm>
                <a:off x="5953744" y="3042508"/>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5953744" y="4927136"/>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5953744" y="371279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5953744" y="4238122"/>
                <a:ext cx="387489"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49887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2" name="Group 11"/>
              <p:cNvGrpSpPr/>
              <p:nvPr/>
            </p:nvGrpSpPr>
            <p:grpSpPr>
              <a:xfrm>
                <a:off x="4457702" y="2869482"/>
                <a:ext cx="495299" cy="216358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6400800" y="2362200"/>
                <a:ext cx="1181100" cy="3200400"/>
                <a:chOff x="6400800" y="2362200"/>
                <a:chExt cx="1181100" cy="3200400"/>
              </a:xfrm>
            </p:grpSpPr>
            <p:sp>
              <p:nvSpPr>
                <p:cNvPr id="353" name="Rectangle 352"/>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280" name="Group 65"/>
                <p:cNvGrpSpPr/>
                <p:nvPr/>
              </p:nvGrpSpPr>
              <p:grpSpPr>
                <a:xfrm>
                  <a:off x="6749312" y="3009900"/>
                  <a:ext cx="527788" cy="298464"/>
                  <a:chOff x="7660968" y="1751777"/>
                  <a:chExt cx="1040580" cy="450645"/>
                </a:xfrm>
              </p:grpSpPr>
              <p:sp>
                <p:nvSpPr>
                  <p:cNvPr id="281" name="Freeform 28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2" name="Straight Connector 28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4" name="Group 70"/>
                <p:cNvGrpSpPr/>
                <p:nvPr/>
              </p:nvGrpSpPr>
              <p:grpSpPr>
                <a:xfrm>
                  <a:off x="6749312" y="3511536"/>
                  <a:ext cx="527788" cy="298464"/>
                  <a:chOff x="7660968" y="1751777"/>
                  <a:chExt cx="1040580" cy="450645"/>
                </a:xfrm>
              </p:grpSpPr>
              <p:sp>
                <p:nvSpPr>
                  <p:cNvPr id="285" name="Freeform 28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86" name="Straight Connector 28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4" name="Group 65"/>
                <p:cNvGrpSpPr/>
                <p:nvPr/>
              </p:nvGrpSpPr>
              <p:grpSpPr>
                <a:xfrm>
                  <a:off x="6749312" y="4006836"/>
                  <a:ext cx="527788" cy="298464"/>
                  <a:chOff x="7660968" y="1751777"/>
                  <a:chExt cx="1040580" cy="450645"/>
                </a:xfrm>
              </p:grpSpPr>
              <p:sp>
                <p:nvSpPr>
                  <p:cNvPr id="355" name="Freeform 35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56" name="Straight Connector 35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7" name="Straight Connector 35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58" name="Group 70"/>
                <p:cNvGrpSpPr/>
                <p:nvPr/>
              </p:nvGrpSpPr>
              <p:grpSpPr>
                <a:xfrm>
                  <a:off x="6749312" y="4502136"/>
                  <a:ext cx="527788" cy="298464"/>
                  <a:chOff x="7660968" y="1751777"/>
                  <a:chExt cx="1040580" cy="450645"/>
                </a:xfrm>
              </p:grpSpPr>
              <p:sp>
                <p:nvSpPr>
                  <p:cNvPr id="359" name="Freeform 35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60" name="Straight Connector 35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1" name="Straight Connector 36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62" name="Group 42"/>
              <p:cNvGrpSpPr/>
              <p:nvPr/>
            </p:nvGrpSpPr>
            <p:grpSpPr>
              <a:xfrm>
                <a:off x="7587810" y="3390900"/>
                <a:ext cx="3232590" cy="1189197"/>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0852590" y="2359974"/>
                <a:ext cx="312947" cy="320040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4" name="TextBox 373"/>
              <p:cNvSpPr txBox="1"/>
              <p:nvPr/>
            </p:nvSpPr>
            <p:spPr>
              <a:xfrm>
                <a:off x="10549254" y="1953303"/>
                <a:ext cx="1161477" cy="408897"/>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375" name="Rectangle 374"/>
              <p:cNvSpPr/>
              <p:nvPr/>
            </p:nvSpPr>
            <p:spPr>
              <a:xfrm>
                <a:off x="7808157" y="2571573"/>
                <a:ext cx="1069143" cy="2816805"/>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7" name="Rectangle 376"/>
              <p:cNvSpPr/>
              <p:nvPr/>
            </p:nvSpPr>
            <p:spPr>
              <a:xfrm>
                <a:off x="9522657" y="2558722"/>
                <a:ext cx="1069143" cy="2816806"/>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9" name="Group 378"/>
              <p:cNvGrpSpPr/>
              <p:nvPr/>
            </p:nvGrpSpPr>
            <p:grpSpPr>
              <a:xfrm>
                <a:off x="8991602" y="2869482"/>
                <a:ext cx="495299" cy="216358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71" name="Group 70"/>
            <p:cNvGrpSpPr/>
            <p:nvPr/>
          </p:nvGrpSpPr>
          <p:grpSpPr>
            <a:xfrm>
              <a:off x="1905001" y="2628903"/>
              <a:ext cx="4305299" cy="190501"/>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124201" y="2286004"/>
              <a:ext cx="1785180" cy="408897"/>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87" name="Group 386"/>
            <p:cNvGrpSpPr/>
            <p:nvPr/>
          </p:nvGrpSpPr>
          <p:grpSpPr>
            <a:xfrm>
              <a:off x="7845544" y="2617231"/>
              <a:ext cx="2895599" cy="190501"/>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455144" y="2274332"/>
              <a:ext cx="1714549" cy="408897"/>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grpSp>
        <p:nvGrpSpPr>
          <p:cNvPr id="13" name="Group 12"/>
          <p:cNvGrpSpPr/>
          <p:nvPr/>
        </p:nvGrpSpPr>
        <p:grpSpPr>
          <a:xfrm>
            <a:off x="591875" y="3048000"/>
            <a:ext cx="1148394" cy="3238500"/>
            <a:chOff x="591875" y="2743200"/>
            <a:chExt cx="1148394" cy="3238500"/>
          </a:xfrm>
        </p:grpSpPr>
        <p:sp>
          <p:nvSpPr>
            <p:cNvPr id="109" name="Rectangle 108"/>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88" name="Group 87"/>
            <p:cNvGrpSpPr/>
            <p:nvPr/>
          </p:nvGrpSpPr>
          <p:grpSpPr>
            <a:xfrm>
              <a:off x="609600" y="3390900"/>
              <a:ext cx="1130669" cy="1816899"/>
              <a:chOff x="1791929" y="5127627"/>
              <a:chExt cx="1754721" cy="2101858"/>
            </a:xfrm>
          </p:grpSpPr>
          <p:sp>
            <p:nvSpPr>
              <p:cNvPr id="89" name="Connector 88"/>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0" name="Connector 89"/>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1" name="Connector 90"/>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2" name="Connector 91"/>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3" name="Connector 92"/>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94" name="Connector 93"/>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95" name="Straight Arrow Connector 94"/>
              <p:cNvCxnSpPr>
                <a:stCxn id="89" idx="6"/>
                <a:endCxn id="90" idx="2"/>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90" idx="3"/>
                <a:endCxn id="91" idx="7"/>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9" idx="4"/>
                <a:endCxn id="91" idx="0"/>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89" idx="5"/>
                <a:endCxn id="92" idx="1"/>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91" idx="4"/>
                <a:endCxn id="93" idx="0"/>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91" idx="5"/>
                <a:endCxn id="94" idx="1"/>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92" idx="3"/>
                <a:endCxn id="93" idx="7"/>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104" name="TextBox 103"/>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105" name="TextBox 104"/>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106" name="TextBox 105"/>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107" name="TextBox 106"/>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108" name="TextBox 107"/>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14" name="Group 13"/>
          <p:cNvGrpSpPr/>
          <p:nvPr/>
        </p:nvGrpSpPr>
        <p:grpSpPr>
          <a:xfrm>
            <a:off x="1742013" y="3276600"/>
            <a:ext cx="1305987" cy="3124200"/>
            <a:chOff x="1742013" y="2971800"/>
            <a:chExt cx="1305987" cy="3124200"/>
          </a:xfrm>
        </p:grpSpPr>
        <p:grpSp>
          <p:nvGrpSpPr>
            <p:cNvPr id="11" name="Group 10"/>
            <p:cNvGrpSpPr/>
            <p:nvPr/>
          </p:nvGrpSpPr>
          <p:grpSpPr>
            <a:xfrm>
              <a:off x="1742013" y="2971800"/>
              <a:ext cx="1305987" cy="2819400"/>
              <a:chOff x="1742013" y="2971800"/>
              <a:chExt cx="1305987" cy="2819400"/>
            </a:xfrm>
          </p:grpSpPr>
          <p:sp>
            <p:nvSpPr>
              <p:cNvPr id="195" name="Rectangle 19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 name="Group 4"/>
              <p:cNvGrpSpPr/>
              <p:nvPr/>
            </p:nvGrpSpPr>
            <p:grpSpPr>
              <a:xfrm>
                <a:off x="1889935" y="3530971"/>
                <a:ext cx="981004" cy="1917329"/>
                <a:chOff x="1905000" y="3378571"/>
                <a:chExt cx="981004" cy="1917329"/>
              </a:xfrm>
            </p:grpSpPr>
            <p:grpSp>
              <p:nvGrpSpPr>
                <p:cNvPr id="3" name="Group 2"/>
                <p:cNvGrpSpPr/>
                <p:nvPr/>
              </p:nvGrpSpPr>
              <p:grpSpPr>
                <a:xfrm>
                  <a:off x="1905000" y="3378571"/>
                  <a:ext cx="981004" cy="234942"/>
                  <a:chOff x="3717645" y="1687844"/>
                  <a:chExt cx="981004" cy="234942"/>
                </a:xfrm>
              </p:grpSpPr>
              <p:sp>
                <p:nvSpPr>
                  <p:cNvPr id="192" name="Rectangle 19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3" name="Trapezoid 19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4" name="Straight Connector 193"/>
                  <p:cNvCxnSpPr>
                    <a:stCxn id="192" idx="3"/>
                    <a:endCxn id="19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97" name="Group 196"/>
                <p:cNvGrpSpPr/>
                <p:nvPr/>
              </p:nvGrpSpPr>
              <p:grpSpPr>
                <a:xfrm>
                  <a:off x="1905000" y="3709142"/>
                  <a:ext cx="981004" cy="234942"/>
                  <a:chOff x="3717645" y="1687844"/>
                  <a:chExt cx="981004" cy="234942"/>
                </a:xfrm>
              </p:grpSpPr>
              <p:sp>
                <p:nvSpPr>
                  <p:cNvPr id="198" name="Rectangle 19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9" name="Trapezoid 19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0" name="Straight Connector 199"/>
                  <p:cNvCxnSpPr>
                    <a:stCxn id="198" idx="3"/>
                    <a:endCxn id="19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4038600"/>
                  <a:ext cx="981004" cy="234942"/>
                  <a:chOff x="3717645" y="1687844"/>
                  <a:chExt cx="981004" cy="234942"/>
                </a:xfrm>
              </p:grpSpPr>
              <p:sp>
                <p:nvSpPr>
                  <p:cNvPr id="202" name="Rectangle 2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3" name="Trapezoid 2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4" name="Straight Connector 203"/>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4381500"/>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712071"/>
                  <a:ext cx="981004" cy="234942"/>
                  <a:chOff x="3717645" y="1687844"/>
                  <a:chExt cx="981004" cy="234942"/>
                </a:xfrm>
              </p:grpSpPr>
              <p:sp>
                <p:nvSpPr>
                  <p:cNvPr id="210" name="Rectangle 2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1" name="Trapezoid 2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2" name="Straight Connector 211"/>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1905000" y="5060958"/>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a:stCxn id="218" idx="3"/>
                    <a:endCxn id="2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8" name="TextBox 2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49" name="TextBox 448"/>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15" name="Group 14"/>
          <p:cNvGrpSpPr/>
          <p:nvPr/>
        </p:nvGrpSpPr>
        <p:grpSpPr>
          <a:xfrm>
            <a:off x="3162300" y="3276600"/>
            <a:ext cx="1313752" cy="3124200"/>
            <a:chOff x="3162300" y="2971800"/>
            <a:chExt cx="1313752" cy="3124200"/>
          </a:xfrm>
        </p:grpSpPr>
        <p:grpSp>
          <p:nvGrpSpPr>
            <p:cNvPr id="230" name="Group 229"/>
            <p:cNvGrpSpPr/>
            <p:nvPr/>
          </p:nvGrpSpPr>
          <p:grpSpPr>
            <a:xfrm>
              <a:off x="3162300" y="2971800"/>
              <a:ext cx="1313752" cy="2819400"/>
              <a:chOff x="1742013" y="2971800"/>
              <a:chExt cx="1305987" cy="2819400"/>
            </a:xfrm>
          </p:grpSpPr>
          <p:sp>
            <p:nvSpPr>
              <p:cNvPr id="231" name="Rectangle 230"/>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2" name="Group 231"/>
              <p:cNvGrpSpPr/>
              <p:nvPr/>
            </p:nvGrpSpPr>
            <p:grpSpPr>
              <a:xfrm>
                <a:off x="1889935" y="3530971"/>
                <a:ext cx="981004" cy="1917329"/>
                <a:chOff x="1905000" y="3378571"/>
                <a:chExt cx="981004" cy="1917329"/>
              </a:xfrm>
            </p:grpSpPr>
            <p:grpSp>
              <p:nvGrpSpPr>
                <p:cNvPr id="234" name="Group 233"/>
                <p:cNvGrpSpPr/>
                <p:nvPr/>
              </p:nvGrpSpPr>
              <p:grpSpPr>
                <a:xfrm>
                  <a:off x="1905000" y="3378571"/>
                  <a:ext cx="981004" cy="234942"/>
                  <a:chOff x="3717645" y="1687844"/>
                  <a:chExt cx="981004" cy="234942"/>
                </a:xfrm>
              </p:grpSpPr>
              <p:sp>
                <p:nvSpPr>
                  <p:cNvPr id="255" name="Rectangle 2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6" name="Trapezoid 2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7" name="Straight Connector 256"/>
                  <p:cNvCxnSpPr>
                    <a:stCxn id="255" idx="3"/>
                    <a:endCxn id="2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3709142"/>
                  <a:ext cx="981004" cy="234942"/>
                  <a:chOff x="3717645" y="1687844"/>
                  <a:chExt cx="981004" cy="234942"/>
                </a:xfrm>
              </p:grpSpPr>
              <p:sp>
                <p:nvSpPr>
                  <p:cNvPr id="252" name="Rectangle 2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3" name="Trapezoid 2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4" name="Straight Connector 253"/>
                  <p:cNvCxnSpPr>
                    <a:stCxn id="252" idx="3"/>
                    <a:endCxn id="2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4038600"/>
                  <a:ext cx="981004" cy="234942"/>
                  <a:chOff x="3717645" y="1687844"/>
                  <a:chExt cx="981004" cy="234942"/>
                </a:xfrm>
              </p:grpSpPr>
              <p:sp>
                <p:nvSpPr>
                  <p:cNvPr id="249" name="Rectangle 2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0" name="Trapezoid 2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1" name="Straight Connector 250"/>
                  <p:cNvCxnSpPr>
                    <a:stCxn id="249" idx="3"/>
                    <a:endCxn id="25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381500"/>
                  <a:ext cx="981004" cy="234942"/>
                  <a:chOff x="3717645" y="1687844"/>
                  <a:chExt cx="981004" cy="234942"/>
                </a:xfrm>
              </p:grpSpPr>
              <p:sp>
                <p:nvSpPr>
                  <p:cNvPr id="246" name="Rectangle 2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7" name="Trapezoid 2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8" name="Straight Connector 247"/>
                  <p:cNvCxnSpPr>
                    <a:stCxn id="246" idx="3"/>
                    <a:endCxn id="2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712071"/>
                  <a:ext cx="981004" cy="234942"/>
                  <a:chOff x="3717645" y="1687844"/>
                  <a:chExt cx="981004" cy="234942"/>
                </a:xfrm>
              </p:grpSpPr>
              <p:sp>
                <p:nvSpPr>
                  <p:cNvPr id="243" name="Rectangle 2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4" name="Trapezoid 2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5" name="Straight Connector 244"/>
                  <p:cNvCxnSpPr>
                    <a:stCxn id="243" idx="3"/>
                    <a:endCxn id="2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5060958"/>
                  <a:ext cx="981004" cy="234942"/>
                  <a:chOff x="3717645" y="1687844"/>
                  <a:chExt cx="981004" cy="234942"/>
                </a:xfrm>
              </p:grpSpPr>
              <p:sp>
                <p:nvSpPr>
                  <p:cNvPr id="240" name="Rectangle 2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1" name="Trapezoid 2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2" name="Straight Connector 241"/>
                  <p:cNvCxnSpPr>
                    <a:stCxn id="240" idx="3"/>
                    <a:endCxn id="2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3" name="TextBox 232"/>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0" name="TextBox 449"/>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16" name="Group 15"/>
          <p:cNvGrpSpPr/>
          <p:nvPr/>
        </p:nvGrpSpPr>
        <p:grpSpPr>
          <a:xfrm>
            <a:off x="4942355" y="3268723"/>
            <a:ext cx="1313752" cy="3132077"/>
            <a:chOff x="4942355" y="2963923"/>
            <a:chExt cx="1313752" cy="3132077"/>
          </a:xfrm>
        </p:grpSpPr>
        <p:grpSp>
          <p:nvGrpSpPr>
            <p:cNvPr id="322" name="Group 321"/>
            <p:cNvGrpSpPr/>
            <p:nvPr/>
          </p:nvGrpSpPr>
          <p:grpSpPr>
            <a:xfrm>
              <a:off x="4942355" y="2963923"/>
              <a:ext cx="1313752" cy="2819400"/>
              <a:chOff x="1742013" y="2971800"/>
              <a:chExt cx="1305987" cy="2819400"/>
            </a:xfrm>
          </p:grpSpPr>
          <p:sp>
            <p:nvSpPr>
              <p:cNvPr id="324" name="Rectangle 32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25" name="Group 324"/>
              <p:cNvGrpSpPr/>
              <p:nvPr/>
            </p:nvGrpSpPr>
            <p:grpSpPr>
              <a:xfrm>
                <a:off x="1889935" y="3530971"/>
                <a:ext cx="981004" cy="1917329"/>
                <a:chOff x="1905000" y="3378571"/>
                <a:chExt cx="981004" cy="1917329"/>
              </a:xfrm>
            </p:grpSpPr>
            <p:grpSp>
              <p:nvGrpSpPr>
                <p:cNvPr id="327" name="Group 326"/>
                <p:cNvGrpSpPr/>
                <p:nvPr/>
              </p:nvGrpSpPr>
              <p:grpSpPr>
                <a:xfrm>
                  <a:off x="1905000" y="3378571"/>
                  <a:ext cx="981004" cy="234942"/>
                  <a:chOff x="3717645" y="1687844"/>
                  <a:chExt cx="981004" cy="234942"/>
                </a:xfrm>
              </p:grpSpPr>
              <p:sp>
                <p:nvSpPr>
                  <p:cNvPr id="352" name="Rectangle 3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a:stCxn id="352" idx="3"/>
                    <a:endCxn id="3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8" name="Group 327"/>
                <p:cNvGrpSpPr/>
                <p:nvPr/>
              </p:nvGrpSpPr>
              <p:grpSpPr>
                <a:xfrm>
                  <a:off x="1905000" y="3709142"/>
                  <a:ext cx="981004" cy="234942"/>
                  <a:chOff x="3717645" y="1687844"/>
                  <a:chExt cx="981004" cy="234942"/>
                </a:xfrm>
              </p:grpSpPr>
              <p:sp>
                <p:nvSpPr>
                  <p:cNvPr id="346" name="Rectangle 3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7" name="Trapezoid 3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8" name="Straight Connector 347"/>
                  <p:cNvCxnSpPr>
                    <a:stCxn id="346" idx="3"/>
                    <a:endCxn id="3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9" name="Group 328"/>
                <p:cNvGrpSpPr/>
                <p:nvPr/>
              </p:nvGrpSpPr>
              <p:grpSpPr>
                <a:xfrm>
                  <a:off x="1905000" y="4038600"/>
                  <a:ext cx="981004" cy="234942"/>
                  <a:chOff x="3717645" y="1687844"/>
                  <a:chExt cx="981004" cy="234942"/>
                </a:xfrm>
              </p:grpSpPr>
              <p:sp>
                <p:nvSpPr>
                  <p:cNvPr id="343" name="Rectangle 3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4" name="Trapezoid 3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5" name="Straight Connector 344"/>
                  <p:cNvCxnSpPr>
                    <a:stCxn id="343" idx="3"/>
                    <a:endCxn id="3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0" name="Group 329"/>
                <p:cNvGrpSpPr/>
                <p:nvPr/>
              </p:nvGrpSpPr>
              <p:grpSpPr>
                <a:xfrm>
                  <a:off x="1905000" y="4381500"/>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1905000" y="4712071"/>
                  <a:ext cx="981004" cy="234942"/>
                  <a:chOff x="3717645" y="1687844"/>
                  <a:chExt cx="981004" cy="234942"/>
                </a:xfrm>
              </p:grpSpPr>
              <p:sp>
                <p:nvSpPr>
                  <p:cNvPr id="336" name="Rectangle 3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7" name="Trapezoid 3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8" name="Straight Connector 337"/>
                  <p:cNvCxnSpPr>
                    <a:stCxn id="336" idx="3"/>
                    <a:endCxn id="3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2" name="Group 331"/>
                <p:cNvGrpSpPr/>
                <p:nvPr/>
              </p:nvGrpSpPr>
              <p:grpSpPr>
                <a:xfrm>
                  <a:off x="1905000" y="5060958"/>
                  <a:ext cx="981004" cy="234942"/>
                  <a:chOff x="3717645" y="1687844"/>
                  <a:chExt cx="981004" cy="234942"/>
                </a:xfrm>
              </p:grpSpPr>
              <p:sp>
                <p:nvSpPr>
                  <p:cNvPr id="333" name="Rectangle 3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4" name="Trapezoid 3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5" name="Straight Connector 334"/>
                  <p:cNvCxnSpPr>
                    <a:stCxn id="333" idx="3"/>
                    <a:endCxn id="3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26" name="TextBox 32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1" name="TextBox 450"/>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17" name="Group 16"/>
          <p:cNvGrpSpPr/>
          <p:nvPr/>
        </p:nvGrpSpPr>
        <p:grpSpPr>
          <a:xfrm>
            <a:off x="7886700" y="3276600"/>
            <a:ext cx="1317109" cy="3124200"/>
            <a:chOff x="7886700" y="2971800"/>
            <a:chExt cx="1317109" cy="3124200"/>
          </a:xfrm>
        </p:grpSpPr>
        <p:grpSp>
          <p:nvGrpSpPr>
            <p:cNvPr id="393" name="Group 392"/>
            <p:cNvGrpSpPr/>
            <p:nvPr/>
          </p:nvGrpSpPr>
          <p:grpSpPr>
            <a:xfrm>
              <a:off x="7886700" y="2971800"/>
              <a:ext cx="1313752" cy="2832100"/>
              <a:chOff x="1742013" y="2971800"/>
              <a:chExt cx="1305987" cy="2832100"/>
            </a:xfrm>
          </p:grpSpPr>
          <p:sp>
            <p:nvSpPr>
              <p:cNvPr id="394" name="Rectangle 393"/>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95" name="Group 394"/>
              <p:cNvGrpSpPr/>
              <p:nvPr/>
            </p:nvGrpSpPr>
            <p:grpSpPr>
              <a:xfrm>
                <a:off x="1889935" y="3530971"/>
                <a:ext cx="981004" cy="1917329"/>
                <a:chOff x="1905000" y="3378571"/>
                <a:chExt cx="981004" cy="1917329"/>
              </a:xfrm>
            </p:grpSpPr>
            <p:grpSp>
              <p:nvGrpSpPr>
                <p:cNvPr id="397" name="Group 396"/>
                <p:cNvGrpSpPr/>
                <p:nvPr/>
              </p:nvGrpSpPr>
              <p:grpSpPr>
                <a:xfrm>
                  <a:off x="1905000" y="3378571"/>
                  <a:ext cx="981004" cy="234942"/>
                  <a:chOff x="3717645" y="1687844"/>
                  <a:chExt cx="981004" cy="234942"/>
                </a:xfrm>
              </p:grpSpPr>
              <p:sp>
                <p:nvSpPr>
                  <p:cNvPr id="418" name="Rectangle 4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19" name="Trapezoid 4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20" name="Straight Connector 419"/>
                  <p:cNvCxnSpPr>
                    <a:stCxn id="418" idx="3"/>
                    <a:endCxn id="41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1905000" y="3709142"/>
                  <a:ext cx="981004" cy="234942"/>
                  <a:chOff x="3717645" y="1687844"/>
                  <a:chExt cx="981004" cy="234942"/>
                </a:xfrm>
              </p:grpSpPr>
              <p:sp>
                <p:nvSpPr>
                  <p:cNvPr id="415" name="Rectangle 4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6" name="Trapezoid 4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7" name="Straight Connector 416"/>
                  <p:cNvCxnSpPr>
                    <a:stCxn id="415" idx="3"/>
                    <a:endCxn id="41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905000" y="4038600"/>
                  <a:ext cx="981004" cy="234942"/>
                  <a:chOff x="3717645" y="1687844"/>
                  <a:chExt cx="981004" cy="234942"/>
                </a:xfrm>
              </p:grpSpPr>
              <p:sp>
                <p:nvSpPr>
                  <p:cNvPr id="412" name="Rectangle 4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3" name="Trapezoid 4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4" name="Straight Connector 413"/>
                  <p:cNvCxnSpPr>
                    <a:stCxn id="412" idx="3"/>
                    <a:endCxn id="4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1905000" y="4381500"/>
                  <a:ext cx="981004" cy="234942"/>
                  <a:chOff x="3717645" y="1687844"/>
                  <a:chExt cx="981004" cy="234942"/>
                </a:xfrm>
              </p:grpSpPr>
              <p:sp>
                <p:nvSpPr>
                  <p:cNvPr id="409" name="Rectangle 4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10" name="Trapezoid 4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1" name="Straight Connector 410"/>
                  <p:cNvCxnSpPr>
                    <a:stCxn id="409" idx="3"/>
                    <a:endCxn id="4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1" name="Group 400"/>
                <p:cNvGrpSpPr/>
                <p:nvPr/>
              </p:nvGrpSpPr>
              <p:grpSpPr>
                <a:xfrm>
                  <a:off x="1905000" y="4712071"/>
                  <a:ext cx="981004" cy="234942"/>
                  <a:chOff x="3717645" y="1687844"/>
                  <a:chExt cx="981004" cy="234942"/>
                </a:xfrm>
              </p:grpSpPr>
              <p:sp>
                <p:nvSpPr>
                  <p:cNvPr id="406" name="Rectangle 4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a:stCxn id="406" idx="3"/>
                    <a:endCxn id="4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2" name="Group 401"/>
                <p:cNvGrpSpPr/>
                <p:nvPr/>
              </p:nvGrpSpPr>
              <p:grpSpPr>
                <a:xfrm>
                  <a:off x="1905000" y="5060958"/>
                  <a:ext cx="981004" cy="234942"/>
                  <a:chOff x="3717645" y="1687844"/>
                  <a:chExt cx="981004" cy="234942"/>
                </a:xfrm>
              </p:grpSpPr>
              <p:sp>
                <p:nvSpPr>
                  <p:cNvPr id="403" name="Rectangle 4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04" name="Trapezoid 4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5" name="Straight Connector 404"/>
                  <p:cNvCxnSpPr>
                    <a:stCxn id="403" idx="3"/>
                    <a:endCxn id="4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6" name="TextBox 39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2" name="TextBox 45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18" name="Group 17"/>
          <p:cNvGrpSpPr/>
          <p:nvPr/>
        </p:nvGrpSpPr>
        <p:grpSpPr>
          <a:xfrm>
            <a:off x="9673536" y="3263899"/>
            <a:ext cx="1313752" cy="3136901"/>
            <a:chOff x="9673536" y="2959099"/>
            <a:chExt cx="1313752" cy="3136901"/>
          </a:xfrm>
        </p:grpSpPr>
        <p:grpSp>
          <p:nvGrpSpPr>
            <p:cNvPr id="421" name="Group 420"/>
            <p:cNvGrpSpPr/>
            <p:nvPr/>
          </p:nvGrpSpPr>
          <p:grpSpPr>
            <a:xfrm>
              <a:off x="9673536" y="2959099"/>
              <a:ext cx="1313752" cy="2827867"/>
              <a:chOff x="1742013" y="2971799"/>
              <a:chExt cx="1305987" cy="2827867"/>
            </a:xfrm>
          </p:grpSpPr>
          <p:sp>
            <p:nvSpPr>
              <p:cNvPr id="422" name="Rectangle 421"/>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423" name="Group 422"/>
              <p:cNvGrpSpPr/>
              <p:nvPr/>
            </p:nvGrpSpPr>
            <p:grpSpPr>
              <a:xfrm>
                <a:off x="1889935" y="3530971"/>
                <a:ext cx="981004" cy="1917329"/>
                <a:chOff x="1905000" y="3378571"/>
                <a:chExt cx="981004" cy="1917329"/>
              </a:xfrm>
            </p:grpSpPr>
            <p:grpSp>
              <p:nvGrpSpPr>
                <p:cNvPr id="425" name="Group 424"/>
                <p:cNvGrpSpPr/>
                <p:nvPr/>
              </p:nvGrpSpPr>
              <p:grpSpPr>
                <a:xfrm>
                  <a:off x="1905000" y="3378571"/>
                  <a:ext cx="981004" cy="234942"/>
                  <a:chOff x="3717645" y="1687844"/>
                  <a:chExt cx="981004" cy="234942"/>
                </a:xfrm>
              </p:grpSpPr>
              <p:sp>
                <p:nvSpPr>
                  <p:cNvPr id="446" name="Rectangle 4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447" name="Trapezoid 4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8" name="Straight Connector 447"/>
                  <p:cNvCxnSpPr>
                    <a:stCxn id="446" idx="3"/>
                    <a:endCxn id="4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905000" y="3709142"/>
                  <a:ext cx="981004" cy="234942"/>
                  <a:chOff x="3717645" y="1687844"/>
                  <a:chExt cx="981004" cy="234942"/>
                </a:xfrm>
              </p:grpSpPr>
              <p:sp>
                <p:nvSpPr>
                  <p:cNvPr id="443" name="Rectangle 44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5" name="Straight Connector 444"/>
                  <p:cNvCxnSpPr>
                    <a:stCxn id="443" idx="3"/>
                    <a:endCxn id="44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7" name="Group 426"/>
                <p:cNvGrpSpPr/>
                <p:nvPr/>
              </p:nvGrpSpPr>
              <p:grpSpPr>
                <a:xfrm>
                  <a:off x="1905000" y="4038600"/>
                  <a:ext cx="981004" cy="234942"/>
                  <a:chOff x="3717645" y="1687844"/>
                  <a:chExt cx="981004" cy="234942"/>
                </a:xfrm>
              </p:grpSpPr>
              <p:sp>
                <p:nvSpPr>
                  <p:cNvPr id="440" name="Rectangle 4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41" name="Trapezoid 4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2" name="Straight Connector 441"/>
                  <p:cNvCxnSpPr>
                    <a:stCxn id="440" idx="3"/>
                    <a:endCxn id="4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8" name="Group 427"/>
                <p:cNvGrpSpPr/>
                <p:nvPr/>
              </p:nvGrpSpPr>
              <p:grpSpPr>
                <a:xfrm>
                  <a:off x="1905000" y="4381500"/>
                  <a:ext cx="981004" cy="234942"/>
                  <a:chOff x="3717645" y="1687844"/>
                  <a:chExt cx="981004" cy="234942"/>
                </a:xfrm>
              </p:grpSpPr>
              <p:sp>
                <p:nvSpPr>
                  <p:cNvPr id="437" name="Rectangle 4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a:stCxn id="437" idx="3"/>
                    <a:endCxn id="4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1905000" y="4712071"/>
                  <a:ext cx="981004" cy="234942"/>
                  <a:chOff x="3717645" y="1687844"/>
                  <a:chExt cx="981004" cy="234942"/>
                </a:xfrm>
              </p:grpSpPr>
              <p:sp>
                <p:nvSpPr>
                  <p:cNvPr id="434" name="Rectangle 4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5" name="Trapezoid 4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6" name="Straight Connector 435"/>
                  <p:cNvCxnSpPr>
                    <a:stCxn id="434" idx="3"/>
                    <a:endCxn id="4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1905000" y="5060958"/>
                  <a:ext cx="981004" cy="234942"/>
                  <a:chOff x="3717645" y="1687844"/>
                  <a:chExt cx="981004" cy="234942"/>
                </a:xfrm>
              </p:grpSpPr>
              <p:sp>
                <p:nvSpPr>
                  <p:cNvPr id="431" name="Rectangle 4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32" name="Trapezoid 4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3" name="Straight Connector 432"/>
                  <p:cNvCxnSpPr>
                    <a:stCxn id="431" idx="3"/>
                    <a:endCxn id="4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24" name="TextBox 423"/>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453" name="TextBox 452"/>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 name="TextBox 5"/>
          <p:cNvSpPr txBox="1"/>
          <p:nvPr/>
        </p:nvSpPr>
        <p:spPr>
          <a:xfrm>
            <a:off x="1790700" y="1667470"/>
            <a:ext cx="11163300" cy="923330"/>
          </a:xfrm>
          <a:prstGeom prst="rect">
            <a:avLst/>
          </a:prstGeom>
          <a:noFill/>
        </p:spPr>
        <p:txBody>
          <a:bodyPr wrap="square" rtlCol="0">
            <a:spAutoFit/>
          </a:bodyPr>
          <a:lstStyle/>
          <a:p>
            <a:r>
              <a:rPr lang="en-US" sz="2700" dirty="0" smtClean="0">
                <a:latin typeface="Seravek"/>
                <a:cs typeface="Seravek"/>
              </a:rPr>
              <a:t>Same performance as fixed-function chips, </a:t>
            </a:r>
            <a:r>
              <a:rPr lang="en-US" sz="2700" u="sng" dirty="0" smtClean="0">
                <a:latin typeface="Seravek"/>
                <a:cs typeface="Seravek"/>
              </a:rPr>
              <a:t>some</a:t>
            </a:r>
            <a:r>
              <a:rPr lang="en-US" sz="2700" i="1" dirty="0" smtClean="0">
                <a:latin typeface="Seravek"/>
                <a:cs typeface="Seravek"/>
              </a:rPr>
              <a:t> </a:t>
            </a:r>
            <a:r>
              <a:rPr lang="en-US" sz="2700" dirty="0" smtClean="0">
                <a:latin typeface="Seravek"/>
                <a:cs typeface="Seravek"/>
              </a:rPr>
              <a:t>programmability</a:t>
            </a:r>
          </a:p>
          <a:p>
            <a:r>
              <a:rPr lang="en-US" sz="2700" dirty="0" smtClean="0">
                <a:latin typeface="Seravek"/>
                <a:cs typeface="Seravek"/>
              </a:rPr>
              <a:t>E.g., </a:t>
            </a:r>
            <a:r>
              <a:rPr lang="en-US" sz="2700" dirty="0" err="1" smtClean="0">
                <a:latin typeface="Seravek"/>
                <a:cs typeface="Seravek"/>
              </a:rPr>
              <a:t>FlexPipe</a:t>
            </a:r>
            <a:r>
              <a:rPr lang="en-US" sz="2700" dirty="0" smtClean="0">
                <a:latin typeface="Seravek"/>
                <a:cs typeface="Seravek"/>
              </a:rPr>
              <a:t>, </a:t>
            </a:r>
            <a:r>
              <a:rPr lang="en-US" sz="2700" dirty="0" err="1" smtClean="0">
                <a:latin typeface="Seravek"/>
                <a:cs typeface="Seravek"/>
              </a:rPr>
              <a:t>Xpliant</a:t>
            </a:r>
            <a:r>
              <a:rPr lang="en-US" sz="2700" dirty="0" smtClean="0">
                <a:latin typeface="Seravek"/>
                <a:cs typeface="Seravek"/>
              </a:rPr>
              <a:t>, Tofino </a:t>
            </a:r>
            <a:endParaRPr lang="en-US" sz="2700" dirty="0">
              <a:latin typeface="Seravek"/>
              <a:cs typeface="Seravek"/>
            </a:endParaRPr>
          </a:p>
        </p:txBody>
      </p:sp>
      <p:sp>
        <p:nvSpPr>
          <p:cNvPr id="258"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endParaRPr lang="en-US" dirty="0"/>
          </a:p>
        </p:txBody>
      </p:sp>
      <p:sp>
        <p:nvSpPr>
          <p:cNvPr id="260" name="Title 1"/>
          <p:cNvSpPr>
            <a:spLocks noGrp="1"/>
          </p:cNvSpPr>
          <p:nvPr>
            <p:ph type="title"/>
          </p:nvPr>
        </p:nvSpPr>
        <p:spPr>
          <a:xfrm>
            <a:off x="841248" y="365760"/>
            <a:ext cx="10515600" cy="1325563"/>
          </a:xfrm>
        </p:spPr>
        <p:txBody>
          <a:bodyPr/>
          <a:lstStyle/>
          <a:p>
            <a:r>
              <a:rPr lang="en-US" dirty="0" smtClean="0"/>
              <a:t>Programmable switching chips</a:t>
            </a:r>
            <a:endParaRPr lang="en-US" dirty="0"/>
          </a:p>
        </p:txBody>
      </p:sp>
    </p:spTree>
    <p:custDataLst>
      <p:tags r:id="rId1"/>
    </p:custDataLst>
    <p:extLst>
      <p:ext uri="{BB962C8B-B14F-4D97-AF65-F5344CB8AC3E}">
        <p14:creationId xmlns:p14="http://schemas.microsoft.com/office/powerpoint/2010/main" val="795736659"/>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nodeType="afterEffect">
                                  <p:stCondLst>
                                    <p:cond delay="25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857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980998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Sequential to pipelined code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61708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Hardware constraints</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73618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Hardware constraints: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35" name="Straight Arrow Connector 34"/>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2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122237"/>
            <a:ext cx="11318735" cy="1325563"/>
          </a:xfrm>
        </p:spPr>
        <p:txBody>
          <a:bodyPr>
            <a:noAutofit/>
          </a:bodyPr>
          <a:lstStyle/>
          <a:p>
            <a:r>
              <a:rPr lang="en-US" sz="4400" dirty="0" smtClean="0"/>
              <a:t>Our work</a:t>
            </a:r>
            <a:endParaRPr lang="en-US" sz="4400" dirty="0"/>
          </a:p>
        </p:txBody>
      </p:sp>
      <p:grpSp>
        <p:nvGrpSpPr>
          <p:cNvPr id="132" name="Group 131"/>
          <p:cNvGrpSpPr/>
          <p:nvPr/>
        </p:nvGrpSpPr>
        <p:grpSpPr>
          <a:xfrm>
            <a:off x="673100" y="1849977"/>
            <a:ext cx="5001423" cy="3776418"/>
            <a:chOff x="673100" y="1849977"/>
            <a:chExt cx="5001423"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7970" y="1849977"/>
              <a:ext cx="4796553" cy="3776418"/>
            </a:xfrm>
            <a:prstGeom prst="rect">
              <a:avLst/>
            </a:prstGeom>
            <a:noFill/>
          </p:spPr>
          <p:txBody>
            <a:bodyPr wrap="square" rtlCol="0">
              <a:spAutoFit/>
            </a:bodyPr>
            <a:lstStyle/>
            <a:p>
              <a:pPr algn="ctr"/>
              <a:r>
                <a:rPr lang="en-US" sz="2400" smtClean="0">
                  <a:latin typeface="Seravek"/>
                  <a:cs typeface="Seravek"/>
                </a:rPr>
                <a:t>Packet transaction </a:t>
              </a:r>
              <a:r>
                <a:rPr lang="en-US" sz="2400" dirty="0" smtClean="0">
                  <a:latin typeface="Seravek"/>
                  <a:cs typeface="Seravek"/>
                </a:rPr>
                <a:t>in Domino</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grpSp>
        <p:nvGrpSpPr>
          <p:cNvPr id="7" name="Group 6"/>
          <p:cNvGrpSpPr/>
          <p:nvPr/>
        </p:nvGrpSpPr>
        <p:grpSpPr>
          <a:xfrm>
            <a:off x="6884467" y="1740503"/>
            <a:ext cx="4875732" cy="3678174"/>
            <a:chOff x="1589458" y="2722626"/>
            <a:chExt cx="4875732" cy="3678174"/>
          </a:xfrm>
        </p:grpSpPr>
        <p:grpSp>
          <p:nvGrpSpPr>
            <p:cNvPr id="8" name="Group 42"/>
            <p:cNvGrpSpPr/>
            <p:nvPr/>
          </p:nvGrpSpPr>
          <p:grpSpPr>
            <a:xfrm>
              <a:off x="1589458" y="4079159"/>
              <a:ext cx="4875732" cy="1192611"/>
              <a:chOff x="1707458" y="1778000"/>
              <a:chExt cx="4254836" cy="1181787"/>
            </a:xfrm>
          </p:grpSpPr>
          <p:cxnSp>
            <p:nvCxnSpPr>
              <p:cNvPr id="117" name="Straight Arrow Connector 11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3247847" y="3280685"/>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 name="Rectangle 9"/>
            <p:cNvSpPr/>
            <p:nvPr/>
          </p:nvSpPr>
          <p:spPr>
            <a:xfrm>
              <a:off x="1819001" y="327362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1" name="Straight Connector 10"/>
            <p:cNvCxnSpPr/>
            <p:nvPr/>
          </p:nvCxnSpPr>
          <p:spPr>
            <a:xfrm>
              <a:off x="6039165" y="37529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39165" y="56430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39165" y="44251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39165" y="49520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033903" y="3267797"/>
              <a:ext cx="1113765" cy="28248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 name="Group 15"/>
            <p:cNvGrpSpPr/>
            <p:nvPr/>
          </p:nvGrpSpPr>
          <p:grpSpPr>
            <a:xfrm>
              <a:off x="4480684" y="3579449"/>
              <a:ext cx="515971" cy="2169800"/>
              <a:chOff x="8534400" y="1981200"/>
              <a:chExt cx="595991" cy="2163589"/>
            </a:xfrm>
          </p:grpSpPr>
          <p:cxnSp>
            <p:nvCxnSpPr>
              <p:cNvPr id="114" name="Straight Connector 11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1742013" y="2722626"/>
              <a:ext cx="4514094" cy="3678174"/>
              <a:chOff x="1742013" y="2722626"/>
              <a:chExt cx="4514094" cy="3678174"/>
            </a:xfrm>
          </p:grpSpPr>
          <p:grpSp>
            <p:nvGrpSpPr>
              <p:cNvPr id="18" name="Group 17"/>
              <p:cNvGrpSpPr/>
              <p:nvPr/>
            </p:nvGrpSpPr>
            <p:grpSpPr>
              <a:xfrm>
                <a:off x="1742061" y="3050073"/>
                <a:ext cx="4484987" cy="191047"/>
                <a:chOff x="1866900" y="2628900"/>
                <a:chExt cx="4419600" cy="190500"/>
              </a:xfrm>
            </p:grpSpPr>
            <p:cxnSp>
              <p:nvCxnSpPr>
                <p:cNvPr id="111" name="Straight Connector 11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9" name="TextBox 18"/>
              <p:cNvSpPr txBox="1"/>
              <p:nvPr/>
            </p:nvSpPr>
            <p:spPr>
              <a:xfrm>
                <a:off x="3190836" y="2722626"/>
                <a:ext cx="1483654" cy="439674"/>
              </a:xfrm>
              <a:prstGeom prst="rect">
                <a:avLst/>
              </a:prstGeom>
              <a:noFill/>
            </p:spPr>
            <p:txBody>
              <a:bodyPr wrap="square" lIns="130622" tIns="65311" rIns="130622" bIns="65311" rtlCol="0">
                <a:spAutoFit/>
              </a:bodyPr>
              <a:lstStyle/>
              <a:p>
                <a:pPr algn="ctr"/>
                <a:r>
                  <a:rPr lang="en-US" sz="2000" dirty="0" smtClean="0">
                    <a:latin typeface="Seravek"/>
                    <a:cs typeface="Seravek"/>
                  </a:rPr>
                  <a:t> pipeline</a:t>
                </a:r>
                <a:endParaRPr lang="en-US" sz="2000" dirty="0">
                  <a:latin typeface="Seravek"/>
                  <a:cs typeface="Seravek"/>
                </a:endParaRPr>
              </a:p>
            </p:txBody>
          </p:sp>
          <p:grpSp>
            <p:nvGrpSpPr>
              <p:cNvPr id="20" name="Group 19"/>
              <p:cNvGrpSpPr/>
              <p:nvPr/>
            </p:nvGrpSpPr>
            <p:grpSpPr>
              <a:xfrm>
                <a:off x="1742013" y="3268723"/>
                <a:ext cx="4514094" cy="3132077"/>
                <a:chOff x="1742013" y="3268723"/>
                <a:chExt cx="4514094" cy="3132077"/>
              </a:xfrm>
            </p:grpSpPr>
            <p:grpSp>
              <p:nvGrpSpPr>
                <p:cNvPr id="21" name="Group 20"/>
                <p:cNvGrpSpPr/>
                <p:nvPr/>
              </p:nvGrpSpPr>
              <p:grpSpPr>
                <a:xfrm>
                  <a:off x="1742013" y="3276600"/>
                  <a:ext cx="1305987" cy="3124200"/>
                  <a:chOff x="1742013" y="2971800"/>
                  <a:chExt cx="1305987" cy="3124200"/>
                </a:xfrm>
              </p:grpSpPr>
              <p:grpSp>
                <p:nvGrpSpPr>
                  <p:cNvPr id="82" name="Group 81"/>
                  <p:cNvGrpSpPr/>
                  <p:nvPr/>
                </p:nvGrpSpPr>
                <p:grpSpPr>
                  <a:xfrm>
                    <a:off x="1742013" y="2971800"/>
                    <a:ext cx="1305987" cy="2819400"/>
                    <a:chOff x="1742013" y="2971800"/>
                    <a:chExt cx="1305987" cy="2819400"/>
                  </a:xfrm>
                </p:grpSpPr>
                <p:sp>
                  <p:nvSpPr>
                    <p:cNvPr id="84" name="Rectangle 83"/>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5" name="Group 84"/>
                    <p:cNvGrpSpPr/>
                    <p:nvPr/>
                  </p:nvGrpSpPr>
                  <p:grpSpPr>
                    <a:xfrm>
                      <a:off x="1889935" y="3530971"/>
                      <a:ext cx="981004" cy="1917329"/>
                      <a:chOff x="1905000" y="3378571"/>
                      <a:chExt cx="981004" cy="1917329"/>
                    </a:xfrm>
                  </p:grpSpPr>
                  <p:grpSp>
                    <p:nvGrpSpPr>
                      <p:cNvPr id="87" name="Group 86"/>
                      <p:cNvGrpSpPr/>
                      <p:nvPr/>
                    </p:nvGrpSpPr>
                    <p:grpSpPr>
                      <a:xfrm>
                        <a:off x="1905000" y="3378571"/>
                        <a:ext cx="981004" cy="234942"/>
                        <a:chOff x="3717645" y="1687844"/>
                        <a:chExt cx="981004" cy="234942"/>
                      </a:xfrm>
                    </p:grpSpPr>
                    <p:sp>
                      <p:nvSpPr>
                        <p:cNvPr id="108" name="Rectangle 1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9" name="Trapezoid 1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0" name="Straight Connector 109"/>
                        <p:cNvCxnSpPr>
                          <a:stCxn id="108" idx="3"/>
                          <a:endCxn id="1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3709142"/>
                        <a:ext cx="981004" cy="234942"/>
                        <a:chOff x="3717645" y="1687844"/>
                        <a:chExt cx="981004" cy="234942"/>
                      </a:xfrm>
                    </p:grpSpPr>
                    <p:sp>
                      <p:nvSpPr>
                        <p:cNvPr id="105" name="Rectangle 1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6" name="Trapezoid 1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7" name="Straight Connector 106"/>
                        <p:cNvCxnSpPr>
                          <a:stCxn id="105" idx="3"/>
                          <a:endCxn id="1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038600"/>
                        <a:ext cx="981004" cy="234942"/>
                        <a:chOff x="3717645" y="1687844"/>
                        <a:chExt cx="981004" cy="234942"/>
                      </a:xfrm>
                    </p:grpSpPr>
                    <p:sp>
                      <p:nvSpPr>
                        <p:cNvPr id="102" name="Rectangle 1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3" name="Trapezoid 1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4" name="Straight Connector 103"/>
                        <p:cNvCxnSpPr>
                          <a:stCxn id="102" idx="3"/>
                          <a:endCxn id="1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4381500"/>
                        <a:ext cx="981004" cy="234942"/>
                        <a:chOff x="3717645" y="1687844"/>
                        <a:chExt cx="981004" cy="234942"/>
                      </a:xfrm>
                    </p:grpSpPr>
                    <p:sp>
                      <p:nvSpPr>
                        <p:cNvPr id="99" name="Rectangle 9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0" name="Trapezoid 9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1" name="Straight Connector 100"/>
                        <p:cNvCxnSpPr>
                          <a:stCxn id="99" idx="3"/>
                          <a:endCxn id="10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1905000" y="47120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1905000" y="5060958"/>
                        <a:ext cx="981004" cy="234942"/>
                        <a:chOff x="3717645" y="1687844"/>
                        <a:chExt cx="981004" cy="234942"/>
                      </a:xfrm>
                    </p:grpSpPr>
                    <p:sp>
                      <p:nvSpPr>
                        <p:cNvPr id="93" name="Rectangle 9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4" name="Trapezoid 9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5" name="Straight Connector 94"/>
                        <p:cNvCxnSpPr>
                          <a:stCxn id="93" idx="3"/>
                          <a:endCxn id="9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6" name="TextBox 85"/>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83" name="TextBox 82"/>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22" name="Group 21"/>
                <p:cNvGrpSpPr/>
                <p:nvPr/>
              </p:nvGrpSpPr>
              <p:grpSpPr>
                <a:xfrm>
                  <a:off x="3162300" y="3276600"/>
                  <a:ext cx="1313752" cy="3124200"/>
                  <a:chOff x="3162300" y="2971800"/>
                  <a:chExt cx="1313752" cy="3124200"/>
                </a:xfrm>
              </p:grpSpPr>
              <p:grpSp>
                <p:nvGrpSpPr>
                  <p:cNvPr id="53" name="Group 52"/>
                  <p:cNvGrpSpPr/>
                  <p:nvPr/>
                </p:nvGrpSpPr>
                <p:grpSpPr>
                  <a:xfrm>
                    <a:off x="3162300" y="2971800"/>
                    <a:ext cx="1313752" cy="2819400"/>
                    <a:chOff x="1742013" y="2971800"/>
                    <a:chExt cx="1305987" cy="2819400"/>
                  </a:xfrm>
                </p:grpSpPr>
                <p:sp>
                  <p:nvSpPr>
                    <p:cNvPr id="55" name="Rectangle 54"/>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 name="Group 55"/>
                    <p:cNvGrpSpPr/>
                    <p:nvPr/>
                  </p:nvGrpSpPr>
                  <p:grpSpPr>
                    <a:xfrm>
                      <a:off x="1889935" y="3530971"/>
                      <a:ext cx="981004" cy="1917329"/>
                      <a:chOff x="1905000" y="3378571"/>
                      <a:chExt cx="981004" cy="1917329"/>
                    </a:xfrm>
                  </p:grpSpPr>
                  <p:grpSp>
                    <p:nvGrpSpPr>
                      <p:cNvPr id="58" name="Group 57"/>
                      <p:cNvGrpSpPr/>
                      <p:nvPr/>
                    </p:nvGrpSpPr>
                    <p:grpSpPr>
                      <a:xfrm>
                        <a:off x="1905000" y="3378571"/>
                        <a:ext cx="981004" cy="234942"/>
                        <a:chOff x="3717645" y="1687844"/>
                        <a:chExt cx="981004" cy="234942"/>
                      </a:xfrm>
                    </p:grpSpPr>
                    <p:sp>
                      <p:nvSpPr>
                        <p:cNvPr id="79" name="Rectangle 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80" name="Trapezoid 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81" name="Straight Connector 80"/>
                        <p:cNvCxnSpPr>
                          <a:stCxn id="79" idx="3"/>
                          <a:endCxn id="8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3709142"/>
                        <a:ext cx="981004" cy="234942"/>
                        <a:chOff x="3717645" y="1687844"/>
                        <a:chExt cx="981004" cy="234942"/>
                      </a:xfrm>
                    </p:grpSpPr>
                    <p:sp>
                      <p:nvSpPr>
                        <p:cNvPr id="76" name="Rectangle 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7" name="Trapezoid 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8" name="Straight Connector 77"/>
                        <p:cNvCxnSpPr>
                          <a:stCxn id="76" idx="3"/>
                          <a:endCxn id="7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038600"/>
                        <a:ext cx="981004" cy="234942"/>
                        <a:chOff x="3717645" y="1687844"/>
                        <a:chExt cx="981004" cy="234942"/>
                      </a:xfrm>
                    </p:grpSpPr>
                    <p:sp>
                      <p:nvSpPr>
                        <p:cNvPr id="73" name="Rectangle 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4" name="Trapezoid 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5" name="Straight Connector 74"/>
                        <p:cNvCxnSpPr>
                          <a:stCxn id="73" idx="3"/>
                          <a:endCxn id="7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381500"/>
                        <a:ext cx="981004" cy="234942"/>
                        <a:chOff x="3717645" y="1687844"/>
                        <a:chExt cx="981004" cy="234942"/>
                      </a:xfrm>
                    </p:grpSpPr>
                    <p:sp>
                      <p:nvSpPr>
                        <p:cNvPr id="70" name="Rectangle 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1" name="Trapezoid 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2" name="Straight Connector 71"/>
                        <p:cNvCxnSpPr>
                          <a:stCxn id="70" idx="3"/>
                          <a:endCxn id="7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4712071"/>
                        <a:ext cx="981004" cy="234942"/>
                        <a:chOff x="3717645" y="1687844"/>
                        <a:chExt cx="981004" cy="234942"/>
                      </a:xfrm>
                    </p:grpSpPr>
                    <p:sp>
                      <p:nvSpPr>
                        <p:cNvPr id="67" name="Rectangle 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8" name="Trapezoid 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9" name="Straight Connector 68"/>
                        <p:cNvCxnSpPr>
                          <a:stCxn id="67" idx="3"/>
                          <a:endCxn id="6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905000" y="5060958"/>
                        <a:ext cx="981004" cy="234942"/>
                        <a:chOff x="3717645" y="1687844"/>
                        <a:chExt cx="981004" cy="234942"/>
                      </a:xfrm>
                    </p:grpSpPr>
                    <p:sp>
                      <p:nvSpPr>
                        <p:cNvPr id="64" name="Rectangle 6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5" name="Trapezoid 6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 name="Straight Connector 65"/>
                        <p:cNvCxnSpPr>
                          <a:stCxn id="64" idx="3"/>
                          <a:endCxn id="6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7" name="TextBox 56"/>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4" name="TextBox 53"/>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23" name="Group 22"/>
                <p:cNvGrpSpPr/>
                <p:nvPr/>
              </p:nvGrpSpPr>
              <p:grpSpPr>
                <a:xfrm>
                  <a:off x="4942355" y="3268723"/>
                  <a:ext cx="1313752" cy="3132077"/>
                  <a:chOff x="4942355" y="2963923"/>
                  <a:chExt cx="1313752" cy="3132077"/>
                </a:xfrm>
              </p:grpSpPr>
              <p:grpSp>
                <p:nvGrpSpPr>
                  <p:cNvPr id="24" name="Group 23"/>
                  <p:cNvGrpSpPr/>
                  <p:nvPr/>
                </p:nvGrpSpPr>
                <p:grpSpPr>
                  <a:xfrm>
                    <a:off x="4942355" y="2963923"/>
                    <a:ext cx="1313752" cy="2819400"/>
                    <a:chOff x="1742013" y="2971800"/>
                    <a:chExt cx="1305987" cy="2819400"/>
                  </a:xfrm>
                </p:grpSpPr>
                <p:sp>
                  <p:nvSpPr>
                    <p:cNvPr id="26" name="Rectangle 25"/>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7" name="Group 26"/>
                    <p:cNvGrpSpPr/>
                    <p:nvPr/>
                  </p:nvGrpSpPr>
                  <p:grpSpPr>
                    <a:xfrm>
                      <a:off x="1889935" y="3530971"/>
                      <a:ext cx="981004" cy="1917329"/>
                      <a:chOff x="1905000" y="3378571"/>
                      <a:chExt cx="981004" cy="1917329"/>
                    </a:xfrm>
                  </p:grpSpPr>
                  <p:grpSp>
                    <p:nvGrpSpPr>
                      <p:cNvPr id="29" name="Group 28"/>
                      <p:cNvGrpSpPr/>
                      <p:nvPr/>
                    </p:nvGrpSpPr>
                    <p:grpSpPr>
                      <a:xfrm>
                        <a:off x="1905000" y="3378571"/>
                        <a:ext cx="981004" cy="234942"/>
                        <a:chOff x="3717645" y="1687844"/>
                        <a:chExt cx="981004" cy="234942"/>
                      </a:xfrm>
                    </p:grpSpPr>
                    <p:sp>
                      <p:nvSpPr>
                        <p:cNvPr id="50" name="Rectangle 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1" name="Trapezoid 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2" name="Straight Connector 51"/>
                        <p:cNvCxnSpPr>
                          <a:stCxn id="50" idx="3"/>
                          <a:endCxn id="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1905000" y="3709142"/>
                        <a:ext cx="981004" cy="234942"/>
                        <a:chOff x="3717645" y="1687844"/>
                        <a:chExt cx="981004" cy="234942"/>
                      </a:xfrm>
                    </p:grpSpPr>
                    <p:sp>
                      <p:nvSpPr>
                        <p:cNvPr id="47" name="Rectangle 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8" name="Trapezoid 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9" name="Straight Connector 48"/>
                        <p:cNvCxnSpPr>
                          <a:stCxn id="47" idx="3"/>
                          <a:endCxn id="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1905000" y="4038600"/>
                        <a:ext cx="981004" cy="234942"/>
                        <a:chOff x="3717645" y="1687844"/>
                        <a:chExt cx="981004" cy="234942"/>
                      </a:xfrm>
                    </p:grpSpPr>
                    <p:sp>
                      <p:nvSpPr>
                        <p:cNvPr id="44" name="Rectangle 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5" name="Trapezoid 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 name="Straight Connector 45"/>
                        <p:cNvCxnSpPr>
                          <a:stCxn id="44" idx="3"/>
                          <a:endCxn id="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905000" y="4381500"/>
                        <a:ext cx="981004" cy="234942"/>
                        <a:chOff x="3717645" y="1687844"/>
                        <a:chExt cx="981004" cy="234942"/>
                      </a:xfrm>
                    </p:grpSpPr>
                    <p:sp>
                      <p:nvSpPr>
                        <p:cNvPr id="41" name="Rectangle 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42" name="Trapezoid 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 name="Straight Connector 42"/>
                        <p:cNvCxnSpPr>
                          <a:stCxn id="41" idx="3"/>
                          <a:endCxn id="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1905000" y="4712071"/>
                        <a:ext cx="981004" cy="234942"/>
                        <a:chOff x="3717645" y="1687844"/>
                        <a:chExt cx="981004" cy="234942"/>
                      </a:xfrm>
                    </p:grpSpPr>
                    <p:sp>
                      <p:nvSpPr>
                        <p:cNvPr id="38" name="Rectangle 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9" name="Trapezoid 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 name="Straight Connector 39"/>
                        <p:cNvCxnSpPr>
                          <a:stCxn id="38" idx="3"/>
                          <a:endCxn id="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1905000" y="5060958"/>
                        <a:ext cx="981004" cy="234942"/>
                        <a:chOff x="3717645" y="1687844"/>
                        <a:chExt cx="981004" cy="234942"/>
                      </a:xfrm>
                    </p:grpSpPr>
                    <p:sp>
                      <p:nvSpPr>
                        <p:cNvPr id="35" name="Rectangle 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6" name="Trapezoid 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7" name="Straight Connector 36"/>
                        <p:cNvCxnSpPr>
                          <a:stCxn id="35" idx="3"/>
                          <a:endCxn id="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5" name="TextBox 24"/>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grpSp>
      </p:grpSp>
      <p:grpSp>
        <p:nvGrpSpPr>
          <p:cNvPr id="130" name="Group 129"/>
          <p:cNvGrpSpPr/>
          <p:nvPr/>
        </p:nvGrpSpPr>
        <p:grpSpPr>
          <a:xfrm>
            <a:off x="5648860" y="3475954"/>
            <a:ext cx="1294527" cy="776470"/>
            <a:chOff x="5780483" y="4443230"/>
            <a:chExt cx="1294527" cy="776470"/>
          </a:xfrm>
        </p:grpSpPr>
        <p:sp>
          <p:nvSpPr>
            <p:cNvPr id="128" name="TextBox 127"/>
            <p:cNvSpPr txBox="1"/>
            <p:nvPr/>
          </p:nvSpPr>
          <p:spPr>
            <a:xfrm>
              <a:off x="5780483" y="4443230"/>
              <a:ext cx="1294527" cy="439674"/>
            </a:xfrm>
            <a:prstGeom prst="rect">
              <a:avLst/>
            </a:prstGeom>
            <a:noFill/>
          </p:spPr>
          <p:txBody>
            <a:bodyPr wrap="none" lIns="130622" tIns="65311" rIns="130622" bIns="65311" rtlCol="0">
              <a:spAutoFit/>
            </a:bodyPr>
            <a:lstStyle/>
            <a:p>
              <a:r>
                <a:rPr lang="en-US" sz="2000" dirty="0" smtClean="0">
                  <a:latin typeface="Gadugi" charset="0"/>
                  <a:ea typeface="Gadugi" charset="0"/>
                  <a:cs typeface="Gadugi" charset="0"/>
                </a:rPr>
                <a:t>Compiler</a:t>
              </a:r>
              <a:endParaRPr lang="en-US" sz="2000" dirty="0">
                <a:latin typeface="Gadugi" charset="0"/>
                <a:ea typeface="Gadugi" charset="0"/>
                <a:cs typeface="Gadugi" charset="0"/>
              </a:endParaRPr>
            </a:p>
          </p:txBody>
        </p:sp>
        <p:sp>
          <p:nvSpPr>
            <p:cNvPr id="129" name="Right Arrow 128"/>
            <p:cNvSpPr/>
            <p:nvPr/>
          </p:nvSpPr>
          <p:spPr>
            <a:xfrm>
              <a:off x="6057900" y="48387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grpSp>
      <p:sp>
        <p:nvSpPr>
          <p:cNvPr id="131" name="Rounded Rectangle 130"/>
          <p:cNvSpPr/>
          <p:nvPr/>
        </p:nvSpPr>
        <p:spPr>
          <a:xfrm>
            <a:off x="578942" y="5537201"/>
            <a:ext cx="11034117"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Program in imperative DSL, compile to run at line-rate</a:t>
            </a:r>
          </a:p>
        </p:txBody>
      </p:sp>
    </p:spTree>
    <p:custDataLst>
      <p:tags r:id="rId1"/>
    </p:custDataLst>
    <p:extLst>
      <p:ext uri="{BB962C8B-B14F-4D97-AF65-F5344CB8AC3E}">
        <p14:creationId xmlns:p14="http://schemas.microsoft.com/office/powerpoint/2010/main" val="59626148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p>
          <a:p>
            <a:pPr lvl="1"/>
            <a:r>
              <a:rPr lang="en-US" dirty="0" smtClean="0"/>
              <a:t>Determines which algorithms run at line rate</a:t>
            </a:r>
            <a:endParaRPr lang="en-US" dirty="0">
              <a:latin typeface="Gadugi" panose="020B0502040204020203" pitchFamily="34" charset="0"/>
            </a:endParaRPr>
          </a:p>
        </p:txBody>
      </p:sp>
    </p:spTree>
    <p:extLst>
      <p:ext uri="{BB962C8B-B14F-4D97-AF65-F5344CB8AC3E}">
        <p14:creationId xmlns:p14="http://schemas.microsoft.com/office/powerpoint/2010/main" val="12993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300" y="5911477"/>
            <a:ext cx="119253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Software vs. hardware routers</a:t>
            </a:r>
            <a:endParaRPr lang="en-US" dirty="0">
              <a:latin typeface="Gadugi" panose="020B0502040204020203" pitchFamily="34" charset="0"/>
            </a:endParaRPr>
          </a:p>
        </p:txBody>
      </p:sp>
      <p:sp>
        <p:nvSpPr>
          <p:cNvPr id="3" name="TextBox 2"/>
          <p:cNvSpPr txBox="1"/>
          <p:nvPr/>
        </p:nvSpPr>
        <p:spPr>
          <a:xfrm>
            <a:off x="217991" y="6015157"/>
            <a:ext cx="11897809" cy="477054"/>
          </a:xfrm>
          <a:prstGeom prst="rect">
            <a:avLst/>
          </a:prstGeom>
          <a:noFill/>
        </p:spPr>
        <p:txBody>
          <a:bodyPr wrap="none" rtlCol="0">
            <a:spAutoFit/>
          </a:bodyPr>
          <a:lstStyle/>
          <a:p>
            <a:r>
              <a:rPr lang="en-US" sz="2500" dirty="0">
                <a:latin typeface="Gadugi" panose="020B0502040204020203" pitchFamily="34" charset="0"/>
              </a:rPr>
              <a:t>S</a:t>
            </a:r>
            <a:r>
              <a:rPr lang="en-US" sz="2500" dirty="0" smtClean="0">
                <a:latin typeface="Gadugi" panose="020B0502040204020203" pitchFamily="34" charset="0"/>
              </a:rPr>
              <a:t>oftware routers (CPUs, NPUs, GPUs, multi-core, FPGA) lose 10—100x performance</a:t>
            </a:r>
          </a:p>
        </p:txBody>
      </p:sp>
      <p:graphicFrame>
        <p:nvGraphicFramePr>
          <p:cNvPr id="9" name="Chart 8"/>
          <p:cNvGraphicFramePr/>
          <p:nvPr>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4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9" grpId="0">
        <p:bldSub>
          <a:bldChart bld="series"/>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3579470" y="4764054"/>
            <a:ext cx="5554980" cy="1627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3579470" y="3501833"/>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3571850" y="1883344"/>
            <a:ext cx="3257623" cy="902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571850" y="1905729"/>
            <a:ext cx="3257623" cy="861774"/>
          </a:xfrm>
          <a:prstGeom prst="rect">
            <a:avLst/>
          </a:prstGeom>
          <a:noFill/>
        </p:spPr>
        <p:txBody>
          <a:bodyPr wrap="none" rtlCol="0">
            <a:spAutoFit/>
          </a:bodyPr>
          <a:lstStyle/>
          <a:p>
            <a:r>
              <a:rPr lang="en-US" sz="2500" dirty="0" smtClean="0">
                <a:latin typeface="Gadugi" panose="020B0502040204020203" pitchFamily="34" charset="0"/>
              </a:rPr>
              <a:t>pkt.f1 </a:t>
            </a:r>
            <a:r>
              <a:rPr lang="en-US" sz="2500" dirty="0">
                <a:latin typeface="Gadugi" panose="020B0502040204020203" pitchFamily="34" charset="0"/>
              </a:rPr>
              <a:t>= x;</a:t>
            </a:r>
          </a:p>
          <a:p>
            <a:r>
              <a:rPr lang="en-US" sz="2500" dirty="0" smtClean="0">
                <a:latin typeface="Gadugi" panose="020B0502040204020203" pitchFamily="34" charset="0"/>
              </a:rPr>
              <a:t>x = (pkt.f2 | constant);</a:t>
            </a:r>
          </a:p>
        </p:txBody>
      </p:sp>
      <p:sp>
        <p:nvSpPr>
          <p:cNvPr id="79" name="TextBox 78"/>
          <p:cNvSpPr txBox="1"/>
          <p:nvPr/>
        </p:nvSpPr>
        <p:spPr>
          <a:xfrm>
            <a:off x="3571850" y="3546601"/>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3624994" y="4747817"/>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86" name="TextBox 85"/>
          <p:cNvSpPr txBox="1"/>
          <p:nvPr/>
        </p:nvSpPr>
        <p:spPr>
          <a:xfrm>
            <a:off x="3131887" y="1295400"/>
            <a:ext cx="5928226" cy="553998"/>
          </a:xfrm>
          <a:prstGeom prst="rect">
            <a:avLst/>
          </a:prstGeom>
          <a:noFill/>
        </p:spPr>
        <p:txBody>
          <a:bodyPr wrap="none" rtlCol="0">
            <a:spAutoFit/>
          </a:bodyPr>
          <a:lstStyle/>
          <a:p>
            <a:r>
              <a:rPr lang="en-US" sz="3000" dirty="0" smtClean="0">
                <a:latin typeface="Gadugi" panose="020B0502040204020203" pitchFamily="34" charset="0"/>
              </a:rPr>
              <a:t>Read/Write (R/W) (Bloom Filters)</a:t>
            </a:r>
            <a:endParaRPr lang="en-US" sz="3000" dirty="0">
              <a:latin typeface="Gadugi" panose="020B0502040204020203" pitchFamily="34" charset="0"/>
            </a:endParaRPr>
          </a:p>
        </p:txBody>
      </p:sp>
      <p:sp>
        <p:nvSpPr>
          <p:cNvPr id="87" name="TextBox 86"/>
          <p:cNvSpPr txBox="1"/>
          <p:nvPr/>
        </p:nvSpPr>
        <p:spPr>
          <a:xfrm>
            <a:off x="3131887" y="2899589"/>
            <a:ext cx="565731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 (Sketches)</a:t>
            </a:r>
            <a:endParaRPr lang="en-US" sz="3000" dirty="0">
              <a:latin typeface="Gadugi" panose="020B0502040204020203" pitchFamily="34" charset="0"/>
            </a:endParaRPr>
          </a:p>
        </p:txBody>
      </p:sp>
      <p:sp>
        <p:nvSpPr>
          <p:cNvPr id="88" name="TextBox 87"/>
          <p:cNvSpPr txBox="1"/>
          <p:nvPr/>
        </p:nvSpPr>
        <p:spPr>
          <a:xfrm>
            <a:off x="3131887" y="4193819"/>
            <a:ext cx="6973384"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 (RCP)</a:t>
            </a:r>
            <a:endParaRPr lang="en-US" sz="3000" dirty="0">
              <a:latin typeface="Gadugi" panose="020B0502040204020203" pitchFamily="34" charset="0"/>
            </a:endParaRPr>
          </a:p>
        </p:txBody>
      </p:sp>
      <p:sp>
        <p:nvSpPr>
          <p:cNvPr id="33" name="Title 3"/>
          <p:cNvSpPr>
            <a:spLocks noGrp="1"/>
          </p:cNvSpPr>
          <p:nvPr>
            <p:ph type="title"/>
          </p:nvPr>
        </p:nvSpPr>
        <p:spPr>
          <a:xfrm>
            <a:off x="606270" y="-152341"/>
            <a:ext cx="11014229" cy="1325563"/>
          </a:xfrm>
        </p:spPr>
        <p:txBody>
          <a:bodyPr/>
          <a:lstStyle/>
          <a:p>
            <a:r>
              <a:rPr lang="en-US" dirty="0" err="1" smtClean="0"/>
              <a:t>Stateful</a:t>
            </a:r>
            <a:r>
              <a:rPr lang="en-US" dirty="0" smtClean="0"/>
              <a:t> </a:t>
            </a:r>
            <a:r>
              <a:rPr lang="en-US" dirty="0"/>
              <a:t>a</a:t>
            </a:r>
            <a:r>
              <a:rPr lang="en-US" dirty="0" smtClean="0">
                <a:latin typeface="Gadugi" panose="020B0502040204020203" pitchFamily="34" charset="0"/>
              </a:rPr>
              <a:t>toms for programmable routers</a:t>
            </a:r>
            <a:endParaRPr lang="en-US" dirty="0">
              <a:latin typeface="Gadugi" panose="020B0502040204020203" pitchFamily="34" charset="0"/>
            </a:endParaRPr>
          </a:p>
        </p:txBody>
      </p:sp>
    </p:spTree>
    <p:extLst>
      <p:ext uri="{BB962C8B-B14F-4D97-AF65-F5344CB8AC3E}">
        <p14:creationId xmlns:p14="http://schemas.microsoft.com/office/powerpoint/2010/main" val="3265092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78" grpId="0"/>
      <p:bldP spid="79" grpId="0"/>
      <p:bldP spid="81" grpId="0"/>
      <p:bldP spid="86" grpId="0"/>
      <p:bldP spid="87" grpId="0"/>
      <p:bldP spid="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programmable chips fall short?</a:t>
            </a:r>
            <a:endParaRPr lang="en-US" dirty="0"/>
          </a:p>
        </p:txBody>
      </p:sp>
      <p:sp>
        <p:nvSpPr>
          <p:cNvPr id="3" name="Content Placeholder 2"/>
          <p:cNvSpPr>
            <a:spLocks noGrp="1"/>
          </p:cNvSpPr>
          <p:nvPr>
            <p:ph idx="1"/>
          </p:nvPr>
        </p:nvSpPr>
        <p:spPr>
          <a:xfrm>
            <a:off x="838200" y="1825625"/>
            <a:ext cx="10858500" cy="4351338"/>
          </a:xfrm>
        </p:spPr>
        <p:txBody>
          <a:bodyPr>
            <a:normAutofit/>
          </a:bodyPr>
          <a:lstStyle/>
          <a:p>
            <a:r>
              <a:rPr lang="en-US" dirty="0" smtClean="0"/>
              <a:t>No way to program data-plane algorithms today</a:t>
            </a:r>
          </a:p>
          <a:p>
            <a:pPr lvl="1"/>
            <a:r>
              <a:rPr lang="en-US" dirty="0" smtClean="0"/>
              <a:t>Chips good for stateless tasks (forwarding), not </a:t>
            </a:r>
            <a:r>
              <a:rPr lang="en-US" dirty="0" err="1" smtClean="0"/>
              <a:t>stateful</a:t>
            </a:r>
            <a:r>
              <a:rPr lang="en-US" dirty="0" smtClean="0"/>
              <a:t> algorithms (AQM)</a:t>
            </a:r>
          </a:p>
          <a:p>
            <a:pPr lvl="1"/>
            <a:r>
              <a:rPr lang="en-US" dirty="0" smtClean="0"/>
              <a:t>Limited hardware support for </a:t>
            </a:r>
            <a:r>
              <a:rPr lang="en-US" dirty="0" err="1" smtClean="0"/>
              <a:t>stateful</a:t>
            </a:r>
            <a:r>
              <a:rPr lang="en-US" dirty="0" smtClean="0"/>
              <a:t> operations (counters).</a:t>
            </a:r>
          </a:p>
          <a:p>
            <a:pPr lvl="1"/>
            <a:r>
              <a:rPr lang="en-US" dirty="0"/>
              <a:t>L</a:t>
            </a:r>
            <a:r>
              <a:rPr lang="en-US" dirty="0" smtClean="0"/>
              <a:t>ow-level languages (P4, POF).</a:t>
            </a:r>
          </a:p>
          <a:p>
            <a:pPr lvl="1"/>
            <a:endParaRPr lang="en-US" dirty="0"/>
          </a:p>
          <a:p>
            <a:r>
              <a:rPr lang="en-US" dirty="0" smtClean="0"/>
              <a:t>Questions</a:t>
            </a:r>
          </a:p>
          <a:p>
            <a:pPr lvl="1"/>
            <a:r>
              <a:rPr lang="en-US" dirty="0" smtClean="0"/>
              <a:t>Can we program data-plane algorithms in a high-level language?</a:t>
            </a:r>
          </a:p>
          <a:p>
            <a:pPr lvl="1"/>
            <a:r>
              <a:rPr lang="en-US" dirty="0" smtClean="0"/>
              <a:t>Can we design a </a:t>
            </a:r>
            <a:r>
              <a:rPr lang="en-US" dirty="0" err="1" smtClean="0"/>
              <a:t>stateful</a:t>
            </a:r>
            <a:r>
              <a:rPr lang="en-US" dirty="0" smtClean="0"/>
              <a:t> instruction set supporting these algorithms?</a:t>
            </a:r>
          </a:p>
        </p:txBody>
      </p:sp>
    </p:spTree>
    <p:extLst>
      <p:ext uri="{BB962C8B-B14F-4D97-AF65-F5344CB8AC3E}">
        <p14:creationId xmlns:p14="http://schemas.microsoft.com/office/powerpoint/2010/main" val="14335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838200" y="1825625"/>
            <a:ext cx="11353800" cy="4351338"/>
          </a:xfrm>
        </p:spPr>
        <p:txBody>
          <a:bodyPr/>
          <a:lstStyle/>
          <a:p>
            <a:r>
              <a:rPr lang="en-US" dirty="0" smtClean="0"/>
              <a:t>Packet transaction: High-level abstraction for data-plane algorithms</a:t>
            </a:r>
          </a:p>
          <a:p>
            <a:pPr lvl="1"/>
            <a:r>
              <a:rPr lang="en-US" dirty="0" smtClean="0"/>
              <a:t>Examples of several algorithms as packet transactions</a:t>
            </a:r>
          </a:p>
          <a:p>
            <a:pPr lvl="1"/>
            <a:endParaRPr lang="en-US" dirty="0"/>
          </a:p>
          <a:p>
            <a:r>
              <a:rPr lang="en-US" dirty="0" smtClean="0"/>
              <a:t>Atoms: A representation for switch instruction sets</a:t>
            </a:r>
          </a:p>
          <a:p>
            <a:pPr lvl="1"/>
            <a:r>
              <a:rPr lang="en-US" dirty="0" smtClean="0"/>
              <a:t>Seven concrete </a:t>
            </a:r>
            <a:r>
              <a:rPr lang="en-US" dirty="0" err="1" smtClean="0"/>
              <a:t>stateful</a:t>
            </a:r>
            <a:r>
              <a:rPr lang="en-US" dirty="0" smtClean="0"/>
              <a:t> instructions</a:t>
            </a:r>
          </a:p>
          <a:p>
            <a:pPr lvl="1"/>
            <a:endParaRPr lang="en-US" dirty="0"/>
          </a:p>
          <a:p>
            <a:r>
              <a:rPr lang="en-US" dirty="0" smtClean="0"/>
              <a:t>Compiler from packet transactions to atoms</a:t>
            </a:r>
          </a:p>
          <a:p>
            <a:pPr lvl="1"/>
            <a:r>
              <a:rPr lang="en-US" dirty="0" smtClean="0"/>
              <a:t>Allows us to iteratively design switch instruction sets</a:t>
            </a:r>
          </a:p>
          <a:p>
            <a:pPr lvl="1"/>
            <a:endParaRPr lang="en-US" dirty="0" smtClean="0"/>
          </a:p>
          <a:p>
            <a:endParaRPr lang="en-US" dirty="0"/>
          </a:p>
          <a:p>
            <a:endParaRPr lang="en-US" dirty="0"/>
          </a:p>
        </p:txBody>
      </p:sp>
    </p:spTree>
    <p:extLst>
      <p:ext uri="{BB962C8B-B14F-4D97-AF65-F5344CB8AC3E}">
        <p14:creationId xmlns:p14="http://schemas.microsoft.com/office/powerpoint/2010/main" val="3167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4027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282617894"/>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518095872"/>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Typical requirement: 1 </a:t>
            </a:r>
            <a:r>
              <a:rPr lang="en-US" sz="3600" dirty="0" err="1" smtClean="0">
                <a:latin typeface="Seravek"/>
                <a:cs typeface="Seravek"/>
              </a:rPr>
              <a:t>pkt</a:t>
            </a:r>
            <a:r>
              <a:rPr lang="en-US" sz="3600" dirty="0" smtClean="0">
                <a:latin typeface="Seravek"/>
                <a:cs typeface="Seravek"/>
              </a:rPr>
              <a:t> / nanosecond</a:t>
            </a:r>
          </a:p>
        </p:txBody>
      </p:sp>
    </p:spTree>
    <p:custDataLst>
      <p:tags r:id="rId1"/>
    </p:custDataLst>
    <p:extLst>
      <p:ext uri="{BB962C8B-B14F-4D97-AF65-F5344CB8AC3E}">
        <p14:creationId xmlns:p14="http://schemas.microsoft.com/office/powerpoint/2010/main" val="105194433"/>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nodeType="clickEffect">
                                  <p:stCondLst>
                                    <p:cond delay="0"/>
                                  </p:stCondLst>
                                  <p:childTnLst>
                                    <p:animMotion origin="layout" path="M 3.73757 0.02964 L 10.32596 0.02964 " pathEditMode="relative" rAng="0" ptsTypes="AA">
                                      <p:cBhvr>
                                        <p:cTn id="10" dur="5000" fill="hold"/>
                                        <p:tgtEl>
                                          <p:spTgt spid="15"/>
                                        </p:tgtEl>
                                        <p:attrNameLst>
                                          <p:attrName>ppt_x</p:attrName>
                                          <p:attrName>ppt_y</p:attrName>
                                        </p:attrNameLst>
                                      </p:cBhvr>
                                      <p:rCtr x="32941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10.1|14.6|13.3"/>
</p:tagLst>
</file>

<file path=ppt/tags/tag2.xml><?xml version="1.0" encoding="utf-8"?>
<p:tagLst xmlns:a="http://schemas.openxmlformats.org/drawingml/2006/main" xmlns:r="http://schemas.openxmlformats.org/officeDocument/2006/relationships" xmlns:p="http://schemas.openxmlformats.org/presentationml/2006/main">
  <p:tag name="TIMING" val="|31|6.5|11.6|53.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8775</TotalTime>
  <Words>7040</Words>
  <Application>Microsoft Macintosh PowerPoint</Application>
  <PresentationFormat>Widescreen</PresentationFormat>
  <Paragraphs>1025</Paragraphs>
  <Slides>49</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Calibri</vt:lpstr>
      <vt:lpstr>Gadugi</vt:lpstr>
      <vt:lpstr>Seravek</vt:lpstr>
      <vt:lpstr>Wingdings</vt:lpstr>
      <vt:lpstr>Arial</vt:lpstr>
      <vt:lpstr>Office Theme</vt:lpstr>
      <vt:lpstr>Packet Transactions: High-Level Programming for Line-Rate Switches</vt:lpstr>
      <vt:lpstr>Programmability at line rate</vt:lpstr>
      <vt:lpstr>Programmable switching chips</vt:lpstr>
      <vt:lpstr>Where do programmable chips fall short?</vt:lpstr>
      <vt:lpstr>Contributions</vt:lpstr>
      <vt:lpstr>Packet transactions</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Compiling packet transactions</vt:lpstr>
      <vt:lpstr>Designing programmable routers</vt:lpstr>
      <vt:lpstr>Demo</vt:lpstr>
      <vt:lpstr>Stateful atoms for programmable routers</vt:lpstr>
      <vt:lpstr>Expressiveness</vt:lpstr>
      <vt:lpstr>Compilation results</vt:lpstr>
      <vt:lpstr>Compilation results</vt:lpstr>
      <vt:lpstr>PowerPoint Presentation</vt:lpstr>
      <vt:lpstr>PowerPoint Presentation</vt:lpstr>
      <vt:lpstr>Conclusion</vt:lpstr>
      <vt:lpstr>Backup slides</vt:lpstr>
      <vt:lpstr>Sequential to pipelined code</vt:lpstr>
      <vt:lpstr>Sequential to pipelined code</vt:lpstr>
      <vt:lpstr>Sequential to pipelined code</vt:lpstr>
      <vt:lpstr>Sequential to pipelined code</vt:lpstr>
      <vt:lpstr>Sequential to pipelined code</vt:lpstr>
      <vt:lpstr>Sequential to pipelined code</vt:lpstr>
      <vt:lpstr>Hardware constraints</vt:lpstr>
      <vt:lpstr>Hardware constraints: example</vt:lpstr>
      <vt:lpstr>Our work</vt:lpstr>
      <vt:lpstr>Stateless vs. stateful atoms</vt:lpstr>
      <vt:lpstr>Software vs. hardware routers</vt:lpstr>
      <vt:lpstr>Stateful atoms for programmable routers</vt:lpstr>
      <vt:lpstr>Language constraints on Domino</vt:lpstr>
      <vt:lpstr>Instruction mapping: bin packing</vt:lpstr>
      <vt:lpstr>The SKETCH algorithm</vt:lpstr>
      <vt:lpstr>Instruction mapping: the SKETCH algorithm</vt:lpstr>
      <vt:lpstr>Static Single-Assignment</vt:lpstr>
      <vt:lpstr>Expression Flattening</vt:lpstr>
      <vt:lpstr>Generating P4 code</vt:lpstr>
      <vt:lpstr>Relationship to prior compiler techniques</vt:lpstr>
      <vt:lpstr>Branch Removal</vt:lpstr>
      <vt:lpstr>Handling State Variables</vt:lpstr>
      <vt:lpstr>FAQ</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3497</cp:revision>
  <dcterms:created xsi:type="dcterms:W3CDTF">2015-11-20T07:11:46Z</dcterms:created>
  <dcterms:modified xsi:type="dcterms:W3CDTF">2016-08-22T14:46:16Z</dcterms:modified>
</cp:coreProperties>
</file>