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05" r:id="rId2"/>
    <p:sldId id="410" r:id="rId3"/>
    <p:sldId id="409" r:id="rId4"/>
    <p:sldId id="383" r:id="rId5"/>
    <p:sldId id="418" r:id="rId6"/>
    <p:sldId id="384" r:id="rId7"/>
    <p:sldId id="385" r:id="rId8"/>
    <p:sldId id="386" r:id="rId9"/>
    <p:sldId id="387" r:id="rId10"/>
    <p:sldId id="388" r:id="rId11"/>
    <p:sldId id="411" r:id="rId12"/>
    <p:sldId id="412" r:id="rId13"/>
    <p:sldId id="391" r:id="rId14"/>
    <p:sldId id="392" r:id="rId15"/>
    <p:sldId id="398" r:id="rId16"/>
    <p:sldId id="399" r:id="rId17"/>
    <p:sldId id="400" r:id="rId18"/>
    <p:sldId id="403" r:id="rId19"/>
    <p:sldId id="417" r:id="rId20"/>
    <p:sldId id="416" r:id="rId21"/>
    <p:sldId id="350" r:id="rId22"/>
    <p:sldId id="421" r:id="rId23"/>
    <p:sldId id="422" r:id="rId24"/>
    <p:sldId id="396" r:id="rId25"/>
    <p:sldId id="413" r:id="rId26"/>
    <p:sldId id="414" r:id="rId27"/>
    <p:sldId id="415" r:id="rId28"/>
    <p:sldId id="397" r:id="rId29"/>
    <p:sldId id="357" r:id="rId30"/>
    <p:sldId id="363" r:id="rId31"/>
    <p:sldId id="364" r:id="rId32"/>
    <p:sldId id="365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63" autoAdjust="0"/>
    <p:restoredTop sz="72866" autoAdjust="0"/>
  </p:normalViewPr>
  <p:slideViewPr>
    <p:cSldViewPr snapToGrid="0" showGuides="1">
      <p:cViewPr>
        <p:scale>
          <a:sx n="95" d="100"/>
          <a:sy n="95" d="100"/>
        </p:scale>
        <p:origin x="144" y="144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TODO: Fix alignment</a:t>
            </a:r>
            <a:r>
              <a:rPr lang="en-US" baseline="0" dirty="0" smtClean="0"/>
              <a:t> of this slide with the previous one.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  <a:p>
            <a:r>
              <a:rPr lang="en-US" dirty="0" smtClean="0"/>
              <a:t>Mohammad: Explain the example more clearly.</a:t>
            </a:r>
          </a:p>
          <a:p>
            <a:endParaRPr lang="en-US" dirty="0" smtClean="0"/>
          </a:p>
          <a:p>
            <a:r>
              <a:rPr lang="en-US" dirty="0" smtClean="0"/>
              <a:t>Mohammad:</a:t>
            </a:r>
            <a:r>
              <a:rPr lang="en-US" baseline="0" dirty="0" smtClean="0"/>
              <a:t> Make sure colors are consistent.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Similar alignment issues.</a:t>
            </a:r>
          </a:p>
          <a:p>
            <a:r>
              <a:rPr lang="en-US" baseline="0" dirty="0" smtClean="0"/>
              <a:t>Letters aren’t aligned.</a:t>
            </a:r>
          </a:p>
          <a:p>
            <a:r>
              <a:rPr lang="en-US" baseline="0" dirty="0" smtClean="0"/>
              <a:t>Mohammad: Show how the packet gets shipped out, i.e., differentiate packets from classes on </a:t>
            </a:r>
            <a:r>
              <a:rPr lang="en-US" baseline="0" dirty="0" err="1" smtClean="0"/>
              <a:t>dequeue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NG: Use of the term PIFO block is too recursive.</a:t>
            </a:r>
          </a:p>
          <a:p>
            <a:r>
              <a:rPr lang="en-US" baseline="0" dirty="0" smtClean="0"/>
              <a:t>Amy: Say that the flow scheduler is implemented as an array of comparators, only now it’s feasible.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Logical </a:t>
            </a:r>
            <a:r>
              <a:rPr lang="en-US" baseline="0" dirty="0" err="1" smtClean="0"/>
              <a:t>pifos</a:t>
            </a:r>
            <a:r>
              <a:rPr lang="en-US" baseline="0" dirty="0" smtClean="0"/>
              <a:t>: </a:t>
            </a:r>
            <a:r>
              <a:rPr lang="en-US" dirty="0" smtClean="0"/>
              <a:t>(i.e., PIFOs for different ports or different levels of a hierarchy</a:t>
            </a:r>
          </a:p>
          <a:p>
            <a:endParaRPr lang="en-US" baseline="0" dirty="0" smtClean="0"/>
          </a:p>
          <a:p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Put the 2048, 4096 in context (5 tuples or aggregates?-)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don’t say: “Before you wrap up, </a:t>
            </a:r>
            <a:r>
              <a:rPr lang="is-IS" dirty="0" smtClean="0"/>
              <a:t>…” It sounds like a chore.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9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Depending on whether we are speaking about hardware limitations as well, move this after the hardware part.</a:t>
            </a:r>
          </a:p>
          <a:p>
            <a:endParaRPr lang="en-US" dirty="0" smtClean="0"/>
          </a:p>
          <a:p>
            <a:r>
              <a:rPr lang="en-US" dirty="0" smtClean="0"/>
              <a:t>These limitations are a little hard to state succinctly. Maybe</a:t>
            </a:r>
            <a:r>
              <a:rPr lang="en-US" baseline="0" dirty="0" smtClean="0"/>
              <a:t> move them to the backup slides?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baseline="0" smtClean="0"/>
              <a:t>Flow </a:t>
            </a:r>
            <a:r>
              <a:rPr lang="en-US" baseline="0" dirty="0" smtClean="0"/>
              <a:t>of the talk:</a:t>
            </a:r>
          </a:p>
          <a:p>
            <a:pPr lvl="1" algn="l"/>
            <a:endParaRPr lang="en-US" baseline="0" dirty="0" smtClean="0"/>
          </a:p>
          <a:p>
            <a:pPr marL="685800" lvl="1" indent="-228600" algn="l">
              <a:buAutoNum type="arabicPeriod"/>
            </a:pPr>
            <a:r>
              <a:rPr lang="en-US" baseline="0" dirty="0" smtClean="0"/>
              <a:t>Why is programmable scheduling important?</a:t>
            </a:r>
          </a:p>
          <a:p>
            <a:pPr marL="685800" lvl="1" indent="-228600" algn="l">
              <a:buAutoNum type="arabicPeriod"/>
            </a:pPr>
            <a:r>
              <a:rPr lang="en-US" baseline="0" dirty="0" smtClean="0"/>
              <a:t>Why can’t we do programmable scheduling today? After all, switches are becoming more programmable as I spoke about in the last talk, so why isn’t that sufficient?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PIFO mesh, and then show how the hierarchical scheduler maps to the PIFO mesh.</a:t>
            </a:r>
          </a:p>
          <a:p>
            <a:r>
              <a:rPr lang="en-US" dirty="0" smtClean="0"/>
              <a:t>Just lets people make the connect from a single PIFO block to multiple PIFO</a:t>
            </a:r>
            <a:r>
              <a:rPr lang="en-US" baseline="0" dirty="0" smtClean="0"/>
              <a:t> blocks (useful for hierarchies)</a:t>
            </a:r>
          </a:p>
          <a:p>
            <a:r>
              <a:rPr lang="en-US" baseline="0" dirty="0" smtClean="0"/>
              <a:t>Always </a:t>
            </a:r>
            <a:r>
              <a:rPr lang="en-US" baseline="0" dirty="0" err="1" smtClean="0"/>
              <a:t>enq+deq</a:t>
            </a:r>
            <a:r>
              <a:rPr lang="en-US" baseline="0" dirty="0" smtClean="0"/>
              <a:t> only one per clock cycle.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Mohammad: Each block in the 5-level scheduler runs independently. You can run each block independently.</a:t>
            </a:r>
          </a:p>
          <a:p>
            <a:r>
              <a:rPr lang="en-US" baseline="0" dirty="0" smtClean="0"/>
              <a:t>Emphasize that the blocks are decoupled. Each can run independently. You can instantiate multiple of these.</a:t>
            </a:r>
          </a:p>
          <a:p>
            <a:r>
              <a:rPr lang="en-US" baseline="0" dirty="0" smtClean="0"/>
              <a:t>Because of how the hardware and hierarchical scheduler is designed and you do everything on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, each can run independently.</a:t>
            </a:r>
          </a:p>
          <a:p>
            <a:endParaRPr lang="en-US" baseline="0" dirty="0" smtClean="0"/>
          </a:p>
          <a:p>
            <a:r>
              <a:rPr lang="en-US" baseline="0" smtClean="0"/>
              <a:t>Maybe bring in the tiling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9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programmable scheduler needs to programmatically decide on these two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baseline="0" dirty="0" smtClean="0"/>
          </a:p>
          <a:p>
            <a:r>
              <a:rPr lang="en-US" dirty="0" smtClean="0"/>
              <a:t>Make</a:t>
            </a:r>
            <a:r>
              <a:rPr lang="en-US" baseline="0" dirty="0" smtClean="0"/>
              <a:t> it clear that you have an extended budget on the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9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50" y="421164"/>
            <a:ext cx="116205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2600" y="3319438"/>
            <a:ext cx="8686800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Mohammad </a:t>
            </a:r>
            <a:r>
              <a:rPr lang="en-US" dirty="0" err="1" smtClean="0"/>
              <a:t>Alizadeh</a:t>
            </a:r>
            <a:r>
              <a:rPr lang="en-US" dirty="0" smtClean="0"/>
              <a:t>, Sharad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Anurag Agrawal, Hari </a:t>
            </a:r>
            <a:r>
              <a:rPr lang="en-US" dirty="0" err="1" smtClean="0"/>
              <a:t>Balakrishnan</a:t>
            </a:r>
            <a:r>
              <a:rPr lang="en-US" dirty="0" smtClean="0"/>
              <a:t>, Tom </a:t>
            </a:r>
            <a:r>
              <a:rPr lang="en-US" dirty="0" err="1" smtClean="0"/>
              <a:t>Edsall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McKeown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5" name="Right Arrow 164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819058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212" name="TextBox 21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46" name="Freeform 24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24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85" name="TextBox 284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900" y="2653486"/>
            <a:ext cx="36195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tokens -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2400686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Token bucket </a:t>
            </a: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haping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149352" y="2068579"/>
            <a:ext cx="12039600" cy="3619657"/>
            <a:chOff x="76200" y="2355840"/>
            <a:chExt cx="12039600" cy="3619657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9482" y="3322830"/>
              <a:ext cx="908483" cy="432757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39600" cy="3619657"/>
              <a:chOff x="76200" y="2355840"/>
              <a:chExt cx="12039600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7734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Remaining Flow Size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0.18437 0.189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4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Remaining Flow Size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663388" y="5537947"/>
            <a:ext cx="10511118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Hierarchical scheduling algorithms </a:t>
            </a:r>
            <a:r>
              <a:rPr lang="en-US" sz="3200" smtClean="0">
                <a:latin typeface="Seravek"/>
                <a:cs typeface="Seravek"/>
              </a:rPr>
              <a:t>need hierarchy of PIFOs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6091374" y="4496061"/>
            <a:ext cx="1387453" cy="638393"/>
            <a:chOff x="5553491" y="4496061"/>
            <a:chExt cx="1387453" cy="638393"/>
          </a:xfrm>
        </p:grpSpPr>
        <p:sp>
          <p:nvSpPr>
            <p:cNvPr id="100" name="Rectangle 99"/>
            <p:cNvSpPr/>
            <p:nvPr/>
          </p:nvSpPr>
          <p:spPr>
            <a:xfrm>
              <a:off x="6626685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53491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90088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163282" y="4496061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3461" y="2438401"/>
            <a:ext cx="4051684" cy="2438398"/>
            <a:chOff x="840540" y="2324100"/>
            <a:chExt cx="4051684" cy="2438398"/>
          </a:xfrm>
        </p:grpSpPr>
        <p:grpSp>
          <p:nvGrpSpPr>
            <p:cNvPr id="4" name="Group 3"/>
            <p:cNvGrpSpPr/>
            <p:nvPr/>
          </p:nvGrpSpPr>
          <p:grpSpPr>
            <a:xfrm>
              <a:off x="840540" y="2743197"/>
              <a:ext cx="4051684" cy="2019301"/>
              <a:chOff x="2396385" y="2948058"/>
              <a:chExt cx="2760542" cy="1375815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3048001" y="2948059"/>
                <a:ext cx="665352" cy="558511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713353" y="2948058"/>
                <a:ext cx="599824" cy="574188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27813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0480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endCxn id="15" idx="0"/>
              </p:cNvCxnSpPr>
              <p:nvPr/>
            </p:nvCxnSpPr>
            <p:spPr>
              <a:xfrm flipH="1">
                <a:off x="4049061" y="3548206"/>
                <a:ext cx="282368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313178" y="3522247"/>
                <a:ext cx="257997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396385" y="3207645"/>
                <a:ext cx="794231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Red (0.5)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22285" y="3241556"/>
                <a:ext cx="834642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Blue (0.5)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06517" y="3875429"/>
                <a:ext cx="560831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a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0.99)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97609" y="3882574"/>
                <a:ext cx="556137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b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0.01)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15433" y="3875429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x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90462" y="3883507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y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476499" y="232410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  <a:cs typeface="Seravek"/>
                </a:rPr>
                <a:t>root</a:t>
              </a:r>
              <a:endParaRPr lang="en-US" b="1" dirty="0">
                <a:latin typeface="+mj-lt"/>
                <a:cs typeface="Seravek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3335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67000" y="2705100"/>
              <a:ext cx="190500" cy="1905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14500" y="3505200"/>
              <a:ext cx="190500" cy="190500"/>
            </a:xfrm>
            <a:prstGeom prst="rect">
              <a:avLst/>
            </a:prstGeom>
            <a:solidFill>
              <a:srgbClr val="FF6666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3300" y="3505200"/>
              <a:ext cx="190500" cy="190500"/>
            </a:xfrm>
            <a:prstGeom prst="rect">
              <a:avLst/>
            </a:prstGeom>
            <a:solidFill>
              <a:srgbClr val="A1B2DD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1336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200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962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4241" y="1615905"/>
            <a:ext cx="445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Hierarchical Packet Fair Queuing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01288" y="538459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PIFO-Red</a:t>
            </a:r>
          </a:p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(WFQ on a &amp; b)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988866" y="2518348"/>
            <a:ext cx="2856211" cy="959369"/>
            <a:chOff x="1048252" y="903111"/>
            <a:chExt cx="1378859" cy="31326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6913157" y="1745159"/>
            <a:ext cx="3066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  <a:cs typeface="Seravek"/>
              </a:rPr>
              <a:t>PIFO-root </a:t>
            </a:r>
          </a:p>
          <a:p>
            <a:pPr algn="ctr"/>
            <a:r>
              <a:rPr lang="en-US" sz="2200" dirty="0" smtClean="0">
                <a:latin typeface="+mj-lt"/>
                <a:cs typeface="Seravek"/>
              </a:rPr>
              <a:t>(WFQ on Red &amp; Blue)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706490" y="4482581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x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051670" y="4482581"/>
            <a:ext cx="1417473" cy="638393"/>
            <a:chOff x="9549209" y="4482581"/>
            <a:chExt cx="1417473" cy="638393"/>
          </a:xfrm>
        </p:grpSpPr>
        <p:sp>
          <p:nvSpPr>
            <p:cNvPr id="85" name="Rectangle 84"/>
            <p:cNvSpPr/>
            <p:nvPr/>
          </p:nvSpPr>
          <p:spPr>
            <a:xfrm>
              <a:off x="10100816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x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652423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549209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8344552" y="3497477"/>
            <a:ext cx="1860886" cy="894641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712730" y="3507698"/>
            <a:ext cx="1618939" cy="809469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970065" y="536960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PIFO-Blue</a:t>
            </a:r>
          </a:p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(WFQ on x &amp; y)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420458" y="2676307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B</a:t>
            </a:r>
            <a:endParaRPr lang="en-US" kern="0" dirty="0">
              <a:latin typeface="+mj-lt"/>
              <a:cs typeface="Seravek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940919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543229" y="2676307"/>
            <a:ext cx="2232411" cy="638393"/>
            <a:chOff x="7040768" y="2676307"/>
            <a:chExt cx="2232411" cy="638393"/>
          </a:xfrm>
        </p:grpSpPr>
        <p:sp>
          <p:nvSpPr>
            <p:cNvPr id="71" name="Rectangle 70"/>
            <p:cNvSpPr/>
            <p:nvPr/>
          </p:nvSpPr>
          <p:spPr>
            <a:xfrm>
              <a:off x="8958920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999844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479382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20306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40768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6063691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742842" y="4334657"/>
            <a:ext cx="2856211" cy="959369"/>
            <a:chOff x="1048252" y="903111"/>
            <a:chExt cx="1378859" cy="31326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82" name="Group 81"/>
          <p:cNvGrpSpPr/>
          <p:nvPr/>
        </p:nvGrpSpPr>
        <p:grpSpPr>
          <a:xfrm>
            <a:off x="8327989" y="4367135"/>
            <a:ext cx="2856211" cy="959369"/>
            <a:chOff x="1048252" y="903111"/>
            <a:chExt cx="1378859" cy="313268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8946 0.3833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191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04362 -0.00023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0091 0.1187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592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04036 0.00046 " pathEditMode="relative" rAng="0" ptsTypes="AA">
                                      <p:cBhvr>
                                        <p:cTn id="32" dur="4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3919 0.00046 " pathEditMode="relative" rAng="0" ptsTypes="AA">
                                      <p:cBhvr>
                                        <p:cTn id="34" dur="4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0405 0.00046 " pathEditMode="relative" rAng="0" ptsTypes="AA">
                                      <p:cBhvr>
                                        <p:cTn id="36" dur="4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04778 0.00046 " pathEditMode="relative" rAng="0" ptsTypes="AA">
                                      <p:cBhvr>
                                        <p:cTn id="38" dur="4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4674 0.00139 " pathEditMode="relative" rAng="0" ptsTypes="AA">
                                      <p:cBhvr>
                                        <p:cTn id="42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4649 0.00139 " pathEditMode="relative" rAng="0" ptsTypes="AA">
                                      <p:cBhvr>
                                        <p:cTn id="44" dur="4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4 0.00139 L 0.12474 -0.31389 " pathEditMode="relative" rAng="0" ptsTypes="AA">
                                      <p:cBhvr>
                                        <p:cTn id="48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84" grpId="0" animBg="1"/>
      <p:bldP spid="84" grpId="1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70" grpId="0" animBg="1"/>
      <p:bldP spid="74" grpId="0" animBg="1"/>
      <p:bldP spid="132" grpId="0" animBg="1"/>
      <p:bldP spid="13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831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Cannot express some scheduling algorithms, e.g., output shaping.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targets for a shared-memory switch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r>
              <a:rPr lang="en-US" dirty="0" smtClean="0"/>
              <a:t>PIFO hardware shared across 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</a:t>
            </a:r>
            <a:r>
              <a:rPr lang="en-US" dirty="0"/>
              <a:t> </a:t>
            </a:r>
            <a:r>
              <a:rPr lang="en-US" dirty="0" smtClean="0"/>
              <a:t>is infeasible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Exploit observation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single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 7 </a:t>
            </a:r>
            <a:r>
              <a:rPr lang="en-US" sz="2800" dirty="0" smtClean="0"/>
              <a:t>mm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overhead for 5-level programmable hierarchical scheduler</a:t>
            </a:r>
          </a:p>
          <a:p>
            <a:pPr lvl="1"/>
            <a:r>
              <a:rPr lang="en-US" dirty="0" smtClean="0"/>
              <a:t>&lt; 4% for a typical chip.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PIFO: Used in theoretical work </a:t>
            </a:r>
            <a:r>
              <a:rPr lang="en-US" sz="2800" dirty="0"/>
              <a:t>by Chuang et. al. in the </a:t>
            </a:r>
            <a:r>
              <a:rPr lang="en-US" sz="2800" dirty="0" smtClean="0"/>
              <a:t>90s</a:t>
            </a:r>
          </a:p>
          <a:p>
            <a:pPr marL="228600" lvl="1">
              <a:spcBef>
                <a:spcPts val="1000"/>
              </a:spcBef>
            </a:pPr>
            <a:endParaRPr lang="en-US" b="1" dirty="0" smtClean="0"/>
          </a:p>
          <a:p>
            <a:r>
              <a:rPr lang="en-US" dirty="0" smtClean="0"/>
              <a:t>Universal Packet Scheduling (UPS)</a:t>
            </a:r>
          </a:p>
          <a:p>
            <a:pPr lvl="1"/>
            <a:r>
              <a:rPr lang="en-US" dirty="0" smtClean="0"/>
              <a:t>Single algorithm (LSTF) to replay all schedules, end point sets slack</a:t>
            </a:r>
          </a:p>
          <a:p>
            <a:pPr lvl="1"/>
            <a:r>
              <a:rPr lang="en-US" dirty="0" smtClean="0"/>
              <a:t>Assumes fixed switches =&gt; cannot express fair queueing, shaping</a:t>
            </a:r>
          </a:p>
          <a:p>
            <a:pPr lvl="1"/>
            <a:r>
              <a:rPr lang="en-US" dirty="0" smtClean="0"/>
              <a:t>Assumes single priority queue =&gt; cannot express hierarchies</a:t>
            </a:r>
          </a:p>
          <a:p>
            <a:endParaRPr lang="en-US" dirty="0" smtClean="0"/>
          </a:p>
          <a:p>
            <a:r>
              <a:rPr lang="en-US" dirty="0" smtClean="0"/>
              <a:t>Hardware designs for priority queues</a:t>
            </a:r>
          </a:p>
          <a:p>
            <a:pPr lvl="1"/>
            <a:r>
              <a:rPr lang="en-US" dirty="0" smtClean="0"/>
              <a:t>Based on a binary heap, scales to large number of entries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eeds a single heap for each port =&gt; hardware can’t be shared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3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scheduling at line rate</a:t>
            </a:r>
            <a:endParaRPr lang="en-US" dirty="0"/>
          </a:p>
        </p:txBody>
      </p:sp>
      <p:sp>
        <p:nvSpPr>
          <p:cNvPr id="260" name="Content Placeholder 2"/>
          <p:cNvSpPr>
            <a:spLocks noGrp="1"/>
          </p:cNvSpPr>
          <p:nvPr>
            <p:ph idx="1"/>
          </p:nvPr>
        </p:nvSpPr>
        <p:spPr>
          <a:xfrm>
            <a:off x="915850" y="15073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Can’t deploy new schedulers in production networks</a:t>
            </a:r>
          </a:p>
          <a:p>
            <a:r>
              <a:rPr lang="en-US" dirty="0" smtClean="0"/>
              <a:t>The status quo in line-rate switches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2429119"/>
            <a:ext cx="12039600" cy="3367577"/>
            <a:chOff x="152400" y="2429119"/>
            <a:chExt cx="12039600" cy="3367577"/>
          </a:xfrm>
        </p:grpSpPr>
        <p:grpSp>
          <p:nvGrpSpPr>
            <p:cNvPr id="311" name="Group 42"/>
            <p:cNvGrpSpPr/>
            <p:nvPr/>
          </p:nvGrpSpPr>
          <p:grpSpPr>
            <a:xfrm>
              <a:off x="1665657" y="4043646"/>
              <a:ext cx="4875732" cy="1192610"/>
              <a:chOff x="1707458" y="1778000"/>
              <a:chExt cx="4254836" cy="1181787"/>
            </a:xfrm>
          </p:grpSpPr>
          <p:cxnSp>
            <p:nvCxnSpPr>
              <p:cNvPr id="536" name="Straight Arrow Connector 53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Arrow Connector 53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Arrow Connector 53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Arrow Connector 539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Arrow Connector 540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Arrow Connector 541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Arrow Connector 542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Arrow Connector 544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Right Arrow 311"/>
            <p:cNvSpPr/>
            <p:nvPr/>
          </p:nvSpPr>
          <p:spPr>
            <a:xfrm>
              <a:off x="223589" y="469245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52400" y="4364681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21" name="Right Arrow 320"/>
            <p:cNvSpPr/>
            <p:nvPr/>
          </p:nvSpPr>
          <p:spPr>
            <a:xfrm>
              <a:off x="11632726" y="4882958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1514659" y="4536857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24046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895201" y="3238114"/>
              <a:ext cx="1113765" cy="24756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67247" y="3027814"/>
              <a:ext cx="992254" cy="268592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723900" y="2632472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cxnSp>
          <p:nvCxnSpPr>
            <p:cNvPr id="455" name="Straight Connector 454"/>
            <p:cNvCxnSpPr/>
            <p:nvPr/>
          </p:nvCxnSpPr>
          <p:spPr>
            <a:xfrm>
              <a:off x="6115365" y="371746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6115365" y="560749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6115365" y="43896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6115365" y="4916505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Rectangle 458"/>
            <p:cNvSpPr/>
            <p:nvPr/>
          </p:nvSpPr>
          <p:spPr>
            <a:xfrm>
              <a:off x="5110103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0" name="Group 459"/>
            <p:cNvGrpSpPr/>
            <p:nvPr/>
          </p:nvGrpSpPr>
          <p:grpSpPr>
            <a:xfrm>
              <a:off x="4556884" y="3543938"/>
              <a:ext cx="515971" cy="2063560"/>
              <a:chOff x="8534400" y="1981200"/>
              <a:chExt cx="595991" cy="2163589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1" name="Straight Connector 460"/>
            <p:cNvCxnSpPr/>
            <p:nvPr/>
          </p:nvCxnSpPr>
          <p:spPr>
            <a:xfrm>
              <a:off x="11510324" y="3684758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2" name="Group 42"/>
            <p:cNvGrpSpPr/>
            <p:nvPr/>
          </p:nvGrpSpPr>
          <p:grpSpPr>
            <a:xfrm>
              <a:off x="7817631" y="4066852"/>
              <a:ext cx="3367506" cy="1192610"/>
              <a:chOff x="1707458" y="1778000"/>
              <a:chExt cx="4254836" cy="1181787"/>
            </a:xfrm>
          </p:grpSpPr>
          <p:cxnSp>
            <p:nvCxnSpPr>
              <p:cNvPr id="523" name="Straight Arrow Connector 522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Arrow Connector 523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Arrow Connector 528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3" name="Rectangle 462"/>
            <p:cNvSpPr/>
            <p:nvPr/>
          </p:nvSpPr>
          <p:spPr>
            <a:xfrm>
              <a:off x="11218670" y="3032966"/>
              <a:ext cx="318019" cy="26807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0902674" y="2625128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Seravek"/>
                  <a:cs typeface="Seravek"/>
                </a:rPr>
                <a:t>D</a:t>
              </a:r>
              <a:r>
                <a:rPr lang="en-US" dirty="0" err="1" smtClean="0">
                  <a:latin typeface="Seravek"/>
                  <a:cs typeface="Seravek"/>
                </a:rPr>
                <a:t>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047174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9833231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7" name="Group 466"/>
            <p:cNvGrpSpPr/>
            <p:nvPr/>
          </p:nvGrpSpPr>
          <p:grpSpPr>
            <a:xfrm>
              <a:off x="9280012" y="3543938"/>
              <a:ext cx="515971" cy="2054576"/>
              <a:chOff x="8534400" y="1981200"/>
              <a:chExt cx="595991" cy="2163589"/>
            </a:xfrm>
          </p:grpSpPr>
          <p:cxnSp>
            <p:nvCxnSpPr>
              <p:cNvPr id="520" name="Straight Connector 519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1818261" y="3014563"/>
              <a:ext cx="4484987" cy="191047"/>
              <a:chOff x="1866900" y="2628900"/>
              <a:chExt cx="4419600" cy="190500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TextBox 468"/>
            <p:cNvSpPr txBox="1"/>
            <p:nvPr/>
          </p:nvSpPr>
          <p:spPr>
            <a:xfrm>
              <a:off x="3088346" y="2670680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70" name="Group 469"/>
            <p:cNvGrpSpPr/>
            <p:nvPr/>
          </p:nvGrpSpPr>
          <p:grpSpPr>
            <a:xfrm>
              <a:off x="8006741" y="3002859"/>
              <a:ext cx="3016451" cy="191047"/>
              <a:chOff x="1920389" y="2693432"/>
              <a:chExt cx="4419600" cy="190500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" name="TextBox 470"/>
            <p:cNvSpPr txBox="1"/>
            <p:nvPr/>
          </p:nvSpPr>
          <p:spPr>
            <a:xfrm>
              <a:off x="8641784" y="2658978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547" name="Slide Number Placeholder 1"/>
            <p:cNvSpPr txBox="1">
              <a:spLocks/>
            </p:cNvSpPr>
            <p:nvPr/>
          </p:nvSpPr>
          <p:spPr>
            <a:xfrm>
              <a:off x="8343900" y="5431571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5448022C-F4BC-4192-A392-BACAE19DF894}" type="slidenum">
                <a:rPr lang="en-US" smtClean="0"/>
                <a:pPr/>
                <a:t>2</a:t>
              </a:fld>
              <a:endParaRPr lang="en-US"/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6544971" y="3153114"/>
              <a:ext cx="1230395" cy="2560622"/>
              <a:chOff x="6400800" y="2362200"/>
              <a:chExt cx="1181100" cy="3200400"/>
            </a:xfrm>
          </p:grpSpPr>
          <p:sp>
            <p:nvSpPr>
              <p:cNvPr id="549" name="Rectangle 548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55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3" name="Freeform 56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0" name="Freeform 55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1" name="Straight Connector 56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7" name="Freeform 55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4" name="Freeform 55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5" name="Straight Connector 55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6" name="TextBox 565"/>
            <p:cNvSpPr txBox="1"/>
            <p:nvPr/>
          </p:nvSpPr>
          <p:spPr>
            <a:xfrm>
              <a:off x="6430671" y="2429119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3594" y="3919255"/>
            <a:ext cx="8595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7" name="TextBox 566"/>
          <p:cNvSpPr txBox="1"/>
          <p:nvPr/>
        </p:nvSpPr>
        <p:spPr>
          <a:xfrm>
            <a:off x="2454608" y="3906829"/>
            <a:ext cx="2912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RMT, Domino</a:t>
            </a:r>
            <a:endParaRPr lang="en-US" sz="2400" dirty="0"/>
          </a:p>
        </p:txBody>
      </p:sp>
      <p:sp>
        <p:nvSpPr>
          <p:cNvPr id="568" name="TextBox 567"/>
          <p:cNvSpPr txBox="1"/>
          <p:nvPr/>
        </p:nvSpPr>
        <p:spPr>
          <a:xfrm>
            <a:off x="11115250" y="3919254"/>
            <a:ext cx="9059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9" name="TextBox 568"/>
          <p:cNvSpPr txBox="1"/>
          <p:nvPr/>
        </p:nvSpPr>
        <p:spPr>
          <a:xfrm>
            <a:off x="8581743" y="3911686"/>
            <a:ext cx="2152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RMT, Domino</a:t>
            </a:r>
            <a:endParaRPr lang="en-US" sz="2400" dirty="0"/>
          </a:p>
        </p:txBody>
      </p:sp>
      <p:sp>
        <p:nvSpPr>
          <p:cNvPr id="570" name="TextBox 569"/>
          <p:cNvSpPr txBox="1"/>
          <p:nvPr/>
        </p:nvSpPr>
        <p:spPr>
          <a:xfrm>
            <a:off x="6728560" y="3790734"/>
            <a:ext cx="9676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???</a:t>
            </a:r>
            <a:endParaRPr lang="en-US" sz="4000" dirty="0"/>
          </a:p>
        </p:txBody>
      </p:sp>
      <p:sp>
        <p:nvSpPr>
          <p:cNvPr id="571" name="Rounded Rectangle 570"/>
          <p:cNvSpPr/>
          <p:nvPr/>
        </p:nvSpPr>
        <p:spPr>
          <a:xfrm>
            <a:off x="2493378" y="5826332"/>
            <a:ext cx="7164580" cy="87858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adugi" charset="0"/>
                <a:ea typeface="Gadugi" charset="0"/>
                <a:cs typeface="Gadugi" charset="0"/>
              </a:rPr>
              <a:t>The scheduler is still fixed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67" grpId="0" animBg="1"/>
      <p:bldP spid="568" grpId="0" animBg="1"/>
      <p:bldP spid="569" grpId="0" animBg="1"/>
      <p:bldP spid="570" grpId="0" animBg="1"/>
      <p:bldP spid="5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scheduling at line rate is within reach</a:t>
            </a:r>
          </a:p>
          <a:p>
            <a:endParaRPr lang="en-US" smtClean="0"/>
          </a:p>
          <a:p>
            <a:r>
              <a:rPr lang="en-US" smtClean="0"/>
              <a:t>Two </a:t>
            </a:r>
            <a:r>
              <a:rPr lang="en-US" dirty="0" smtClean="0"/>
              <a:t>benefits: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 new schedulers for different performance objectives</a:t>
            </a:r>
          </a:p>
          <a:p>
            <a:pPr lvl="1"/>
            <a:r>
              <a:rPr lang="en-US" dirty="0" smtClean="0"/>
              <a:t>Express existing schedulers as programs, not hardware</a:t>
            </a:r>
          </a:p>
          <a:p>
            <a:pPr lvl="1"/>
            <a:endParaRPr lang="en-US" dirty="0"/>
          </a:p>
          <a:p>
            <a:r>
              <a:rPr lang="en-US" dirty="0" smtClean="0"/>
              <a:t>Code: http://</a:t>
            </a:r>
            <a:r>
              <a:rPr lang="en-US" dirty="0" err="1" smtClean="0"/>
              <a:t>web.mit.edu</a:t>
            </a:r>
            <a:r>
              <a:rPr lang="en-US" dirty="0" smtClean="0"/>
              <a:t>/</a:t>
            </a:r>
            <a:r>
              <a:rPr lang="en-US" dirty="0" err="1" smtClean="0"/>
              <a:t>pifo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PIFOs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shaping: PIFOs rate limit input to a queue, not output</a:t>
            </a:r>
          </a:p>
          <a:p>
            <a:endParaRPr lang="en-US" dirty="0"/>
          </a:p>
          <a:p>
            <a:r>
              <a:rPr lang="en-US" dirty="0" smtClean="0"/>
              <a:t>Shaping and scheduling are coupled.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8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algorithms, yet no consensus on abstractions, cf.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lvl="1"/>
            <a:r>
              <a:rPr lang="en-US" dirty="0" smtClean="0"/>
              <a:t>Packet transactions for data-plane algorithms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Scheduler has tight </a:t>
            </a:r>
            <a:r>
              <a:rPr lang="en-US" dirty="0" smtClean="0"/>
              <a:t>timing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Can’t simply use an FPGA/CPU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adugi" charset="0"/>
                <a:ea typeface="Gadugi" charset="0"/>
                <a:cs typeface="Gadugi" charset="0"/>
              </a:rPr>
              <a:t>Need expressive abstraction that can run at line rate</a:t>
            </a:r>
            <a:endParaRPr lang="en-US" sz="3200" dirty="0">
              <a:latin typeface="Gadugi" charset="0"/>
              <a:ea typeface="Gadugi" charset="0"/>
              <a:cs typeface="Gadug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4"/>
            <a:ext cx="118872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 queueing</a:t>
            </a: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100" cy="1325563"/>
          </a:xfrm>
        </p:spPr>
        <p:txBody>
          <a:bodyPr/>
          <a:lstStyle/>
          <a:p>
            <a:r>
              <a:rPr lang="en-US" dirty="0" smtClean="0"/>
              <a:t>A strawman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0"/>
            <a:ext cx="10515600" cy="1104900"/>
          </a:xfrm>
        </p:spPr>
        <p:txBody>
          <a:bodyPr>
            <a:normAutofit/>
          </a:bodyPr>
          <a:lstStyle/>
          <a:p>
            <a:r>
              <a:rPr lang="en-US" dirty="0" smtClean="0"/>
              <a:t>Very little time on the </a:t>
            </a:r>
            <a:r>
              <a:rPr lang="en-US" dirty="0" err="1" smtClean="0"/>
              <a:t>dequeue</a:t>
            </a:r>
            <a:r>
              <a:rPr lang="en-US" dirty="0" smtClean="0"/>
              <a:t> </a:t>
            </a:r>
            <a:r>
              <a:rPr lang="en-US" dirty="0" smtClean="0"/>
              <a:t>side =&gt; limited programmability</a:t>
            </a:r>
          </a:p>
          <a:p>
            <a:r>
              <a:rPr lang="en-US" dirty="0" smtClean="0"/>
              <a:t>Can we move programmability to the </a:t>
            </a:r>
            <a:r>
              <a:rPr lang="en-US" dirty="0" err="1" smtClean="0"/>
              <a:t>enqueue</a:t>
            </a:r>
            <a:r>
              <a:rPr lang="en-US" dirty="0" smtClean="0"/>
              <a:t> </a:t>
            </a:r>
            <a:r>
              <a:rPr lang="en-US" dirty="0" smtClean="0"/>
              <a:t>side instead?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08745" y="1943100"/>
            <a:ext cx="914892" cy="510822"/>
            <a:chOff x="931333" y="903111"/>
            <a:chExt cx="1495778" cy="31326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508745" y="2609145"/>
            <a:ext cx="914892" cy="510822"/>
            <a:chOff x="931333" y="903111"/>
            <a:chExt cx="1495778" cy="31326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508745" y="3273791"/>
            <a:ext cx="914892" cy="510822"/>
            <a:chOff x="931333" y="903111"/>
            <a:chExt cx="1495778" cy="31326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508745" y="3940536"/>
            <a:ext cx="914892" cy="510822"/>
            <a:chOff x="931333" y="903111"/>
            <a:chExt cx="1495778" cy="313268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6210206" y="2632419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07006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801701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10206" y="3298562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07006" y="3296794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210210" y="3962411"/>
            <a:ext cx="190493" cy="466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571552" y="2160863"/>
            <a:ext cx="960967" cy="2090624"/>
            <a:chOff x="3509439" y="1734003"/>
            <a:chExt cx="1278461" cy="2090624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509439" y="2634552"/>
              <a:ext cx="451553" cy="0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960993" y="1734003"/>
              <a:ext cx="826907" cy="90055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3960992" y="2435459"/>
              <a:ext cx="826908" cy="199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960992" y="2634553"/>
              <a:ext cx="826908" cy="47588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960992" y="2634552"/>
              <a:ext cx="826908" cy="1190075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3025464" y="2779769"/>
            <a:ext cx="1550341" cy="6133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495550" y="3061412"/>
            <a:ext cx="529914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109853" y="2297174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10210" y="1968152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6419723" y="2160862"/>
            <a:ext cx="3276727" cy="2046175"/>
            <a:chOff x="6419723" y="2160862"/>
            <a:chExt cx="3276727" cy="2046175"/>
          </a:xfrm>
        </p:grpSpPr>
        <p:grpSp>
          <p:nvGrpSpPr>
            <p:cNvPr id="158" name="Group 157"/>
            <p:cNvGrpSpPr/>
            <p:nvPr/>
          </p:nvGrpSpPr>
          <p:grpSpPr>
            <a:xfrm>
              <a:off x="6419723" y="2160862"/>
              <a:ext cx="3276727" cy="2046175"/>
              <a:chOff x="6419723" y="2160862"/>
              <a:chExt cx="3276727" cy="204617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6934300" y="2539566"/>
                <a:ext cx="2015311" cy="15628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6419723" y="2160862"/>
                <a:ext cx="546242" cy="814817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423643" y="2862319"/>
                <a:ext cx="491629" cy="232782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6423638" y="3147278"/>
                <a:ext cx="491639" cy="410874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6423643" y="3214522"/>
                <a:ext cx="542322" cy="992515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8972550" y="3214522"/>
                <a:ext cx="723900" cy="0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/>
            <p:cNvSpPr txBox="1"/>
            <p:nvPr/>
          </p:nvSpPr>
          <p:spPr>
            <a:xfrm>
              <a:off x="6877176" y="2730838"/>
              <a:ext cx="21634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Programmable logic to decide order or time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578853" y="2881263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3" grpId="0" animBg="1"/>
      <p:bldP spid="104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sz="11200" dirty="0" smtClean="0"/>
              <a:t>In </a:t>
            </a:r>
            <a:r>
              <a:rPr lang="en-US" sz="11200" dirty="0"/>
              <a:t>many </a:t>
            </a:r>
            <a:r>
              <a:rPr lang="en-US" sz="11200" dirty="0" smtClean="0"/>
              <a:t>cases, </a:t>
            </a:r>
            <a:r>
              <a:rPr lang="en-US" sz="11200" dirty="0"/>
              <a:t>relative order of buffered packets does not change</a:t>
            </a:r>
          </a:p>
          <a:p>
            <a:r>
              <a:rPr lang="en-US" sz="11200" dirty="0"/>
              <a:t>i.e., a packet’s place in the scheduling order </a:t>
            </a:r>
            <a:r>
              <a:rPr lang="en-US" sz="11200" dirty="0" smtClean="0"/>
              <a:t>is </a:t>
            </a:r>
            <a:r>
              <a:rPr lang="en-US" sz="11200" dirty="0"/>
              <a:t>known at </a:t>
            </a:r>
            <a:r>
              <a:rPr lang="en-US" sz="11200" dirty="0" err="1"/>
              <a:t>enqueue</a:t>
            </a:r>
            <a:endParaRPr lang="en-US" sz="11200" dirty="0"/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The </a:t>
            </a:r>
            <a:r>
              <a:rPr lang="en-US" sz="11200" b="1" dirty="0">
                <a:solidFill>
                  <a:srgbClr val="3366FF"/>
                </a:solidFill>
              </a:rPr>
              <a:t>Push-In First-Out </a:t>
            </a:r>
            <a:r>
              <a:rPr lang="en-US" sz="11200" b="1" dirty="0" smtClean="0">
                <a:solidFill>
                  <a:srgbClr val="3366FF"/>
                </a:solidFill>
              </a:rPr>
              <a:t>Queue (PIFO)</a:t>
            </a:r>
            <a:r>
              <a:rPr lang="en-US" sz="11200" dirty="0" smtClean="0">
                <a:latin typeface="+mj-lt"/>
              </a:rPr>
              <a:t>: Packets are pushed into an </a:t>
            </a:r>
            <a:r>
              <a:rPr lang="en-US" sz="11200" dirty="0">
                <a:latin typeface="+mj-lt"/>
              </a:rPr>
              <a:t>arbitrary </a:t>
            </a:r>
            <a:r>
              <a:rPr lang="en-US" sz="11200" dirty="0" smtClean="0">
                <a:latin typeface="+mj-lt"/>
              </a:rPr>
              <a:t>location based on a </a:t>
            </a:r>
            <a:r>
              <a:rPr lang="en-US" sz="11200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sz="11200" dirty="0" smtClean="0">
                <a:latin typeface="+mj-lt"/>
              </a:rPr>
              <a:t>, and </a:t>
            </a:r>
            <a:r>
              <a:rPr lang="en-US" sz="11200" dirty="0" err="1" smtClean="0">
                <a:latin typeface="+mj-lt"/>
              </a:rPr>
              <a:t>dequeued</a:t>
            </a:r>
            <a:r>
              <a:rPr lang="en-US" sz="11200" dirty="0" smtClean="0">
                <a:latin typeface="+mj-lt"/>
              </a:rPr>
              <a:t> from the head</a:t>
            </a:r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-0.0375 4.0740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375 4.07407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-0.0375 -2.96296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</a:t>
            </a:r>
            <a:r>
              <a:rPr lang="en-US" smtClean="0">
                <a:latin typeface="+mj-lt"/>
              </a:rPr>
              <a:t>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en-US" sz="2000" b="1" dirty="0" err="1">
                <a:cs typeface="Seravek"/>
              </a:rPr>
              <a:t>p.rank</a:t>
            </a:r>
            <a:r>
              <a:rPr lang="en-US" sz="2000" b="1" dirty="0">
                <a:cs typeface="Seravek"/>
              </a:rPr>
              <a:t>= T[f] + </a:t>
            </a:r>
            <a:r>
              <a:rPr lang="en-US" sz="2000" b="1" dirty="0" err="1" smtClean="0">
                <a:cs typeface="Seravek"/>
              </a:rPr>
              <a:t>p.len</a:t>
            </a:r>
            <a:endParaRPr lang="is-IS" sz="2000" b="1" dirty="0" smtClean="0">
              <a:latin typeface="+mj-lt"/>
              <a:cs typeface="Seravek"/>
            </a:endParaRPr>
          </a:p>
          <a:p>
            <a:endParaRPr lang="is-IS" sz="2000" b="1" dirty="0" smtClean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2286095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6515100" y="1981295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32011" y="5524500"/>
            <a:ext cx="10838329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adugi" charset="0"/>
                <a:ea typeface="Gadugi" charset="0"/>
                <a:cs typeface="Gadugi" charset="0"/>
              </a:rPr>
              <a:t>Rank computation is  a packet transaction (Domino, SIGCOMM’ 16)</a:t>
            </a:r>
            <a:endParaRPr lang="en-US" sz="2800" dirty="0">
              <a:latin typeface="Gadugi" charset="0"/>
              <a:ea typeface="Gadugi" charset="0"/>
              <a:cs typeface="Gadug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172" name="TextBox 17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 20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6" name="Group 17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7" name="Group 17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78" name="Straight Arrow Connector 17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30783" y="2568837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1856" y="296894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air </a:t>
            </a:r>
            <a:r>
              <a:rPr lang="en-US" dirty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ueuing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8344</TotalTime>
  <Words>2075</Words>
  <Application>Microsoft Macintosh PowerPoint</Application>
  <PresentationFormat>Widescreen</PresentationFormat>
  <Paragraphs>507</Paragraphs>
  <Slides>33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Gadugi</vt:lpstr>
      <vt:lpstr>Seravek</vt:lpstr>
      <vt:lpstr>Wingdings</vt:lpstr>
      <vt:lpstr>Arial</vt:lpstr>
      <vt:lpstr>Office Theme</vt:lpstr>
      <vt:lpstr>Programmable Packet Scheduling at Line Rate</vt:lpstr>
      <vt:lpstr>Programmable scheduling at line rate</vt:lpstr>
      <vt:lpstr>Why is programmable scheduling hard?</vt:lpstr>
      <vt:lpstr>What does the scheduler do?</vt:lpstr>
      <vt:lpstr>A strawman programmable scheduler</vt:lpstr>
      <vt:lpstr>The Push-In First-Out Queue</vt:lpstr>
      <vt:lpstr>A programmable scheduler</vt:lpstr>
      <vt:lpstr>PowerPoint Presentation</vt:lpstr>
      <vt:lpstr>PowerPoint Presentation</vt:lpstr>
      <vt:lpstr>PowerPoint Presentation</vt:lpstr>
      <vt:lpstr>Shortest Remaining Flow Size</vt:lpstr>
      <vt:lpstr>Shortest Remaining Flow Size</vt:lpstr>
      <vt:lpstr>Beyond a single PIFO</vt:lpstr>
      <vt:lpstr>Tree of PIFOs</vt:lpstr>
      <vt:lpstr>Expressiveness of PIFOs</vt:lpstr>
      <vt:lpstr>PIFO in hardware</vt:lpstr>
      <vt:lpstr>A single PIFO block</vt:lpstr>
      <vt:lpstr>Hardware feasibility</vt:lpstr>
      <vt:lpstr>Related work</vt:lpstr>
      <vt:lpstr>Conclusion</vt:lpstr>
      <vt:lpstr>Backup slides</vt:lpstr>
      <vt:lpstr>Limitations of PIFOs</vt:lpstr>
      <vt:lpstr>PIFO mesh</vt:lpstr>
      <vt:lpstr>Proposal: scheduling in P4</vt:lpstr>
      <vt:lpstr>Hardware implementation</vt:lpstr>
      <vt:lpstr>A PIFO block</vt:lpstr>
      <vt:lpstr>A PIFO mesh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3169</cp:revision>
  <dcterms:created xsi:type="dcterms:W3CDTF">2015-11-20T07:11:46Z</dcterms:created>
  <dcterms:modified xsi:type="dcterms:W3CDTF">2016-08-21T01:03:24Z</dcterms:modified>
</cp:coreProperties>
</file>