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6.xml" ContentType="application/vnd.openxmlformats-officedocument.presentationml.tags+xml"/>
  <Override PartName="/ppt/notesSlides/notesSlide43.xml" ContentType="application/vnd.openxmlformats-officedocument.presentationml.notesSlide+xml"/>
  <Override PartName="/ppt/tags/tag17.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42" r:id="rId8"/>
    <p:sldId id="527" r:id="rId9"/>
    <p:sldId id="512" r:id="rId10"/>
    <p:sldId id="532" r:id="rId11"/>
    <p:sldId id="485" r:id="rId12"/>
    <p:sldId id="486" r:id="rId13"/>
    <p:sldId id="487" r:id="rId14"/>
    <p:sldId id="539" r:id="rId15"/>
    <p:sldId id="488" r:id="rId16"/>
    <p:sldId id="489" r:id="rId17"/>
    <p:sldId id="490" r:id="rId18"/>
    <p:sldId id="491" r:id="rId19"/>
    <p:sldId id="492" r:id="rId20"/>
    <p:sldId id="493" r:id="rId21"/>
    <p:sldId id="494" r:id="rId22"/>
    <p:sldId id="495" r:id="rId23"/>
    <p:sldId id="496" r:id="rId24"/>
    <p:sldId id="498" r:id="rId25"/>
    <p:sldId id="500" r:id="rId26"/>
    <p:sldId id="535" r:id="rId27"/>
    <p:sldId id="536" r:id="rId28"/>
    <p:sldId id="533" r:id="rId29"/>
    <p:sldId id="482" r:id="rId30"/>
    <p:sldId id="520" r:id="rId31"/>
    <p:sldId id="522" r:id="rId32"/>
    <p:sldId id="524" r:id="rId33"/>
    <p:sldId id="504" r:id="rId34"/>
    <p:sldId id="530" r:id="rId35"/>
    <p:sldId id="531" r:id="rId36"/>
    <p:sldId id="470" r:id="rId37"/>
    <p:sldId id="471" r:id="rId38"/>
    <p:sldId id="472" r:id="rId39"/>
    <p:sldId id="473" r:id="rId40"/>
    <p:sldId id="474" r:id="rId41"/>
    <p:sldId id="475" r:id="rId42"/>
    <p:sldId id="505" r:id="rId43"/>
    <p:sldId id="517" r:id="rId44"/>
    <p:sldId id="516" r:id="rId45"/>
    <p:sldId id="537" r:id="rId46"/>
    <p:sldId id="538" r:id="rId47"/>
    <p:sldId id="358" r:id="rId48"/>
    <p:sldId id="540" r:id="rId49"/>
    <p:sldId id="541" r:id="rId50"/>
    <p:sldId id="508" r:id="rId51"/>
    <p:sldId id="526" r:id="rId52"/>
    <p:sldId id="514" r:id="rId53"/>
    <p:sldId id="507" r:id="rId54"/>
    <p:sldId id="350"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75474" autoAdjust="0"/>
  </p:normalViewPr>
  <p:slideViewPr>
    <p:cSldViewPr showGuides="1">
      <p:cViewPr>
        <p:scale>
          <a:sx n="95" d="100"/>
          <a:sy n="95" d="100"/>
        </p:scale>
        <p:origin x="480" y="144"/>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39156032"/>
        <c:axId val="1419355568"/>
      </c:lineChart>
      <c:catAx>
        <c:axId val="143915603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19355568"/>
        <c:crosses val="autoZero"/>
        <c:auto val="1"/>
        <c:lblAlgn val="ctr"/>
        <c:lblOffset val="100"/>
        <c:noMultiLvlLbl val="0"/>
      </c:catAx>
      <c:valAx>
        <c:axId val="14193555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a:t>
                </a:r>
              </a:p>
              <a:p>
                <a:pPr>
                  <a:defRPr sz="2000">
                    <a:solidFill>
                      <a:prstClr val="black"/>
                    </a:solidFill>
                    <a:latin typeface="Seravek"/>
                    <a:cs typeface="Seravek"/>
                  </a:defRPr>
                </a:pPr>
                <a:r>
                  <a:rPr lang="en-US" sz="2000" dirty="0" smtClean="0">
                    <a:solidFill>
                      <a:prstClr val="black"/>
                    </a:solidFill>
                    <a:latin typeface="Seravek"/>
                    <a:cs typeface="Seravek"/>
                  </a:rPr>
                  <a:t>scale)</a:t>
                </a:r>
                <a:endParaRPr lang="en-US" sz="2000" dirty="0">
                  <a:solidFill>
                    <a:prstClr val="black"/>
                  </a:solidFill>
                  <a:latin typeface="Seravek"/>
                  <a:cs typeface="Seravek"/>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3915603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525598816"/>
        <c:axId val="1497894336"/>
      </c:scatterChart>
      <c:valAx>
        <c:axId val="152559881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97894336"/>
        <c:crosses val="autoZero"/>
        <c:crossBetween val="midCat"/>
      </c:valAx>
      <c:valAx>
        <c:axId val="14978943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255988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1014146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9130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Pipelining</a:t>
            </a:r>
            <a:r>
              <a:rPr lang="en-US" sz="1200" baseline="0" dirty="0" smtClean="0"/>
              <a:t> is hard: (</a:t>
            </a:r>
            <a:r>
              <a:rPr lang="en-US" sz="1200" dirty="0" smtClean="0"/>
              <a:t>because of state</a:t>
            </a:r>
            <a:r>
              <a:rPr lang="en-US" sz="1200" baseline="0" dirty="0" smtClean="0"/>
              <a:t> that is maintained to track deps between </a:t>
            </a:r>
            <a:r>
              <a:rPr lang="en-US" sz="1200" baseline="0" dirty="0" err="1" smtClean="0"/>
              <a:t>dequeues</a:t>
            </a:r>
            <a:r>
              <a:rPr lang="en-US" sz="1200" baseline="0" dirty="0" smtClean="0"/>
              <a:t>.)</a:t>
            </a:r>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Problem with the </a:t>
            </a:r>
            <a:r>
              <a:rPr lang="en-US" sz="1200" baseline="0" dirty="0" err="1" smtClean="0"/>
              <a:t>dequeue</a:t>
            </a:r>
            <a:r>
              <a:rPr lang="en-US" sz="1200" baseline="0" dirty="0" smtClean="0"/>
              <a:t> side is that the </a:t>
            </a:r>
            <a:r>
              <a:rPr lang="en-US" sz="1200" baseline="0" dirty="0" err="1" smtClean="0"/>
              <a:t>stateful</a:t>
            </a:r>
            <a:r>
              <a:rPr lang="en-US" sz="1200" baseline="0" dirty="0" smtClean="0"/>
              <a:t> operations is really big. Large RMW loop: fairly complicated operations, finding min or max and programmability on top of this.</a:t>
            </a:r>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a:p>
            <a:endParaRPr lang="en-US" sz="1200" baseline="0" dirty="0" smtClean="0"/>
          </a:p>
          <a:p>
            <a:r>
              <a:rPr lang="en-US" sz="1200" baseline="0" dirty="0" err="1" smtClean="0"/>
              <a:t>Prog</a:t>
            </a:r>
            <a:r>
              <a:rPr lang="en-US" sz="1200" baseline="0" dirty="0" smtClean="0"/>
              <a:t> rank computation is a much more complicated RMW operation. Rank computation is a much less complicated calculation.</a:t>
            </a:r>
          </a:p>
          <a:p>
            <a:r>
              <a:rPr lang="en-US" sz="1200" baseline="0" dirty="0" err="1" smtClean="0"/>
              <a:t>Prog</a:t>
            </a:r>
            <a:r>
              <a:rPr lang="en-US" sz="1200" baseline="0" dirty="0" smtClean="0"/>
              <a:t> rank computation is going to be a much simpler function than the </a:t>
            </a:r>
            <a:r>
              <a:rPr lang="en-US" sz="1200" baseline="0" dirty="0" err="1" smtClean="0"/>
              <a:t>prog</a:t>
            </a:r>
            <a:r>
              <a:rPr lang="en-US" sz="1200" baseline="0" dirty="0" smtClean="0"/>
              <a:t> </a:t>
            </a:r>
            <a:r>
              <a:rPr lang="en-US" sz="1200" baseline="0" dirty="0" err="1" smtClean="0"/>
              <a:t>dequeue</a:t>
            </a:r>
            <a:r>
              <a:rPr lang="en-US" sz="1200" baseline="0" dirty="0" smtClean="0"/>
              <a:t> function. We have essentially decomposed </a:t>
            </a:r>
            <a:r>
              <a:rPr lang="en-US" sz="1200" baseline="0" dirty="0" err="1" smtClean="0"/>
              <a:t>prog</a:t>
            </a:r>
            <a:r>
              <a:rPr lang="en-US" sz="1200" baseline="0" dirty="0" smtClean="0"/>
              <a:t> </a:t>
            </a:r>
            <a:r>
              <a:rPr lang="en-US" sz="1200" baseline="0" dirty="0" err="1" smtClean="0"/>
              <a:t>dequeue</a:t>
            </a:r>
            <a:r>
              <a:rPr lang="en-US" sz="1200" baseline="0" dirty="0" smtClean="0"/>
              <a:t> into fixed logic + simpler </a:t>
            </a:r>
            <a:r>
              <a:rPr lang="en-US" sz="1200" baseline="0" dirty="0" err="1" smtClean="0"/>
              <a:t>prog</a:t>
            </a:r>
            <a:r>
              <a:rPr lang="en-US" sz="1200" baseline="0" dirty="0" smtClean="0"/>
              <a:t> rank computation.</a:t>
            </a:r>
          </a:p>
          <a:p>
            <a:endParaRPr lang="en-US" baseline="0" dirty="0" smtClean="0"/>
          </a:p>
          <a:p>
            <a:endParaRPr lang="en-US" baseline="0" dirty="0" smtClean="0"/>
          </a:p>
          <a:p>
            <a:r>
              <a:rPr lang="en-US" baseline="0" dirty="0" err="1" smtClean="0"/>
              <a:t>Prog</a:t>
            </a:r>
            <a:r>
              <a:rPr lang="en-US" baseline="0" dirty="0" smtClean="0"/>
              <a:t> </a:t>
            </a:r>
            <a:r>
              <a:rPr lang="en-US" baseline="0" dirty="0" err="1" smtClean="0"/>
              <a:t>deq</a:t>
            </a:r>
            <a:r>
              <a:rPr lang="en-US" baseline="0" dirty="0" smtClean="0"/>
              <a:t> is most generic, but not helpful, but also difficult to pipeline because of dep between decisions and state between decisions.</a:t>
            </a:r>
          </a:p>
          <a:p>
            <a:r>
              <a:rPr lang="en-US" baseline="0" dirty="0" smtClean="0"/>
              <a:t>In our design, we refactor the scheduler into two parts allows us to precompute the rank into much simpler operations.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TODO: Maybe add ALU diagrams within the stages.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01299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 Clearly we need some kind of parallel processing, but what exactly does this look like?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atom abstraction which is a specification for high-speed hardware primitives that modify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We’ll look at atoms first.</a:t>
            </a:r>
            <a:r>
              <a:rPr lang="en-US" sz="1200" baseline="0" dirty="0" smtClean="0"/>
              <a:t> But to illustrate why we need atoms, let’s go through a couple of strawman proposals.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first is a shared-memory multicore, similar to many x86-based software routers. A packet is round </a:t>
            </a:r>
            <a:r>
              <a:rPr lang="en-US" sz="1200" baseline="0" dirty="0" err="1" smtClean="0"/>
              <a:t>robinned</a:t>
            </a:r>
            <a:r>
              <a:rPr lang="en-US" sz="1200" baseline="0" dirty="0" smtClean="0"/>
              <a:t> to one of the processors in the array. Each processor runs an identical copy of the sampling algorithm. The state count is kept in shared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problem with this is memory contention, where multiple procs talking to memory cause a memory bottleneck, leading to variable access latencies and variable throughputs. In fact, this is one of the reasons software routers today have non-</a:t>
            </a:r>
            <a:r>
              <a:rPr lang="en-US" sz="1200" baseline="0" dirty="0" err="1" smtClean="0"/>
              <a:t>det</a:t>
            </a:r>
            <a:r>
              <a:rPr lang="en-US" sz="1200" baseline="0" dirty="0" smtClean="0"/>
              <a:t>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since shared memory is a problem, let’s make the memory local to each proc. But, each proc needs to communicate with the others. In the previous arch, shared memory was this communication medium. Now we simply put procs in a pipeline where packets enter from the left and each proc can send a packet to the next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this was an approach used by many NPUs but it doesn’t work either. You need to slice the algorithm (like our sampling one) into different portions so that the portion in each stage runs at a throughput 1 packet per cycle. This is very hard to do because the underlying instruction set has variable throughput depending on the instruction (e.g., a floating point instruction has much lower throughput than an integer).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there’s no consensus, routers become really bloated.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other problem is even though routers become bloated, there’s no consensus, even though they are already very bloated they can’t keep up with the rate of innovation.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seconds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get a sense of the conceptual difficulties involved in pipelining. Let’s say you have this stateless algorithm </a:t>
            </a:r>
            <a:r>
              <a:rPr lang="en-US" baseline="0" smtClean="0"/>
              <a:t>where you do pkt.f4 = pkt.f1  + pkt.f2 – pkt.f3</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entire x = g(x) needs to finish within one clock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x = g(x) takes N clock cycles you cannot support a throughput better than 1 in N.</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formalize the intuition I showed earlier.</a:t>
            </a:r>
          </a:p>
          <a:p>
            <a:endParaRPr lang="en-US" smtClean="0"/>
          </a:p>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why end points are indirect and roundabout. Give a few examples of why it is so.</a:t>
            </a:r>
          </a:p>
          <a:p>
            <a:pPr marL="228600" indent="-228600">
              <a:buAutoNum type="arabicPeriod"/>
            </a:pPr>
            <a:endParaRPr lang="en-US" baseline="0" dirty="0" smtClean="0"/>
          </a:p>
          <a:p>
            <a:pPr marL="228600" indent="-228600">
              <a:buAutoNum type="arabicPeriod"/>
            </a:pPr>
            <a:r>
              <a:rPr lang="en-US" baseline="0" dirty="0" smtClean="0"/>
              <a:t>Figuring out misbehavior in boxes deep in the network.</a:t>
            </a:r>
          </a:p>
          <a:p>
            <a:pPr marL="228600" indent="-228600">
              <a:buAutoNum type="arabicPeriod"/>
            </a:pPr>
            <a:r>
              <a:rPr lang="en-US" baseline="0" dirty="0" smtClean="0"/>
              <a:t>Network-assisted congestion control gives us much more performance. Congestion control today is about inferring rates from end hosts. But if you had intelligence in the network, it is well-known that you can do better with router intelligence. List out titles of XCP and packet pairs.</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 Don’t bake policies into routers; </a:t>
            </a:r>
          </a:p>
          <a:p>
            <a:r>
              <a:rPr lang="en-US" dirty="0" smtClean="0"/>
              <a:t>Just a slide on its own, no bullet points.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7518431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67429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96100" y="28194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8942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(&lt; 5 cycles @ 100G)</a:t>
            </a:r>
          </a:p>
          <a:p>
            <a:r>
              <a:rPr lang="en-US" sz="2200" dirty="0" smtClean="0"/>
              <a:t>Not much time to for any interesting programmable operations</a:t>
            </a:r>
          </a:p>
          <a:p>
            <a:r>
              <a:rPr lang="en-US" sz="2200" dirty="0"/>
              <a:t>H</a:t>
            </a:r>
            <a:r>
              <a:rPr lang="en-US" sz="2200" dirty="0" smtClean="0"/>
              <a:t>ard to pipeline because there are dependencies between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22</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a:t>
            </a:r>
            <a:r>
              <a:rPr lang="en-US" dirty="0"/>
              <a:t> </a:t>
            </a:r>
            <a:r>
              <a:rPr lang="en-US" dirty="0" smtClean="0"/>
              <a:t>is infeasible</a:t>
            </a:r>
            <a:endParaRPr lang="en-US" dirty="0"/>
          </a:p>
          <a:p>
            <a:r>
              <a:rPr lang="en-US" dirty="0" smtClean="0"/>
              <a:t>Exploit observation that ranks increase within a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regardless of what features are enabled</a:t>
            </a:r>
          </a:p>
          <a:p>
            <a:r>
              <a:rPr lang="en-US" dirty="0" smtClean="0"/>
              <a:t>But</a:t>
            </a:r>
            <a:r>
              <a:rPr lang="en-US" dirty="0" smtClean="0"/>
              <a:t>, algorithms </a:t>
            </a:r>
            <a:r>
              <a:rPr lang="en-US" dirty="0" smtClean="0"/>
              <a:t>spend </a:t>
            </a:r>
            <a:r>
              <a:rPr lang="en-US" dirty="0" smtClean="0"/>
              <a:t>several cycles per packet</a:t>
            </a:r>
            <a:endParaRPr lang="en-US" dirty="0" smtClean="0"/>
          </a:p>
          <a:p>
            <a:r>
              <a:rPr lang="en-US" dirty="0" smtClean="0"/>
              <a:t>How do we bridge this gap?</a:t>
            </a:r>
          </a:p>
          <a:p>
            <a:pPr lvl="1"/>
            <a:r>
              <a:rPr lang="en-US" dirty="0" smtClean="0"/>
              <a:t>Atoms: </a:t>
            </a:r>
            <a:r>
              <a:rPr lang="en-US" dirty="0" smtClean="0"/>
              <a:t>high-speed hardware </a:t>
            </a:r>
            <a:r>
              <a:rPr lang="en-US" dirty="0" smtClean="0"/>
              <a:t>for modifying headers </a:t>
            </a:r>
            <a:r>
              <a:rPr lang="en-US" dirty="0" smtClean="0"/>
              <a:t>and </a:t>
            </a:r>
            <a:r>
              <a:rPr lang="en-US" dirty="0" smtClean="0"/>
              <a:t>router state</a:t>
            </a:r>
            <a:endParaRPr lang="en-US" dirty="0" smtClean="0"/>
          </a:p>
          <a:p>
            <a:pPr lvl="1"/>
            <a:r>
              <a:rPr lang="en-US" dirty="0" smtClean="0"/>
              <a:t>A </a:t>
            </a:r>
            <a:r>
              <a:rPr lang="en-US" dirty="0" smtClean="0"/>
              <a:t>compiler</a:t>
            </a:r>
            <a:r>
              <a:rPr lang="en-US" dirty="0" smtClean="0"/>
              <a:t> to extract atoms </a:t>
            </a:r>
            <a:r>
              <a:rPr lang="en-US" dirty="0" smtClean="0"/>
              <a:t>from </a:t>
            </a:r>
            <a:r>
              <a:rPr lang="en-US" dirty="0" smtClean="0"/>
              <a:t>a corpus of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Strawman 1: A </a:t>
            </a:r>
            <a:r>
              <a:rPr lang="en-US" dirty="0" smtClean="0"/>
              <a:t>shared-memory </a:t>
            </a:r>
            <a:r>
              <a:rPr lang="en-US" dirty="0" smtClean="0"/>
              <a:t>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Strawman 2: A </a:t>
            </a:r>
            <a:r>
              <a:rPr lang="en-US" dirty="0" smtClean="0"/>
              <a:t>shared-nothing </a:t>
            </a:r>
            <a:r>
              <a:rPr lang="en-US" dirty="0" smtClean="0"/>
              <a:t>pipeline</a:t>
            </a:r>
            <a:endParaRPr lang="en-US" dirty="0"/>
          </a:p>
        </p:txBody>
      </p:sp>
      <p:sp>
        <p:nvSpPr>
          <p:cNvPr id="28" name="Rounded Rectangle 27"/>
          <p:cNvSpPr/>
          <p:nvPr/>
        </p:nvSpPr>
        <p:spPr>
          <a:xfrm>
            <a:off x="619125" y="4114800"/>
            <a:ext cx="111252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Can’t program pipeline to always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a:t>
            </a:r>
            <a:r>
              <a:rPr lang="en-US" sz="3600" dirty="0" smtClean="0">
                <a:ea typeface="Gadugi" charset="0"/>
                <a:cs typeface="Gadugi" charset="0"/>
              </a:rPr>
              <a:t>memory + action </a:t>
            </a:r>
            <a:r>
              <a:rPr lang="en-US" sz="3600" dirty="0" smtClean="0">
                <a:ea typeface="Gadugi" charset="0"/>
                <a:cs typeface="Gadugi" charset="0"/>
              </a:rPr>
              <a:t>unit,</a:t>
            </a:r>
          </a:p>
          <a:p>
            <a:pPr algn="ctr"/>
            <a:r>
              <a:rPr lang="en-US" sz="3600" dirty="0" smtClean="0">
                <a:ea typeface="Gadugi" charset="0"/>
                <a:cs typeface="Gadugi" charset="0"/>
              </a:rPr>
              <a:t>m</a:t>
            </a:r>
            <a:r>
              <a:rPr lang="en-US" sz="3600" dirty="0" smtClean="0">
                <a:ea typeface="Gadugi" charset="0"/>
                <a:cs typeface="Gadugi" charset="0"/>
              </a:rPr>
              <a:t>ust handle 1 packet every cycle</a:t>
            </a:r>
            <a:endParaRPr lang="en-US" sz="3600" dirty="0" smtClean="0">
              <a:ea typeface="Gadugi" charset="0"/>
              <a:cs typeface="Gadugi" charset="0"/>
            </a:endParaRP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a:t>
            </a:r>
            <a:r>
              <a:rPr lang="en-US" sz="3600" smtClean="0">
                <a:ea typeface="Gadugi" charset="0"/>
                <a:cs typeface="Gadugi" charset="0"/>
              </a:rPr>
              <a:t>router supports</a:t>
            </a:r>
            <a:endParaRPr lang="en-US" sz="3600" dirty="0" smtClean="0">
              <a:ea typeface="Gadugi" charset="0"/>
              <a:cs typeface="Gadugi" charset="0"/>
            </a:endParaRP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3162300"/>
            <a:ext cx="1600200" cy="1828800"/>
            <a:chOff x="3962400" y="2476500"/>
            <a:chExt cx="1600200" cy="18288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2476500"/>
              <a:ext cx="1600200" cy="1446550"/>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Code</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305800" y="28194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342900" y="5549900"/>
            <a:ext cx="11734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 in </a:t>
            </a:r>
            <a:r>
              <a:rPr lang="en-US" sz="4000" smtClean="0"/>
              <a:t>one </a:t>
            </a:r>
            <a:r>
              <a:rPr lang="en-US" sz="4000" smtClean="0"/>
              <a:t>stage/cycle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pkt.predicate</a:t>
            </a:r>
            <a:r>
              <a:rPr lang="en-US" sz="2000" kern="0" dirty="0" smtClean="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C)</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C)</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Many examples: measurement, congestion control, load balancing</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a:t>
            </a:r>
            <a:r>
              <a:rPr lang="en-US" sz="3200" smtClean="0"/>
              <a:t>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620680422"/>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fontScale="90000"/>
          </a:bodyPr>
          <a:lstStyle/>
          <a:p>
            <a:r>
              <a:rPr lang="en-US" dirty="0"/>
              <a:t>Provide </a:t>
            </a:r>
            <a:r>
              <a:rPr lang="en-US" dirty="0" smtClean="0"/>
              <a:t>high-speed</a:t>
            </a:r>
            <a:br>
              <a:rPr lang="en-US" dirty="0" smtClean="0"/>
            </a:br>
            <a:r>
              <a:rPr lang="en-US" dirty="0" smtClean="0"/>
              <a:t>router </a:t>
            </a:r>
            <a:r>
              <a:rPr lang="en-US" dirty="0"/>
              <a:t>primitives in hardware; </a:t>
            </a:r>
            <a:r>
              <a:rPr lang="en-US" dirty="0" smtClean="0"/>
              <a:t>program features in software.</a:t>
            </a:r>
            <a:endParaRPr lang="en-US" dirty="0"/>
          </a:p>
        </p:txBody>
      </p:sp>
    </p:spTree>
    <p:extLst>
      <p:ext uri="{BB962C8B-B14F-4D97-AF65-F5344CB8AC3E}">
        <p14:creationId xmlns:p14="http://schemas.microsoft.com/office/powerpoint/2010/main" val="309896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9" y="1866900"/>
              <a:ext cx="4796554"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419100" y="52959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Useful programmability without losing performance</a:t>
            </a:r>
          </a:p>
        </p:txBody>
      </p:sp>
      <p:grpSp>
        <p:nvGrpSpPr>
          <p:cNvPr id="7" name="Group 6"/>
          <p:cNvGrpSpPr/>
          <p:nvPr/>
        </p:nvGrpSpPr>
        <p:grpSpPr>
          <a:xfrm>
            <a:off x="5791200" y="1524000"/>
            <a:ext cx="6062135" cy="3429000"/>
            <a:chOff x="5672665" y="1333500"/>
            <a:chExt cx="6519335" cy="3733800"/>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848600" y="1333500"/>
              <a:ext cx="2637260" cy="738664"/>
            </a:xfrm>
            <a:prstGeom prst="rect">
              <a:avLst/>
            </a:prstGeom>
            <a:noFill/>
          </p:spPr>
          <p:txBody>
            <a:bodyPr wrap="none" rtlCol="0">
              <a:spAutoFit/>
            </a:bodyPr>
            <a:lstStyle/>
            <a:p>
              <a:r>
                <a:rPr lang="en-US" sz="2400" dirty="0" smtClean="0">
                  <a:latin typeface="Seravek"/>
                  <a:cs typeface="Seravek"/>
                </a:rPr>
                <a:t>High-speed router:</a:t>
              </a:r>
              <a:endParaRPr lang="en-US" sz="2400" dirty="0">
                <a:latin typeface="Seravek"/>
                <a:cs typeface="Seravek"/>
              </a:endParaRPr>
            </a:p>
            <a:p>
              <a:endParaRPr lang="en-US" dirty="0"/>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P spid="492"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smtClean="0"/>
              <a:t>PIFO (SIGCOMM ‘16):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(SIGCOMM ‘16): programming streaming algorithms</a:t>
            </a:r>
          </a:p>
          <a:p>
            <a:pPr lvl="2"/>
            <a:r>
              <a:rPr lang="en-US" sz="2400" dirty="0" smtClean="0"/>
              <a:t>The first hardware primitives for high-speed execution of streaming algorithms</a:t>
            </a:r>
          </a:p>
          <a:p>
            <a:pPr lvl="2"/>
            <a:r>
              <a:rPr lang="en-US" sz="2400" dirty="0" smtClean="0"/>
              <a:t>A method to extract these primitives from a corpus of algorithms</a:t>
            </a:r>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Can get </a:t>
            </a:r>
            <a:r>
              <a:rPr lang="en-US" sz="3200" dirty="0" err="1" smtClean="0">
                <a:latin typeface="Gadugi" charset="0"/>
                <a:ea typeface="Gadugi" charset="0"/>
                <a:cs typeface="Gadugi" charset="0"/>
              </a:rPr>
              <a:t>performance+programmability</a:t>
            </a:r>
            <a:r>
              <a:rPr lang="en-US" sz="3200" dirty="0" smtClean="0">
                <a:latin typeface="Gadugi" charset="0"/>
                <a:ea typeface="Gadugi" charset="0"/>
                <a:cs typeface="Gadugi" charset="0"/>
              </a:rPr>
              <a:t> for many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12104</TotalTime>
  <Words>10419</Words>
  <Application>Microsoft Macintosh PowerPoint</Application>
  <PresentationFormat>Widescreen</PresentationFormat>
  <Paragraphs>1759</Paragraphs>
  <Slides>85</Slides>
  <Notes>71</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Provide high-speed router primitives in hardware; program features in software.</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Packet Transactions: High-Level Programming for Line-Rate Switches (SIGCOMM 2016)</vt:lpstr>
      <vt:lpstr>Challenges with streaming algorithms</vt:lpstr>
      <vt:lpstr>Strawman 1: A shared-memory multicore</vt:lpstr>
      <vt:lpstr>Strawman 2: A shared-nothing pipeline</vt:lpstr>
      <vt:lpstr>A shared-nothing atom pipeline</vt:lpstr>
      <vt:lpstr>Extracting atoms from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4969</cp:revision>
  <dcterms:created xsi:type="dcterms:W3CDTF">2015-11-20T07:11:46Z</dcterms:created>
  <dcterms:modified xsi:type="dcterms:W3CDTF">2017-02-12T19:58:21Z</dcterms:modified>
</cp:coreProperties>
</file>