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15" r:id="rId3"/>
    <p:sldId id="316" r:id="rId4"/>
    <p:sldId id="319" r:id="rId5"/>
    <p:sldId id="320" r:id="rId6"/>
    <p:sldId id="480" r:id="rId7"/>
    <p:sldId id="512" r:id="rId8"/>
    <p:sldId id="485" r:id="rId9"/>
    <p:sldId id="486" r:id="rId10"/>
    <p:sldId id="487" r:id="rId11"/>
    <p:sldId id="488" r:id="rId12"/>
    <p:sldId id="489" r:id="rId13"/>
    <p:sldId id="490" r:id="rId14"/>
    <p:sldId id="491" r:id="rId15"/>
    <p:sldId id="492" r:id="rId16"/>
    <p:sldId id="493" r:id="rId17"/>
    <p:sldId id="494" r:id="rId18"/>
    <p:sldId id="495" r:id="rId19"/>
    <p:sldId id="496" r:id="rId20"/>
    <p:sldId id="498" r:id="rId21"/>
    <p:sldId id="500" r:id="rId22"/>
    <p:sldId id="501" r:id="rId23"/>
    <p:sldId id="502" r:id="rId24"/>
    <p:sldId id="513" r:id="rId25"/>
    <p:sldId id="482" r:id="rId26"/>
    <p:sldId id="515" r:id="rId27"/>
    <p:sldId id="421" r:id="rId28"/>
    <p:sldId id="422" r:id="rId29"/>
    <p:sldId id="423" r:id="rId30"/>
    <p:sldId id="424" r:id="rId31"/>
    <p:sldId id="504" r:id="rId32"/>
    <p:sldId id="514" r:id="rId33"/>
    <p:sldId id="470" r:id="rId34"/>
    <p:sldId id="471" r:id="rId35"/>
    <p:sldId id="472" r:id="rId36"/>
    <p:sldId id="473" r:id="rId37"/>
    <p:sldId id="474" r:id="rId38"/>
    <p:sldId id="475" r:id="rId39"/>
    <p:sldId id="505" r:id="rId40"/>
    <p:sldId id="432" r:id="rId41"/>
    <p:sldId id="516" r:id="rId42"/>
    <p:sldId id="358" r:id="rId43"/>
    <p:sldId id="507" r:id="rId44"/>
    <p:sldId id="508" r:id="rId45"/>
    <p:sldId id="350" r:id="rId46"/>
    <p:sldId id="509" r:id="rId47"/>
    <p:sldId id="510" r:id="rId48"/>
    <p:sldId id="464" r:id="rId49"/>
    <p:sldId id="465" r:id="rId50"/>
    <p:sldId id="375" r:id="rId51"/>
    <p:sldId id="299" r:id="rId52"/>
    <p:sldId id="357" r:id="rId53"/>
    <p:sldId id="305" r:id="rId54"/>
    <p:sldId id="306" r:id="rId55"/>
    <p:sldId id="301" r:id="rId56"/>
    <p:sldId id="271" r:id="rId57"/>
    <p:sldId id="326" r:id="rId58"/>
    <p:sldId id="327" r:id="rId59"/>
    <p:sldId id="272" r:id="rId60"/>
    <p:sldId id="374" r:id="rId61"/>
    <p:sldId id="468" r:id="rId62"/>
    <p:sldId id="332" r:id="rId63"/>
    <p:sldId id="370" r:id="rId64"/>
    <p:sldId id="371" r:id="rId65"/>
    <p:sldId id="335" r:id="rId66"/>
    <p:sldId id="372" r:id="rId67"/>
    <p:sldId id="373" r:id="rId68"/>
    <p:sldId id="307" r:id="rId69"/>
    <p:sldId id="467" r:id="rId70"/>
    <p:sldId id="458" r:id="rId71"/>
    <p:sldId id="459" r:id="rId72"/>
    <p:sldId id="460" r:id="rId73"/>
    <p:sldId id="461" r:id="rId74"/>
    <p:sldId id="462" r:id="rId75"/>
    <p:sldId id="466" r:id="rId76"/>
    <p:sldId id="46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26" autoAdjust="0"/>
    <p:restoredTop sz="69942" autoAdjust="0"/>
  </p:normalViewPr>
  <p:slideViewPr>
    <p:cSldViewPr showGuides="1">
      <p:cViewPr varScale="1">
        <p:scale>
          <a:sx n="122" d="100"/>
          <a:sy n="122" d="100"/>
        </p:scale>
        <p:origin x="1432" y="200"/>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notesMaster" Target="notesMasters/notes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Programmable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525157872"/>
        <c:axId val="1564796048"/>
      </c:lineChart>
      <c:catAx>
        <c:axId val="1525157872"/>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64796048"/>
        <c:crosses val="autoZero"/>
        <c:auto val="1"/>
        <c:lblAlgn val="ctr"/>
        <c:lblOffset val="100"/>
        <c:noMultiLvlLbl val="0"/>
      </c:catAx>
      <c:valAx>
        <c:axId val="1564796048"/>
        <c:scaling>
          <c:logBase val="10.0"/>
          <c:orientation val="minMax"/>
          <c:min val="0.0004"/>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52515787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layout/>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
              <c:layout/>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271701328"/>
        <c:axId val="1271712000"/>
      </c:scatterChart>
      <c:valAx>
        <c:axId val="12717013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1712000"/>
        <c:crosses val="autoZero"/>
        <c:crossBetween val="midCat"/>
      </c:valAx>
      <c:valAx>
        <c:axId val="1271712000"/>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27170132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12</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082328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9251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a:t>
            </a:r>
            <a:r>
              <a:rPr lang="en-US" baseline="0" dirty="0" smtClean="0"/>
              <a: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777825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Emphasize difference between atoms and instructions 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a:t>
            </a:r>
            <a:r>
              <a:rPr lang="en-US" dirty="0" smtClean="0"/>
              <a:t>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a:t>
            </a:r>
            <a:r>
              <a:rPr lang="en-US" dirty="0" smtClean="0"/>
              <a:t>simplified (into 3-opcode form) </a:t>
            </a:r>
            <a:r>
              <a:rPr lang="en-US" dirty="0" smtClean="0"/>
              <a:t>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a:t>
            </a:r>
            <a:r>
              <a:rPr lang="en-US" baseline="0" dirty="0" smtClean="0"/>
              <a:t>slide with animation showing the problem, then bring in analogy to VLIW, and then solution</a:t>
            </a:r>
            <a:r>
              <a:rPr lang="en-US" baseline="0" dirty="0" smtClean="0"/>
              <a:t>.</a:t>
            </a:r>
          </a:p>
          <a:p>
            <a:r>
              <a:rPr lang="en-US" baseline="0" dirty="0" smtClean="0"/>
              <a:t>Mention Monica Lam’s work and time/space duality.</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mention Tiny Tera, BBN multi-gigabit router =&gt; </a:t>
            </a:r>
            <a:r>
              <a:rPr lang="en-US" baseline="0" dirty="0" err="1" smtClean="0"/>
              <a:t>Avicii</a:t>
            </a:r>
            <a:r>
              <a:rPr lang="en-US" baseline="0" dirty="0" smtClean="0"/>
              <a:t>.</a:t>
            </a:r>
          </a:p>
          <a:p>
            <a:endParaRPr lang="en-US" baseline="0" dirty="0" smtClean="0"/>
          </a:p>
          <a:p>
            <a:r>
              <a:rPr lang="en-US" baseline="0" dirty="0" smtClean="0"/>
              <a:t>Mention that it is on log scale</a:t>
            </a:r>
          </a:p>
          <a:p>
            <a:r>
              <a:rPr lang="en-US" baseline="0" dirty="0" smtClean="0"/>
              <a:t>Define line rate</a:t>
            </a:r>
          </a:p>
          <a:p>
            <a:r>
              <a:rPr lang="en-US" baseline="0" dirty="0" smtClean="0"/>
              <a:t>Make sure to mention NPU, GPU, CPU, multi-core etc. here so that it’s clear that it’s a statement independent of platform.</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Keep it simple.</a:t>
            </a:r>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a:t>
            </a:r>
            <a:r>
              <a:rPr lang="en-US" baseline="0" dirty="0" smtClean="0"/>
              <a:t>end, </a:t>
            </a:r>
            <a:r>
              <a:rPr lang="en-US" baseline="0" dirty="0" smtClean="0"/>
              <a:t>I should mention that this is joint work with an outstanding set of collaborators from</a:t>
            </a:r>
          </a:p>
          <a:p>
            <a:r>
              <a:rPr lang="en-US" baseline="0" dirty="0" smtClean="0"/>
              <a:t>MIT, Barefoot Networks, Cisco Systems, Microsoft Research, Stanford, and University of Washington</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add some pictures to it. Performance and flexibility on two different axes. Figure out what the rate of improvement is</a:t>
            </a:r>
            <a:r>
              <a:rPr lang="en-US" dirty="0" smtClean="0"/>
              <a:t>.</a:t>
            </a:r>
          </a:p>
          <a:p>
            <a:endParaRPr lang="en-US" dirty="0" smtClean="0"/>
          </a:p>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66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1307174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a:p>
            <a:pPr marL="685800" lvl="1" indent="-228600">
              <a:buAutoNum type="arabicParenR"/>
            </a:pPr>
            <a:r>
              <a:rPr lang="en-US" baseline="0" dirty="0" smtClean="0"/>
              <a:t>TODO: There are some nasty empty text boxes hiding in the background. That was the easiest way to remove Stage 1, Stage 2, </a:t>
            </a:r>
            <a:r>
              <a:rPr lang="is-IS" baseline="0" dirty="0" smtClean="0"/>
              <a:t>… Stage 16.</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2/4/17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2/4/17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2/4/17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chart" Target="../charts/char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
        <p:nvSpPr>
          <p:cNvPr id="218" name="Right Arrow 217"/>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19" name="TextBox 218"/>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790700" y="5867400"/>
            <a:ext cx="9220794" cy="553998"/>
          </a:xfrm>
          <a:prstGeom prst="rect">
            <a:avLst/>
          </a:prstGeom>
          <a:noFill/>
        </p:spPr>
        <p:txBody>
          <a:bodyPr wrap="none" rtlCol="0">
            <a:spAutoFit/>
          </a:bodyPr>
          <a:lstStyle/>
          <a:p>
            <a:r>
              <a:rPr lang="en-US" sz="3000" smtClean="0">
                <a:latin typeface="Gadugi" panose="020B0502040204020203" pitchFamily="34" charset="0"/>
              </a:rPr>
              <a:t>Fixed-function </a:t>
            </a:r>
            <a:r>
              <a:rPr lang="en-US" sz="3000" dirty="0" smtClean="0">
                <a:latin typeface="Gadugi" panose="020B0502040204020203" pitchFamily="34" charset="0"/>
              </a:rPr>
              <a:t>routers </a:t>
            </a:r>
            <a:r>
              <a:rPr lang="en-US" sz="3000" smtClean="0">
                <a:latin typeface="Gadugi" panose="020B0502040204020203" pitchFamily="34" charset="0"/>
              </a:rPr>
              <a:t>and programmable </a:t>
            </a:r>
            <a:r>
              <a:rPr lang="en-US" sz="3000" dirty="0" smtClean="0">
                <a:latin typeface="Gadugi" panose="020B0502040204020203" pitchFamily="34" charset="0"/>
              </a:rPr>
              <a:t>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a bank of FIFOs, used commonly to buffer data</a:t>
            </a:r>
          </a:p>
          <a:p>
            <a:endParaRPr lang="en-US" dirty="0"/>
          </a:p>
          <a:p>
            <a:r>
              <a:rPr lang="en-US" dirty="0" smtClean="0"/>
              <a:t>Flow scheduler for 1K flows meets timing at 1 GHz on  a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relative to </a:t>
            </a:r>
            <a:r>
              <a:rPr lang="en-US" dirty="0"/>
              <a:t>a</a:t>
            </a:r>
            <a:r>
              <a:rPr lang="en-US" dirty="0" smtClean="0"/>
              <a:t> 200 </a:t>
            </a:r>
            <a:r>
              <a:rPr lang="en-US" dirty="0"/>
              <a:t>mm</a:t>
            </a:r>
            <a:r>
              <a:rPr lang="en-US" baseline="30000" dirty="0"/>
              <a:t>2</a:t>
            </a:r>
            <a:r>
              <a:rPr lang="en-US" dirty="0"/>
              <a:t> </a:t>
            </a:r>
            <a:r>
              <a:rPr lang="en-US" dirty="0" smtClean="0"/>
              <a:t>baseline chip</a:t>
            </a:r>
            <a:endParaRPr lang="en-US" baseline="30000" dirty="0"/>
          </a:p>
        </p:txBody>
      </p:sp>
    </p:spTree>
    <p:custDataLst>
      <p:tags r:id="rId1"/>
    </p:custDataLst>
    <p:extLst>
      <p:ext uri="{BB962C8B-B14F-4D97-AF65-F5344CB8AC3E}">
        <p14:creationId xmlns:p14="http://schemas.microsoft.com/office/powerpoint/2010/main" val="947757990"/>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smtClean="0"/>
              <a:t>Scheduling: Deficit Round Robin, Priorities, Fair Queueing, etc. (PIFO, SIGCOMM’ 16)</a:t>
            </a:r>
            <a:endParaRPr lang="en-US" sz="9600" dirty="0"/>
          </a:p>
          <a:p>
            <a:pPr lvl="1"/>
            <a:endParaRPr lang="en-US" sz="9600" dirty="0">
              <a:latin typeface="Gadugi" panose="020B0502040204020203" pitchFamily="34" charset="0"/>
            </a:endParaRPr>
          </a:p>
          <a:p>
            <a:pPr lvl="1"/>
            <a:r>
              <a:rPr lang="en-US" sz="9600" dirty="0" err="1" smtClean="0"/>
              <a:t>Stateful</a:t>
            </a:r>
            <a:r>
              <a:rPr lang="en-US" sz="9600" dirty="0" smtClean="0"/>
              <a:t> </a:t>
            </a:r>
            <a:r>
              <a:rPr lang="en-US" sz="9600" dirty="0" smtClean="0">
                <a:latin typeface="Gadugi" panose="020B0502040204020203" pitchFamily="34" charset="0"/>
              </a:rPr>
              <a:t>algorithms: Load balancing, measurement, buffer management, congestion control, sketches, bloom filters, PIFO rank computation (Domino, SIGCOMM’ 16)</a:t>
            </a:r>
            <a:endParaRPr lang="en-US" sz="9600" dirty="0">
              <a:latin typeface="Gadugi" panose="020B0502040204020203" pitchFamily="34" charset="0"/>
            </a:endParaRPr>
          </a:p>
          <a:p>
            <a:pPr marL="457200" lvl="1" indent="0">
              <a:buNone/>
            </a:pPr>
            <a:endParaRPr lang="en-US" sz="9600" dirty="0">
              <a:latin typeface="Gadugi" panose="020B0502040204020203" pitchFamily="34" charset="0"/>
            </a:endParaRPr>
          </a:p>
        </p:txBody>
      </p:sp>
      <p:sp>
        <p:nvSpPr>
          <p:cNvPr id="26" name="Right Arrow 25"/>
          <p:cNvSpPr/>
          <p:nvPr/>
        </p:nvSpPr>
        <p:spPr>
          <a:xfrm>
            <a:off x="76200"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11049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8111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4033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957537631"/>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1905000" y="4305300"/>
            <a:ext cx="4037707" cy="2057400"/>
            <a:chOff x="1905000" y="4305300"/>
            <a:chExt cx="4037707" cy="205740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305300"/>
              <a:ext cx="1027807"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300" y="4305300"/>
              <a:ext cx="1027807" cy="9144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4305300"/>
              <a:ext cx="1027807" cy="9144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4305300"/>
              <a:ext cx="1027807" cy="914400"/>
            </a:xfrm>
            <a:prstGeom prst="rect">
              <a:avLst/>
            </a:prstGeom>
          </p:spPr>
        </p:pic>
        <p:cxnSp>
          <p:nvCxnSpPr>
            <p:cNvPr id="18" name="Elbow Connector 17"/>
            <p:cNvCxnSpPr>
              <a:stCxn id="7" idx="2"/>
              <a:endCxn id="32" idx="2"/>
            </p:cNvCxnSpPr>
            <p:nvPr/>
          </p:nvCxnSpPr>
          <p:spPr>
            <a:xfrm rot="16200000" flipH="1">
              <a:off x="2238152" y="5400452"/>
              <a:ext cx="838200" cy="476696"/>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32" idx="1"/>
            </p:cNvCxnSpPr>
            <p:nvPr/>
          </p:nvCxnSpPr>
          <p:spPr>
            <a:xfrm rot="5400000">
              <a:off x="3001005" y="5421175"/>
              <a:ext cx="622674" cy="219725"/>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9" idx="2"/>
              <a:endCxn id="32" idx="7"/>
            </p:cNvCxnSpPr>
            <p:nvPr/>
          </p:nvCxnSpPr>
          <p:spPr>
            <a:xfrm rot="16200000" flipH="1">
              <a:off x="4243525" y="5401678"/>
              <a:ext cx="622674" cy="258717"/>
            </a:xfrm>
            <a:prstGeom prst="bentConnector3">
              <a:avLst>
                <a:gd name="adj1" fmla="val 50000"/>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0" idx="2"/>
              <a:endCxn id="32" idx="6"/>
            </p:cNvCxnSpPr>
            <p:nvPr/>
          </p:nvCxnSpPr>
          <p:spPr>
            <a:xfrm rot="5400000">
              <a:off x="4790852" y="5419948"/>
              <a:ext cx="838200" cy="437704"/>
            </a:xfrm>
            <a:prstGeom prst="bentConnector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5600" y="5753100"/>
              <a:ext cx="20955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grpSp>
      <p:sp>
        <p:nvSpPr>
          <p:cNvPr id="2" name="Title 1"/>
          <p:cNvSpPr>
            <a:spLocks noGrp="1"/>
          </p:cNvSpPr>
          <p:nvPr>
            <p:ph type="title"/>
          </p:nvPr>
        </p:nvSpPr>
        <p:spPr/>
        <p:txBody>
          <a:bodyPr/>
          <a:lstStyle/>
          <a:p>
            <a:r>
              <a:rPr lang="en-US" dirty="0" smtClean="0"/>
              <a:t>Why are </a:t>
            </a:r>
            <a:r>
              <a:rPr lang="en-US" dirty="0" err="1" smtClean="0"/>
              <a:t>stateful</a:t>
            </a:r>
            <a:r>
              <a:rPr lang="en-US" dirty="0" smtClean="0"/>
              <a:t> algorithms hard?</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switch packet:</a:t>
            </a:r>
          </a:p>
          <a:p>
            <a:r>
              <a:rPr lang="en-US" dirty="0" smtClean="0"/>
              <a:t>Routers process 1 packet a clock cycle</a:t>
            </a:r>
          </a:p>
          <a:p>
            <a:r>
              <a:rPr lang="en-US" dirty="0" smtClean="0"/>
              <a:t>But, algorithm takes multiple cycles per packet</a:t>
            </a:r>
          </a:p>
          <a:p>
            <a:r>
              <a:rPr lang="en-US" dirty="0" smtClean="0"/>
              <a:t>One approach: shared-memory multi-core</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8686800" y="14097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8686800" y="14097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8686800" y="14097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8686800" y="14097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78" name="TextBox 77"/>
          <p:cNvSpPr txBox="1"/>
          <p:nvPr/>
        </p:nvSpPr>
        <p:spPr>
          <a:xfrm>
            <a:off x="3505200" y="5829300"/>
            <a:ext cx="962123" cy="461665"/>
          </a:xfrm>
          <a:prstGeom prst="rect">
            <a:avLst/>
          </a:prstGeom>
          <a:solidFill>
            <a:schemeClr val="bg1"/>
          </a:solidFill>
          <a:ln>
            <a:noFill/>
          </a:ln>
        </p:spPr>
        <p:txBody>
          <a:bodyPr wrap="none" rtlCol="0">
            <a:spAutoFit/>
          </a:bodyPr>
          <a:lstStyle/>
          <a:p>
            <a:r>
              <a:rPr lang="en-US" sz="2400" dirty="0" smtClean="0">
                <a:solidFill>
                  <a:srgbClr val="FF0000"/>
                </a:solidFill>
              </a:rPr>
              <a:t>count</a:t>
            </a:r>
            <a:endParaRPr lang="en-US" dirty="0">
              <a:solidFill>
                <a:srgbClr val="FF0000"/>
              </a:solidFill>
            </a:endParaRPr>
          </a:p>
        </p:txBody>
      </p:sp>
      <p:sp>
        <p:nvSpPr>
          <p:cNvPr id="79" name="TextBox 78"/>
          <p:cNvSpPr txBox="1"/>
          <p:nvPr/>
        </p:nvSpPr>
        <p:spPr>
          <a:xfrm>
            <a:off x="7048500" y="4343400"/>
            <a:ext cx="4876800" cy="1754326"/>
          </a:xfrm>
          <a:prstGeom prst="rect">
            <a:avLst/>
          </a:prstGeom>
          <a:noFill/>
        </p:spPr>
        <p:txBody>
          <a:bodyPr wrap="square" rtlCol="0">
            <a:spAutoFit/>
          </a:bodyPr>
          <a:lstStyle/>
          <a:p>
            <a:r>
              <a:rPr lang="en-US" dirty="0" smtClean="0"/>
              <a:t>But,</a:t>
            </a:r>
          </a:p>
          <a:p>
            <a:pPr marL="285750" indent="-285750">
              <a:buFont typeface="Arial" charset="0"/>
              <a:buChar char="•"/>
            </a:pPr>
            <a:r>
              <a:rPr lang="en-US" dirty="0" smtClean="0"/>
              <a:t>Shared memory causes non-determinism (memory contention, locking, etc.)</a:t>
            </a:r>
          </a:p>
          <a:p>
            <a:pPr marL="285750" indent="-285750">
              <a:buFont typeface="Arial" charset="0"/>
              <a:buChar char="•"/>
            </a:pPr>
            <a:r>
              <a:rPr lang="en-US" dirty="0" smtClean="0"/>
              <a:t>Caching cause non-determinism.</a:t>
            </a:r>
          </a:p>
          <a:p>
            <a:pPr marL="285750" indent="-285750">
              <a:buFont typeface="Arial" charset="0"/>
              <a:buChar char="•"/>
            </a:pPr>
            <a:r>
              <a:rPr lang="en-US" dirty="0" smtClean="0"/>
              <a:t>Routers want deterministic performance.</a:t>
            </a:r>
          </a:p>
          <a:p>
            <a:pPr marL="285750" indent="-285750">
              <a:buFont typeface="Arial" charset="0"/>
              <a:buChar char="•"/>
            </a:pPr>
            <a:r>
              <a:rPr lang="en-US" dirty="0" smtClean="0"/>
              <a:t>No caching or shared memory.</a:t>
            </a:r>
          </a:p>
        </p:txBody>
      </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 presetClass="emph" presetSubtype="0" fill="hold" nodeType="clickEffect">
                                  <p:stCondLst>
                                    <p:cond delay="0"/>
                                  </p:stCondLst>
                                  <p:childTnLst>
                                    <p:animScale>
                                      <p:cBhvr>
                                        <p:cTn id="36" dur="500" fill="hold"/>
                                        <p:tgtEl>
                                          <p:spTgt spid="63"/>
                                        </p:tgtEl>
                                      </p:cBhvr>
                                      <p:by x="25000" y="25000"/>
                                    </p:animScale>
                                  </p:childTnLst>
                                </p:cTn>
                              </p:par>
                              <p:par>
                                <p:cTn id="37" presetID="42" presetClass="path" presetSubtype="0" accel="50000" decel="50000" fill="hold" nodeType="withEffect">
                                  <p:stCondLst>
                                    <p:cond delay="0"/>
                                  </p:stCondLst>
                                  <p:childTnLst>
                                    <p:animMotion origin="layout" path="M 5E-6 -2.22222E-6 L -0.65625 0.25834 " pathEditMode="relative" rAng="0" ptsTypes="AA">
                                      <p:cBhvr>
                                        <p:cTn id="38" dur="500" fill="hold"/>
                                        <p:tgtEl>
                                          <p:spTgt spid="63"/>
                                        </p:tgtEl>
                                        <p:attrNameLst>
                                          <p:attrName>ppt_x</p:attrName>
                                          <p:attrName>ppt_y</p:attrName>
                                        </p:attrNameLst>
                                      </p:cBhvr>
                                      <p:rCtr x="-32813" y="12917"/>
                                    </p:animMotion>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6" presetClass="emph" presetSubtype="0" fill="hold" nodeType="withEffect">
                                  <p:stCondLst>
                                    <p:cond delay="0"/>
                                  </p:stCondLst>
                                  <p:childTnLst>
                                    <p:animScale>
                                      <p:cBhvr>
                                        <p:cTn id="42" dur="500" fill="hold"/>
                                        <p:tgtEl>
                                          <p:spTgt spid="65"/>
                                        </p:tgtEl>
                                      </p:cBhvr>
                                      <p:by x="25000" y="25000"/>
                                    </p:animScale>
                                  </p:childTnLst>
                                </p:cTn>
                              </p:par>
                              <p:par>
                                <p:cTn id="43" presetID="42" presetClass="path" presetSubtype="0" accel="50000" decel="50000" fill="hold" nodeType="withEffect">
                                  <p:stCondLst>
                                    <p:cond delay="0"/>
                                  </p:stCondLst>
                                  <p:childTnLst>
                                    <p:animMotion origin="layout" path="M 5E-6 -2.22222E-6 L -0.575 0.25834 " pathEditMode="relative" rAng="0" ptsTypes="AA">
                                      <p:cBhvr>
                                        <p:cTn id="44" dur="500" fill="hold"/>
                                        <p:tgtEl>
                                          <p:spTgt spid="65"/>
                                        </p:tgtEl>
                                        <p:attrNameLst>
                                          <p:attrName>ppt_x</p:attrName>
                                          <p:attrName>ppt_y</p:attrName>
                                        </p:attrNameLst>
                                      </p:cBhvr>
                                      <p:rCtr x="-28750" y="12917"/>
                                    </p:animMotion>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6" presetClass="emph" presetSubtype="0" fill="hold" nodeType="withEffect">
                                  <p:stCondLst>
                                    <p:cond delay="0"/>
                                  </p:stCondLst>
                                  <p:childTnLst>
                                    <p:animScale>
                                      <p:cBhvr>
                                        <p:cTn id="48" dur="500" fill="hold"/>
                                        <p:tgtEl>
                                          <p:spTgt spid="71"/>
                                        </p:tgtEl>
                                      </p:cBhvr>
                                      <p:by x="25000" y="25000"/>
                                    </p:animScale>
                                  </p:childTnLst>
                                </p:cTn>
                              </p:par>
                              <p:par>
                                <p:cTn id="49" presetID="42" presetClass="path" presetSubtype="0" accel="50000" decel="50000" fill="hold" nodeType="withEffect">
                                  <p:stCondLst>
                                    <p:cond delay="0"/>
                                  </p:stCondLst>
                                  <p:childTnLst>
                                    <p:animMotion origin="layout" path="M 5E-6 -2.22222E-6 L -0.40938 0.25834 " pathEditMode="relative" rAng="0" ptsTypes="AA">
                                      <p:cBhvr>
                                        <p:cTn id="50" dur="500" fill="hold"/>
                                        <p:tgtEl>
                                          <p:spTgt spid="71"/>
                                        </p:tgtEl>
                                        <p:attrNameLst>
                                          <p:attrName>ppt_x</p:attrName>
                                          <p:attrName>ppt_y</p:attrName>
                                        </p:attrNameLst>
                                      </p:cBhvr>
                                      <p:rCtr x="-20469" y="12917"/>
                                    </p:animMotion>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500" fill="hold"/>
                                        <p:tgtEl>
                                          <p:spTgt spid="74"/>
                                        </p:tgtEl>
                                      </p:cBhvr>
                                      <p:by x="25000" y="25000"/>
                                    </p:animScale>
                                  </p:childTnLst>
                                </p:cTn>
                              </p:par>
                              <p:par>
                                <p:cTn id="55" presetID="42" presetClass="path" presetSubtype="0" accel="50000" decel="50000" fill="hold" nodeType="withEffect">
                                  <p:stCondLst>
                                    <p:cond delay="0"/>
                                  </p:stCondLst>
                                  <p:childTnLst>
                                    <p:animMotion origin="layout" path="M 5E-6 -2.22222E-6 L -0.49063 0.25834 " pathEditMode="relative" rAng="0" ptsTypes="AA">
                                      <p:cBhvr>
                                        <p:cTn id="56" dur="500" fill="hold"/>
                                        <p:tgtEl>
                                          <p:spTgt spid="74"/>
                                        </p:tgtEl>
                                        <p:attrNameLst>
                                          <p:attrName>ppt_x</p:attrName>
                                          <p:attrName>ppt_y</p:attrName>
                                        </p:attrNameLst>
                                      </p:cBhvr>
                                      <p:rCtr x="-24531" y="12917"/>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79">
                                            <p:txEl>
                                              <p:pRg st="0" end="0"/>
                                            </p:txEl>
                                          </p:spTgt>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79">
                                            <p:txEl>
                                              <p:pRg st="1" end="1"/>
                                            </p:txEl>
                                          </p:spTgt>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79">
                                            <p:txEl>
                                              <p:pRg st="3" end="3"/>
                                            </p:txEl>
                                          </p:spTgt>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1"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micro-architecture of a router</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26</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1354118048"/>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micro-architecture of a router</a:t>
            </a:r>
            <a:endParaRPr lang="en-US" dirty="0"/>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micro-architecture 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micro-architecture of a router</a:t>
            </a:r>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a:off x="1066800" y="3733800"/>
            <a:ext cx="104013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866900" y="34290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924300" y="34290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324600" y="34290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029700" y="3429000"/>
            <a:ext cx="782587" cy="369332"/>
          </a:xfrm>
          <a:prstGeom prst="rect">
            <a:avLst/>
          </a:prstGeom>
          <a:noFill/>
        </p:spPr>
        <p:txBody>
          <a:bodyPr wrap="none" rtlCol="0">
            <a:spAutoFit/>
          </a:bodyPr>
          <a:lstStyle/>
          <a:p>
            <a:r>
              <a:rPr lang="en-US" dirty="0" smtClean="0"/>
              <a:t>2010s</a:t>
            </a:r>
            <a:endParaRPr lang="en-US" dirty="0"/>
          </a:p>
        </p:txBody>
      </p:sp>
      <p:sp>
        <p:nvSpPr>
          <p:cNvPr id="109" name="TextBox 108"/>
          <p:cNvSpPr txBox="1"/>
          <p:nvPr/>
        </p:nvSpPr>
        <p:spPr>
          <a:xfrm>
            <a:off x="1562100" y="3848100"/>
            <a:ext cx="59663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GPS</a:t>
            </a:r>
            <a:endParaRPr lang="en-US" dirty="0"/>
          </a:p>
        </p:txBody>
      </p:sp>
      <p:sp>
        <p:nvSpPr>
          <p:cNvPr id="110" name="TextBox 109"/>
          <p:cNvSpPr txBox="1"/>
          <p:nvPr/>
        </p:nvSpPr>
        <p:spPr>
          <a:xfrm>
            <a:off x="2247900" y="38481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562100" y="46979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362041" y="42672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4314541" y="3848100"/>
            <a:ext cx="70243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BLUE</a:t>
            </a:r>
            <a:endParaRPr lang="en-US" dirty="0"/>
          </a:p>
        </p:txBody>
      </p:sp>
      <p:sp>
        <p:nvSpPr>
          <p:cNvPr id="114" name="TextBox 113"/>
          <p:cNvSpPr txBox="1"/>
          <p:nvPr/>
        </p:nvSpPr>
        <p:spPr>
          <a:xfrm>
            <a:off x="5630923" y="4697968"/>
            <a:ext cx="920445"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CHOKe</a:t>
            </a:r>
            <a:endParaRPr lang="en-US" dirty="0"/>
          </a:p>
        </p:txBody>
      </p:sp>
      <p:sp>
        <p:nvSpPr>
          <p:cNvPr id="115" name="TextBox 114"/>
          <p:cNvSpPr txBox="1"/>
          <p:nvPr/>
        </p:nvSpPr>
        <p:spPr>
          <a:xfrm>
            <a:off x="4314541" y="42672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362041" y="38481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630923" y="38481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630923" y="42672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636088" y="38481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317320" y="42672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317320" y="38481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191500" y="42672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191500" y="4697968"/>
            <a:ext cx="86433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D2TCP</a:t>
            </a:r>
            <a:endParaRPr lang="en-US" dirty="0"/>
          </a:p>
        </p:txBody>
      </p:sp>
      <p:sp>
        <p:nvSpPr>
          <p:cNvPr id="124" name="TextBox 123"/>
          <p:cNvSpPr txBox="1"/>
          <p:nvPr/>
        </p:nvSpPr>
        <p:spPr>
          <a:xfrm>
            <a:off x="8191500" y="38481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317320" y="46979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6" name="TextBox 125"/>
          <p:cNvSpPr txBox="1"/>
          <p:nvPr/>
        </p:nvSpPr>
        <p:spPr>
          <a:xfrm>
            <a:off x="6636088" y="4267200"/>
            <a:ext cx="58381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SRR</a:t>
            </a:r>
            <a:endParaRPr lang="en-US" dirty="0"/>
          </a:p>
        </p:txBody>
      </p:sp>
      <p:sp>
        <p:nvSpPr>
          <p:cNvPr id="127" name="TextBox 126"/>
          <p:cNvSpPr txBox="1"/>
          <p:nvPr/>
        </p:nvSpPr>
        <p:spPr>
          <a:xfrm>
            <a:off x="6636088" y="4697968"/>
            <a:ext cx="3754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PI</a:t>
            </a:r>
            <a:endParaRPr lang="en-US" dirty="0"/>
          </a:p>
        </p:txBody>
      </p:sp>
      <p:sp>
        <p:nvSpPr>
          <p:cNvPr id="128" name="TextBox 127"/>
          <p:cNvSpPr txBox="1"/>
          <p:nvPr/>
        </p:nvSpPr>
        <p:spPr>
          <a:xfrm>
            <a:off x="3362041" y="46979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314541" y="46979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0" name="TextBox 129"/>
          <p:cNvSpPr txBox="1"/>
          <p:nvPr/>
        </p:nvSpPr>
        <p:spPr>
          <a:xfrm>
            <a:off x="10248900" y="4697968"/>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FCP</a:t>
            </a:r>
            <a:endParaRPr lang="en-US" dirty="0"/>
          </a:p>
        </p:txBody>
      </p:sp>
      <p:sp>
        <p:nvSpPr>
          <p:cNvPr id="131" name="TextBox 130"/>
          <p:cNvSpPr txBox="1"/>
          <p:nvPr/>
        </p:nvSpPr>
        <p:spPr>
          <a:xfrm>
            <a:off x="7307323" y="46979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2" name="TextBox 131"/>
          <p:cNvSpPr txBox="1"/>
          <p:nvPr/>
        </p:nvSpPr>
        <p:spPr>
          <a:xfrm>
            <a:off x="7307323" y="4267200"/>
            <a:ext cx="55816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RIO</a:t>
            </a:r>
            <a:endParaRPr lang="en-US" dirty="0"/>
          </a:p>
        </p:txBody>
      </p:sp>
      <p:sp>
        <p:nvSpPr>
          <p:cNvPr id="133" name="TextBox 132"/>
          <p:cNvSpPr txBox="1"/>
          <p:nvPr/>
        </p:nvSpPr>
        <p:spPr>
          <a:xfrm>
            <a:off x="7307323" y="3848100"/>
            <a:ext cx="59984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VCP</a:t>
            </a:r>
            <a:endParaRPr lang="en-US" dirty="0"/>
          </a:p>
        </p:txBody>
      </p:sp>
      <p:sp>
        <p:nvSpPr>
          <p:cNvPr id="134" name="TextBox 133"/>
          <p:cNvSpPr txBox="1"/>
          <p:nvPr/>
        </p:nvSpPr>
        <p:spPr>
          <a:xfrm>
            <a:off x="10248900" y="42672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31623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5245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0391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0972800" y="35814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But, the architecture is not future-proof</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Ideologically, what goes into a fixed-function router? No consensus after decades of router design</a:t>
            </a:r>
          </a:p>
          <a:p>
            <a:r>
              <a:rPr lang="en-US" dirty="0" smtClean="0"/>
              <a:t>Practically, innovation </a:t>
            </a:r>
            <a:r>
              <a:rPr lang="en-US" dirty="0"/>
              <a:t>is </a:t>
            </a:r>
            <a:r>
              <a:rPr lang="en-US" dirty="0" smtClean="0"/>
              <a:t>outstripping </a:t>
            </a:r>
            <a:r>
              <a:rPr lang="en-US" dirty="0"/>
              <a:t>our ability to get things into </a:t>
            </a:r>
            <a:r>
              <a:rPr lang="en-US" dirty="0" smtClean="0"/>
              <a:t>production routers.</a:t>
            </a:r>
          </a:p>
          <a:p>
            <a:r>
              <a:rPr lang="en-US" dirty="0" smtClean="0"/>
              <a:t>Workaround: Complicated “remote control” from end hosts / edge</a:t>
            </a:r>
          </a:p>
          <a:p>
            <a:r>
              <a:rPr lang="en-US" dirty="0" smtClean="0"/>
              <a:t>The fix: Don’t bake </a:t>
            </a:r>
            <a:r>
              <a:rPr lang="en-US" b="1" i="1" dirty="0" smtClean="0"/>
              <a:t>policy </a:t>
            </a:r>
            <a:r>
              <a:rPr lang="en-US" dirty="0" smtClean="0"/>
              <a:t>into a router</a:t>
            </a:r>
          </a:p>
          <a:p>
            <a:r>
              <a:rPr lang="en-US" dirty="0" smtClean="0"/>
              <a:t>This work: Design router mechanisms in h/w; operators program policies</a:t>
            </a: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3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20"/>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2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4"/>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13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3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2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2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14"/>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18"/>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1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1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12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12"/>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10"/>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09"/>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1"/>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2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04"/>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05"/>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106"/>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07"/>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08"/>
                                        </p:tgtEl>
                                        <p:attrNameLst>
                                          <p:attrName>style.visibility</p:attrName>
                                        </p:attrNameLst>
                                      </p:cBhvr>
                                      <p:to>
                                        <p:strVal val="hidden"/>
                                      </p:to>
                                    </p:set>
                                  </p:childTnLst>
                                </p:cTn>
                              </p:par>
                              <p:par>
                                <p:cTn id="147" presetID="1" presetClass="exit" presetSubtype="0" fill="hold" grpId="2" nodeType="withEffect">
                                  <p:stCondLst>
                                    <p:cond delay="0"/>
                                  </p:stCondLst>
                                  <p:childTnLst>
                                    <p:set>
                                      <p:cBhvr>
                                        <p:cTn id="148" dur="1" fill="hold">
                                          <p:stCondLst>
                                            <p:cond delay="0"/>
                                          </p:stCondLst>
                                        </p:cTn>
                                        <p:tgtEl>
                                          <p:spTgt spid="109"/>
                                        </p:tgtEl>
                                        <p:attrNameLst>
                                          <p:attrName>style.visibility</p:attrName>
                                        </p:attrNameLst>
                                      </p:cBhvr>
                                      <p:to>
                                        <p:strVal val="hidden"/>
                                      </p:to>
                                    </p:set>
                                  </p:childTnLst>
                                </p:cTn>
                              </p:par>
                              <p:par>
                                <p:cTn id="149" presetID="1" presetClass="exit" presetSubtype="0" fill="hold" grpId="2" nodeType="withEffect">
                                  <p:stCondLst>
                                    <p:cond delay="0"/>
                                  </p:stCondLst>
                                  <p:childTnLst>
                                    <p:set>
                                      <p:cBhvr>
                                        <p:cTn id="150" dur="1" fill="hold">
                                          <p:stCondLst>
                                            <p:cond delay="0"/>
                                          </p:stCondLst>
                                        </p:cTn>
                                        <p:tgtEl>
                                          <p:spTgt spid="110"/>
                                        </p:tgtEl>
                                        <p:attrNameLst>
                                          <p:attrName>style.visibility</p:attrName>
                                        </p:attrNameLst>
                                      </p:cBhvr>
                                      <p:to>
                                        <p:strVal val="hidden"/>
                                      </p:to>
                                    </p:set>
                                  </p:childTnLst>
                                </p:cTn>
                              </p:par>
                              <p:par>
                                <p:cTn id="151" presetID="1" presetClass="exit" presetSubtype="0" fill="hold" grpId="2" nodeType="withEffect">
                                  <p:stCondLst>
                                    <p:cond delay="0"/>
                                  </p:stCondLst>
                                  <p:childTnLst>
                                    <p:set>
                                      <p:cBhvr>
                                        <p:cTn id="152" dur="1" fill="hold">
                                          <p:stCondLst>
                                            <p:cond delay="0"/>
                                          </p:stCondLst>
                                        </p:cTn>
                                        <p:tgtEl>
                                          <p:spTgt spid="111"/>
                                        </p:tgtEl>
                                        <p:attrNameLst>
                                          <p:attrName>style.visibility</p:attrName>
                                        </p:attrNameLst>
                                      </p:cBhvr>
                                      <p:to>
                                        <p:strVal val="hidden"/>
                                      </p:to>
                                    </p:set>
                                  </p:childTnLst>
                                </p:cTn>
                              </p:par>
                              <p:par>
                                <p:cTn id="153" presetID="1" presetClass="exit" presetSubtype="0" fill="hold" grpId="2" nodeType="withEffect">
                                  <p:stCondLst>
                                    <p:cond delay="0"/>
                                  </p:stCondLst>
                                  <p:childTnLst>
                                    <p:set>
                                      <p:cBhvr>
                                        <p:cTn id="154" dur="1" fill="hold">
                                          <p:stCondLst>
                                            <p:cond delay="0"/>
                                          </p:stCondLst>
                                        </p:cTn>
                                        <p:tgtEl>
                                          <p:spTgt spid="112"/>
                                        </p:tgtEl>
                                        <p:attrNameLst>
                                          <p:attrName>style.visibility</p:attrName>
                                        </p:attrNameLst>
                                      </p:cBhvr>
                                      <p:to>
                                        <p:strVal val="hidden"/>
                                      </p:to>
                                    </p:set>
                                  </p:childTnLst>
                                </p:cTn>
                              </p:par>
                              <p:par>
                                <p:cTn id="155" presetID="1" presetClass="exit" presetSubtype="0" fill="hold" grpId="2" nodeType="withEffect">
                                  <p:stCondLst>
                                    <p:cond delay="0"/>
                                  </p:stCondLst>
                                  <p:childTnLst>
                                    <p:set>
                                      <p:cBhvr>
                                        <p:cTn id="156" dur="1" fill="hold">
                                          <p:stCondLst>
                                            <p:cond delay="0"/>
                                          </p:stCondLst>
                                        </p:cTn>
                                        <p:tgtEl>
                                          <p:spTgt spid="113"/>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11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11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116"/>
                                        </p:tgtEl>
                                        <p:attrNameLst>
                                          <p:attrName>style.visibility</p:attrName>
                                        </p:attrNameLst>
                                      </p:cBhvr>
                                      <p:to>
                                        <p:strVal val="hidden"/>
                                      </p:to>
                                    </p:set>
                                  </p:childTnLst>
                                </p:cTn>
                              </p:par>
                              <p:par>
                                <p:cTn id="163" presetID="1" presetClass="exit" presetSubtype="0" fill="hold" grpId="2" nodeType="withEffect">
                                  <p:stCondLst>
                                    <p:cond delay="0"/>
                                  </p:stCondLst>
                                  <p:childTnLst>
                                    <p:set>
                                      <p:cBhvr>
                                        <p:cTn id="164" dur="1" fill="hold">
                                          <p:stCondLst>
                                            <p:cond delay="0"/>
                                          </p:stCondLst>
                                        </p:cTn>
                                        <p:tgtEl>
                                          <p:spTgt spid="117"/>
                                        </p:tgtEl>
                                        <p:attrNameLst>
                                          <p:attrName>style.visibility</p:attrName>
                                        </p:attrNameLst>
                                      </p:cBhvr>
                                      <p:to>
                                        <p:strVal val="hidden"/>
                                      </p:to>
                                    </p:set>
                                  </p:childTnLst>
                                </p:cTn>
                              </p:par>
                              <p:par>
                                <p:cTn id="165" presetID="1" presetClass="exit" presetSubtype="0" fill="hold" grpId="2" nodeType="withEffect">
                                  <p:stCondLst>
                                    <p:cond delay="0"/>
                                  </p:stCondLst>
                                  <p:childTnLst>
                                    <p:set>
                                      <p:cBhvr>
                                        <p:cTn id="166" dur="1" fill="hold">
                                          <p:stCondLst>
                                            <p:cond delay="0"/>
                                          </p:stCondLst>
                                        </p:cTn>
                                        <p:tgtEl>
                                          <p:spTgt spid="118"/>
                                        </p:tgtEl>
                                        <p:attrNameLst>
                                          <p:attrName>style.visibility</p:attrName>
                                        </p:attrNameLst>
                                      </p:cBhvr>
                                      <p:to>
                                        <p:strVal val="hidden"/>
                                      </p:to>
                                    </p:set>
                                  </p:childTnLst>
                                </p:cTn>
                              </p:par>
                              <p:par>
                                <p:cTn id="167" presetID="1" presetClass="exit" presetSubtype="0" fill="hold" grpId="2" nodeType="withEffect">
                                  <p:stCondLst>
                                    <p:cond delay="0"/>
                                  </p:stCondLst>
                                  <p:childTnLst>
                                    <p:set>
                                      <p:cBhvr>
                                        <p:cTn id="168" dur="1" fill="hold">
                                          <p:stCondLst>
                                            <p:cond delay="0"/>
                                          </p:stCondLst>
                                        </p:cTn>
                                        <p:tgtEl>
                                          <p:spTgt spid="119"/>
                                        </p:tgtEl>
                                        <p:attrNameLst>
                                          <p:attrName>style.visibility</p:attrName>
                                        </p:attrNameLst>
                                      </p:cBhvr>
                                      <p:to>
                                        <p:strVal val="hidden"/>
                                      </p:to>
                                    </p:set>
                                  </p:childTnLst>
                                </p:cTn>
                              </p:par>
                              <p:par>
                                <p:cTn id="169" presetID="1" presetClass="exit" presetSubtype="0" fill="hold" grpId="2" nodeType="withEffect">
                                  <p:stCondLst>
                                    <p:cond delay="0"/>
                                  </p:stCondLst>
                                  <p:childTnLst>
                                    <p:set>
                                      <p:cBhvr>
                                        <p:cTn id="170" dur="1" fill="hold">
                                          <p:stCondLst>
                                            <p:cond delay="0"/>
                                          </p:stCondLst>
                                        </p:cTn>
                                        <p:tgtEl>
                                          <p:spTgt spid="120"/>
                                        </p:tgtEl>
                                        <p:attrNameLst>
                                          <p:attrName>style.visibility</p:attrName>
                                        </p:attrNameLst>
                                      </p:cBhvr>
                                      <p:to>
                                        <p:strVal val="hidden"/>
                                      </p:to>
                                    </p:set>
                                  </p:childTnLst>
                                </p:cTn>
                              </p:par>
                              <p:par>
                                <p:cTn id="171" presetID="1" presetClass="exit" presetSubtype="0" fill="hold" grpId="2" nodeType="withEffect">
                                  <p:stCondLst>
                                    <p:cond delay="0"/>
                                  </p:stCondLst>
                                  <p:childTnLst>
                                    <p:set>
                                      <p:cBhvr>
                                        <p:cTn id="172" dur="1" fill="hold">
                                          <p:stCondLst>
                                            <p:cond delay="0"/>
                                          </p:stCondLst>
                                        </p:cTn>
                                        <p:tgtEl>
                                          <p:spTgt spid="121"/>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122"/>
                                        </p:tgtEl>
                                        <p:attrNameLst>
                                          <p:attrName>style.visibility</p:attrName>
                                        </p:attrNameLst>
                                      </p:cBhvr>
                                      <p:to>
                                        <p:strVal val="hidden"/>
                                      </p:to>
                                    </p:set>
                                  </p:childTnLst>
                                </p:cTn>
                              </p:par>
                              <p:par>
                                <p:cTn id="175" presetID="1" presetClass="exit" presetSubtype="0" fill="hold" grpId="2" nodeType="withEffect">
                                  <p:stCondLst>
                                    <p:cond delay="0"/>
                                  </p:stCondLst>
                                  <p:childTnLst>
                                    <p:set>
                                      <p:cBhvr>
                                        <p:cTn id="176" dur="1" fill="hold">
                                          <p:stCondLst>
                                            <p:cond delay="0"/>
                                          </p:stCondLst>
                                        </p:cTn>
                                        <p:tgtEl>
                                          <p:spTgt spid="123"/>
                                        </p:tgtEl>
                                        <p:attrNameLst>
                                          <p:attrName>style.visibility</p:attrName>
                                        </p:attrNameLst>
                                      </p:cBhvr>
                                      <p:to>
                                        <p:strVal val="hidden"/>
                                      </p:to>
                                    </p:set>
                                  </p:childTnLst>
                                </p:cTn>
                              </p:par>
                              <p:par>
                                <p:cTn id="177" presetID="1" presetClass="exit" presetSubtype="0" fill="hold" grpId="2" nodeType="withEffect">
                                  <p:stCondLst>
                                    <p:cond delay="0"/>
                                  </p:stCondLst>
                                  <p:childTnLst>
                                    <p:set>
                                      <p:cBhvr>
                                        <p:cTn id="178" dur="1" fill="hold">
                                          <p:stCondLst>
                                            <p:cond delay="0"/>
                                          </p:stCondLst>
                                        </p:cTn>
                                        <p:tgtEl>
                                          <p:spTgt spid="124"/>
                                        </p:tgtEl>
                                        <p:attrNameLst>
                                          <p:attrName>style.visibility</p:attrName>
                                        </p:attrNameLst>
                                      </p:cBhvr>
                                      <p:to>
                                        <p:strVal val="hidden"/>
                                      </p:to>
                                    </p:set>
                                  </p:childTnLst>
                                </p:cTn>
                              </p:par>
                              <p:par>
                                <p:cTn id="179" presetID="1" presetClass="exit" presetSubtype="0" fill="hold" grpId="2" nodeType="withEffect">
                                  <p:stCondLst>
                                    <p:cond delay="0"/>
                                  </p:stCondLst>
                                  <p:childTnLst>
                                    <p:set>
                                      <p:cBhvr>
                                        <p:cTn id="180" dur="1" fill="hold">
                                          <p:stCondLst>
                                            <p:cond delay="0"/>
                                          </p:stCondLst>
                                        </p:cTn>
                                        <p:tgtEl>
                                          <p:spTgt spid="125"/>
                                        </p:tgtEl>
                                        <p:attrNameLst>
                                          <p:attrName>style.visibility</p:attrName>
                                        </p:attrNameLst>
                                      </p:cBhvr>
                                      <p:to>
                                        <p:strVal val="hidden"/>
                                      </p:to>
                                    </p:set>
                                  </p:childTnLst>
                                </p:cTn>
                              </p:par>
                              <p:par>
                                <p:cTn id="181" presetID="1" presetClass="exit" presetSubtype="0" fill="hold" grpId="2" nodeType="withEffect">
                                  <p:stCondLst>
                                    <p:cond delay="0"/>
                                  </p:stCondLst>
                                  <p:childTnLst>
                                    <p:set>
                                      <p:cBhvr>
                                        <p:cTn id="182" dur="1" fill="hold">
                                          <p:stCondLst>
                                            <p:cond delay="0"/>
                                          </p:stCondLst>
                                        </p:cTn>
                                        <p:tgtEl>
                                          <p:spTgt spid="126"/>
                                        </p:tgtEl>
                                        <p:attrNameLst>
                                          <p:attrName>style.visibility</p:attrName>
                                        </p:attrNameLst>
                                      </p:cBhvr>
                                      <p:to>
                                        <p:strVal val="hidden"/>
                                      </p:to>
                                    </p:set>
                                  </p:childTnLst>
                                </p:cTn>
                              </p:par>
                              <p:par>
                                <p:cTn id="183" presetID="1" presetClass="exit" presetSubtype="0" fill="hold" grpId="2" nodeType="withEffect">
                                  <p:stCondLst>
                                    <p:cond delay="0"/>
                                  </p:stCondLst>
                                  <p:childTnLst>
                                    <p:set>
                                      <p:cBhvr>
                                        <p:cTn id="184" dur="1" fill="hold">
                                          <p:stCondLst>
                                            <p:cond delay="0"/>
                                          </p:stCondLst>
                                        </p:cTn>
                                        <p:tgtEl>
                                          <p:spTgt spid="127"/>
                                        </p:tgtEl>
                                        <p:attrNameLst>
                                          <p:attrName>style.visibility</p:attrName>
                                        </p:attrNameLst>
                                      </p:cBhvr>
                                      <p:to>
                                        <p:strVal val="hidden"/>
                                      </p:to>
                                    </p:set>
                                  </p:childTnLst>
                                </p:cTn>
                              </p:par>
                              <p:par>
                                <p:cTn id="185" presetID="1" presetClass="exit" presetSubtype="0" fill="hold" grpId="2" nodeType="withEffect">
                                  <p:stCondLst>
                                    <p:cond delay="0"/>
                                  </p:stCondLst>
                                  <p:childTnLst>
                                    <p:set>
                                      <p:cBhvr>
                                        <p:cTn id="186" dur="1" fill="hold">
                                          <p:stCondLst>
                                            <p:cond delay="0"/>
                                          </p:stCondLst>
                                        </p:cTn>
                                        <p:tgtEl>
                                          <p:spTgt spid="128"/>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129"/>
                                        </p:tgtEl>
                                        <p:attrNameLst>
                                          <p:attrName>style.visibility</p:attrName>
                                        </p:attrNameLst>
                                      </p:cBhvr>
                                      <p:to>
                                        <p:strVal val="hidden"/>
                                      </p:to>
                                    </p:set>
                                  </p:childTnLst>
                                </p:cTn>
                              </p:par>
                              <p:par>
                                <p:cTn id="189" presetID="1" presetClass="exit" presetSubtype="0" fill="hold" grpId="2" nodeType="withEffect">
                                  <p:stCondLst>
                                    <p:cond delay="0"/>
                                  </p:stCondLst>
                                  <p:childTnLst>
                                    <p:set>
                                      <p:cBhvr>
                                        <p:cTn id="190" dur="1" fill="hold">
                                          <p:stCondLst>
                                            <p:cond delay="0"/>
                                          </p:stCondLst>
                                        </p:cTn>
                                        <p:tgtEl>
                                          <p:spTgt spid="130"/>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131"/>
                                        </p:tgtEl>
                                        <p:attrNameLst>
                                          <p:attrName>style.visibility</p:attrName>
                                        </p:attrNameLst>
                                      </p:cBhvr>
                                      <p:to>
                                        <p:strVal val="hidden"/>
                                      </p:to>
                                    </p:set>
                                  </p:childTnLst>
                                </p:cTn>
                              </p:par>
                              <p:par>
                                <p:cTn id="193" presetID="1" presetClass="exit" presetSubtype="0" fill="hold" grpId="2" nodeType="withEffect">
                                  <p:stCondLst>
                                    <p:cond delay="0"/>
                                  </p:stCondLst>
                                  <p:childTnLst>
                                    <p:set>
                                      <p:cBhvr>
                                        <p:cTn id="194" dur="1" fill="hold">
                                          <p:stCondLst>
                                            <p:cond delay="0"/>
                                          </p:stCondLst>
                                        </p:cTn>
                                        <p:tgtEl>
                                          <p:spTgt spid="132"/>
                                        </p:tgtEl>
                                        <p:attrNameLst>
                                          <p:attrName>style.visibility</p:attrName>
                                        </p:attrNameLst>
                                      </p:cBhvr>
                                      <p:to>
                                        <p:strVal val="hidden"/>
                                      </p:to>
                                    </p:set>
                                  </p:childTnLst>
                                </p:cTn>
                              </p:par>
                              <p:par>
                                <p:cTn id="195" presetID="1" presetClass="exit" presetSubtype="0" fill="hold" grpId="2" nodeType="withEffect">
                                  <p:stCondLst>
                                    <p:cond delay="0"/>
                                  </p:stCondLst>
                                  <p:childTnLst>
                                    <p:set>
                                      <p:cBhvr>
                                        <p:cTn id="196" dur="1" fill="hold">
                                          <p:stCondLst>
                                            <p:cond delay="0"/>
                                          </p:stCondLst>
                                        </p:cTn>
                                        <p:tgtEl>
                                          <p:spTgt spid="133"/>
                                        </p:tgtEl>
                                        <p:attrNameLst>
                                          <p:attrName>style.visibility</p:attrName>
                                        </p:attrNameLst>
                                      </p:cBhvr>
                                      <p:to>
                                        <p:strVal val="hidden"/>
                                      </p:to>
                                    </p:set>
                                  </p:childTnLst>
                                </p:cTn>
                              </p:par>
                              <p:par>
                                <p:cTn id="197" presetID="1" presetClass="exit" presetSubtype="0" fill="hold" grpId="2" nodeType="withEffect">
                                  <p:stCondLst>
                                    <p:cond delay="0"/>
                                  </p:stCondLst>
                                  <p:childTnLst>
                                    <p:set>
                                      <p:cBhvr>
                                        <p:cTn id="198" dur="1" fill="hold">
                                          <p:stCondLst>
                                            <p:cond delay="0"/>
                                          </p:stCondLst>
                                        </p:cTn>
                                        <p:tgtEl>
                                          <p:spTgt spid="134"/>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135"/>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136"/>
                                        </p:tgtEl>
                                        <p:attrNameLst>
                                          <p:attrName>style.visibility</p:attrName>
                                        </p:attrNameLst>
                                      </p:cBhvr>
                                      <p:to>
                                        <p:strVal val="hidden"/>
                                      </p:to>
                                    </p:set>
                                  </p:childTnLst>
                                </p:cTn>
                              </p:par>
                              <p:par>
                                <p:cTn id="203" presetID="1" presetClass="exit" presetSubtype="0" fill="hold" nodeType="withEffect">
                                  <p:stCondLst>
                                    <p:cond delay="0"/>
                                  </p:stCondLst>
                                  <p:childTnLst>
                                    <p:set>
                                      <p:cBhvr>
                                        <p:cTn id="204" dur="1" fill="hold">
                                          <p:stCondLst>
                                            <p:cond delay="0"/>
                                          </p:stCondLst>
                                        </p:cTn>
                                        <p:tgtEl>
                                          <p:spTgt spid="137"/>
                                        </p:tgtEl>
                                        <p:attrNameLst>
                                          <p:attrName>style.visibility</p:attrName>
                                        </p:attrNameLst>
                                      </p:cBhvr>
                                      <p:to>
                                        <p:strVal val="hidden"/>
                                      </p:to>
                                    </p:set>
                                  </p:childTnLst>
                                </p:cTn>
                              </p:par>
                              <p:par>
                                <p:cTn id="205" presetID="1" presetClass="exit" presetSubtype="0" fill="hold" nodeType="withEffect">
                                  <p:stCondLst>
                                    <p:cond delay="0"/>
                                  </p:stCondLst>
                                  <p:childTnLst>
                                    <p:set>
                                      <p:cBhvr>
                                        <p:cTn id="206" dur="1" fill="hold">
                                          <p:stCondLst>
                                            <p:cond delay="0"/>
                                          </p:stCondLst>
                                        </p:cTn>
                                        <p:tgtEl>
                                          <p:spTgt spid="138"/>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6" grpId="0"/>
      <p:bldP spid="106" grpId="1"/>
      <p:bldP spid="107" grpId="0"/>
      <p:bldP spid="107" grpId="1"/>
      <p:bldP spid="108" grpId="0"/>
      <p:bldP spid="108" grpId="1"/>
      <p:bldP spid="109" grpId="0" animBg="1"/>
      <p:bldP spid="109" grpId="1" animBg="1"/>
      <p:bldP spid="109" grpId="2"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animBg="1"/>
      <p:bldP spid="113" grpId="1" animBg="1"/>
      <p:bldP spid="113" grpId="2" animBg="1"/>
      <p:bldP spid="114" grpId="0" animBg="1"/>
      <p:bldP spid="114" grpId="1" animBg="1"/>
      <p:bldP spid="114" grpId="2" animBg="1"/>
      <p:bldP spid="115" grpId="0" animBg="1"/>
      <p:bldP spid="115" grpId="1" animBg="1"/>
      <p:bldP spid="116" grpId="0" animBg="1"/>
      <p:bldP spid="116" grpId="1" animBg="1"/>
      <p:bldP spid="117" grpId="0" animBg="1"/>
      <p:bldP spid="117" grpId="1" animBg="1"/>
      <p:bldP spid="117" grpId="2" animBg="1"/>
      <p:bldP spid="118" grpId="0" animBg="1"/>
      <p:bldP spid="118" grpId="1" animBg="1"/>
      <p:bldP spid="118" grpId="2" animBg="1"/>
      <p:bldP spid="119" grpId="0" animBg="1"/>
      <p:bldP spid="119" grpId="1" animBg="1"/>
      <p:bldP spid="119" grpId="2" animBg="1"/>
      <p:bldP spid="120" grpId="0" animBg="1"/>
      <p:bldP spid="120" grpId="1" animBg="1"/>
      <p:bldP spid="120" grpId="2" animBg="1"/>
      <p:bldP spid="121" grpId="0" animBg="1"/>
      <p:bldP spid="121" grpId="1" animBg="1"/>
      <p:bldP spid="121" grpId="2" animBg="1"/>
      <p:bldP spid="122" grpId="0" animBg="1"/>
      <p:bldP spid="122" grpId="1" animBg="1"/>
      <p:bldP spid="123" grpId="0" animBg="1"/>
      <p:bldP spid="123" grpId="1" animBg="1"/>
      <p:bldP spid="123" grpId="2" animBg="1"/>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30" grpId="0" animBg="1"/>
      <p:bldP spid="130" grpId="1" animBg="1"/>
      <p:bldP spid="130" grpId="2" animBg="1"/>
      <p:bldP spid="131" grpId="0" animBg="1"/>
      <p:bldP spid="131" grpId="1" animBg="1"/>
      <p:bldP spid="132" grpId="0" animBg="1"/>
      <p:bldP spid="132" grpId="1" animBg="1"/>
      <p:bldP spid="132" grpId="2" animBg="1"/>
      <p:bldP spid="133" grpId="0" animBg="1"/>
      <p:bldP spid="133" grpId="1" animBg="1"/>
      <p:bldP spid="133" grpId="2" animBg="1"/>
      <p:bldP spid="134" grpId="0" animBg="1"/>
      <p:bldP spid="134" grpId="1" animBg="1"/>
      <p:bldP spid="134"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micro-architecture of a router</a:t>
            </a:r>
          </a:p>
        </p:txBody>
      </p:sp>
      <p:sp>
        <p:nvSpPr>
          <p:cNvPr id="125" name="Content Placeholder 2"/>
          <p:cNvSpPr>
            <a:spLocks noGrp="1"/>
          </p:cNvSpPr>
          <p:nvPr>
            <p:ph idx="1"/>
          </p:nvPr>
        </p:nvSpPr>
        <p:spPr>
          <a:xfrm>
            <a:off x="571500" y="5562600"/>
            <a:ext cx="11430000" cy="1812130"/>
          </a:xfrm>
        </p:spPr>
        <p:txBody>
          <a:bodyPr>
            <a:noAutofit/>
          </a:bodyPr>
          <a:lstStyle/>
          <a:p>
            <a:r>
              <a:rPr lang="en-US" dirty="0" smtClean="0"/>
              <a:t>Atom: </a:t>
            </a:r>
            <a:r>
              <a:rPr lang="en-US" dirty="0"/>
              <a:t>A</a:t>
            </a:r>
            <a:r>
              <a:rPr lang="en-US" dirty="0" smtClean="0"/>
              <a:t>tomic packet/state update.</a:t>
            </a:r>
          </a:p>
          <a:p>
            <a:pPr lvl="1"/>
            <a:r>
              <a:rPr lang="en-US" dirty="0"/>
              <a:t>F</a:t>
            </a:r>
            <a:r>
              <a:rPr lang="en-US" dirty="0" smtClean="0"/>
              <a:t>ixed latency (few ns) and throughput (1 GHz), unlike x86</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495300" y="5448300"/>
            <a:ext cx="112014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router’s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left)">
                                      <p:cBhvr>
                                        <p:cTn id="7" dur="5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algorithms to atoms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781300" y="4572000"/>
            <a:ext cx="1600200" cy="1150441"/>
            <a:chOff x="3810000" y="3886200"/>
            <a:chExt cx="1600200" cy="1150441"/>
          </a:xfrm>
        </p:grpSpPr>
        <p:sp>
          <p:nvSpPr>
            <p:cNvPr id="15" name="Right Arrow 14"/>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810000" y="42672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Pipeline</a:t>
              </a:r>
            </a:p>
            <a:p>
              <a:pPr algn="ctr"/>
              <a:r>
                <a:rPr lang="en-US" sz="2200" dirty="0">
                  <a:solidFill>
                    <a:srgbClr val="000000"/>
                  </a:solidFill>
                  <a:latin typeface="+mj-lt"/>
                  <a:cs typeface="Seravek"/>
                </a:rPr>
                <a:t>c</a:t>
              </a:r>
              <a:r>
                <a:rPr lang="en-US" sz="2200" dirty="0" smtClean="0">
                  <a:solidFill>
                    <a:srgbClr val="000000"/>
                  </a:solidFill>
                  <a:latin typeface="+mj-lt"/>
                  <a:cs typeface="Seravek"/>
                </a:rPr>
                <a:t>ode</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27" name="Group 126"/>
          <p:cNvGrpSpPr/>
          <p:nvPr/>
        </p:nvGrpSpPr>
        <p:grpSpPr>
          <a:xfrm>
            <a:off x="9829800" y="3543300"/>
            <a:ext cx="990600" cy="1333500"/>
            <a:chOff x="10058400" y="3276600"/>
            <a:chExt cx="990600" cy="1333500"/>
          </a:xfrm>
        </p:grpSpPr>
        <p:sp>
          <p:nvSpPr>
            <p:cNvPr id="126" name="Rounded Rectangle 12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0172700" y="3390900"/>
              <a:ext cx="757949" cy="1053657"/>
              <a:chOff x="9762249" y="1443124"/>
              <a:chExt cx="2654300" cy="2277533"/>
            </a:xfrm>
          </p:grpSpPr>
          <p:sp>
            <p:nvSpPr>
              <p:cNvPr id="31" name="Rectangle 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Trapezoid 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4" name="TextBox 33"/>
              <p:cNvSpPr txBox="1"/>
              <p:nvPr/>
            </p:nvSpPr>
            <p:spPr>
              <a:xfrm>
                <a:off x="10663949" y="2090826"/>
                <a:ext cx="685800" cy="369332"/>
              </a:xfrm>
              <a:prstGeom prst="rect">
                <a:avLst/>
              </a:prstGeom>
              <a:noFill/>
            </p:spPr>
            <p:txBody>
              <a:bodyPr wrap="square" rtlCol="0">
                <a:spAutoFit/>
              </a:bodyPr>
              <a:lstStyle/>
              <a:p>
                <a:endParaRPr lang="en-US" dirty="0"/>
              </a:p>
            </p:txBody>
          </p:sp>
          <p:sp>
            <p:nvSpPr>
              <p:cNvPr id="35" name="Trapezoid 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6" name="TextBox 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37" name="Trapezoid 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8" name="TextBox 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39" name="Rectangle 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41" name="Straight Arrow Connector 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28" name="Group 127"/>
          <p:cNvGrpSpPr/>
          <p:nvPr/>
        </p:nvGrpSpPr>
        <p:grpSpPr>
          <a:xfrm>
            <a:off x="9982200" y="3695700"/>
            <a:ext cx="990600" cy="1333500"/>
            <a:chOff x="10058400" y="3276600"/>
            <a:chExt cx="990600" cy="1333500"/>
          </a:xfrm>
        </p:grpSpPr>
        <p:sp>
          <p:nvSpPr>
            <p:cNvPr id="129" name="Rounded Rectangle 128"/>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p:cNvGrpSpPr/>
            <p:nvPr/>
          </p:nvGrpSpPr>
          <p:grpSpPr>
            <a:xfrm>
              <a:off x="10172700" y="3390900"/>
              <a:ext cx="757949" cy="1053657"/>
              <a:chOff x="9762249" y="1443124"/>
              <a:chExt cx="2654300" cy="2277533"/>
            </a:xfrm>
          </p:grpSpPr>
          <p:sp>
            <p:nvSpPr>
              <p:cNvPr id="131" name="Rectangle 130"/>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Trapezoid 132"/>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4" name="TextBox 133"/>
              <p:cNvSpPr txBox="1"/>
              <p:nvPr/>
            </p:nvSpPr>
            <p:spPr>
              <a:xfrm>
                <a:off x="10663949" y="2090826"/>
                <a:ext cx="685800" cy="369332"/>
              </a:xfrm>
              <a:prstGeom prst="rect">
                <a:avLst/>
              </a:prstGeom>
              <a:noFill/>
            </p:spPr>
            <p:txBody>
              <a:bodyPr wrap="square" rtlCol="0">
                <a:spAutoFit/>
              </a:bodyPr>
              <a:lstStyle/>
              <a:p>
                <a:endParaRPr lang="en-US" dirty="0"/>
              </a:p>
            </p:txBody>
          </p:sp>
          <p:sp>
            <p:nvSpPr>
              <p:cNvPr id="135" name="Trapezoid 134"/>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6" name="TextBox 135"/>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37" name="Trapezoid 136"/>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8" name="TextBox 137"/>
              <p:cNvSpPr txBox="1"/>
              <p:nvPr/>
            </p:nvSpPr>
            <p:spPr>
              <a:xfrm>
                <a:off x="10756900" y="2763923"/>
                <a:ext cx="1356819" cy="369332"/>
              </a:xfrm>
              <a:prstGeom prst="rect">
                <a:avLst/>
              </a:prstGeom>
              <a:noFill/>
            </p:spPr>
            <p:txBody>
              <a:bodyPr wrap="square" rtlCol="0">
                <a:spAutoFit/>
              </a:bodyPr>
              <a:lstStyle/>
              <a:p>
                <a:endParaRPr lang="en-US" dirty="0"/>
              </a:p>
            </p:txBody>
          </p:sp>
          <p:sp>
            <p:nvSpPr>
              <p:cNvPr id="139" name="Rectangle 138"/>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41" name="Straight Arrow Connector 140"/>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49" name="Group 148"/>
          <p:cNvGrpSpPr/>
          <p:nvPr/>
        </p:nvGrpSpPr>
        <p:grpSpPr>
          <a:xfrm>
            <a:off x="10134600" y="3848100"/>
            <a:ext cx="990600" cy="1333500"/>
            <a:chOff x="10058400" y="3276600"/>
            <a:chExt cx="990600" cy="1333500"/>
          </a:xfrm>
        </p:grpSpPr>
        <p:sp>
          <p:nvSpPr>
            <p:cNvPr id="150" name="Rounded Rectangle 149"/>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p:cNvGrpSpPr/>
            <p:nvPr/>
          </p:nvGrpSpPr>
          <p:grpSpPr>
            <a:xfrm>
              <a:off x="10172700" y="3390900"/>
              <a:ext cx="757949" cy="1053657"/>
              <a:chOff x="9762249" y="1443124"/>
              <a:chExt cx="2654300" cy="2277533"/>
            </a:xfrm>
          </p:grpSpPr>
          <p:sp>
            <p:nvSpPr>
              <p:cNvPr id="152" name="Rectangle 151"/>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Trapezoid 153"/>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5" name="TextBox 154"/>
              <p:cNvSpPr txBox="1"/>
              <p:nvPr/>
            </p:nvSpPr>
            <p:spPr>
              <a:xfrm>
                <a:off x="10663949" y="2090826"/>
                <a:ext cx="685800" cy="369332"/>
              </a:xfrm>
              <a:prstGeom prst="rect">
                <a:avLst/>
              </a:prstGeom>
              <a:noFill/>
            </p:spPr>
            <p:txBody>
              <a:bodyPr wrap="square" rtlCol="0">
                <a:spAutoFit/>
              </a:bodyPr>
              <a:lstStyle/>
              <a:p>
                <a:endParaRPr lang="en-US" dirty="0"/>
              </a:p>
            </p:txBody>
          </p:sp>
          <p:sp>
            <p:nvSpPr>
              <p:cNvPr id="156" name="Trapezoid 155"/>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7" name="TextBox 156"/>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58" name="Trapezoid 157"/>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59" name="TextBox 158"/>
              <p:cNvSpPr txBox="1"/>
              <p:nvPr/>
            </p:nvSpPr>
            <p:spPr>
              <a:xfrm>
                <a:off x="10756900" y="2763923"/>
                <a:ext cx="1356819" cy="369332"/>
              </a:xfrm>
              <a:prstGeom prst="rect">
                <a:avLst/>
              </a:prstGeom>
              <a:noFill/>
            </p:spPr>
            <p:txBody>
              <a:bodyPr wrap="square" rtlCol="0">
                <a:spAutoFit/>
              </a:bodyPr>
              <a:lstStyle/>
              <a:p>
                <a:endParaRPr lang="en-US" dirty="0"/>
              </a:p>
            </p:txBody>
          </p:sp>
          <p:sp>
            <p:nvSpPr>
              <p:cNvPr id="160" name="Rectangle 159"/>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62" name="Straight Arrow Connector 161"/>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70" name="Group 169"/>
          <p:cNvGrpSpPr/>
          <p:nvPr/>
        </p:nvGrpSpPr>
        <p:grpSpPr>
          <a:xfrm>
            <a:off x="10287000" y="4000500"/>
            <a:ext cx="990600" cy="1333500"/>
            <a:chOff x="10058400" y="3276600"/>
            <a:chExt cx="990600" cy="1333500"/>
          </a:xfrm>
        </p:grpSpPr>
        <p:sp>
          <p:nvSpPr>
            <p:cNvPr id="171" name="Rounded Rectangle 170"/>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10172700" y="3390900"/>
              <a:ext cx="757949" cy="1053657"/>
              <a:chOff x="9762249" y="1443124"/>
              <a:chExt cx="2654300" cy="2277533"/>
            </a:xfrm>
          </p:grpSpPr>
          <p:sp>
            <p:nvSpPr>
              <p:cNvPr id="173" name="Rectangle 172"/>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Trapezoid 174"/>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6" name="TextBox 175"/>
              <p:cNvSpPr txBox="1"/>
              <p:nvPr/>
            </p:nvSpPr>
            <p:spPr>
              <a:xfrm>
                <a:off x="10663949" y="2090826"/>
                <a:ext cx="685800" cy="369332"/>
              </a:xfrm>
              <a:prstGeom prst="rect">
                <a:avLst/>
              </a:prstGeom>
              <a:noFill/>
            </p:spPr>
            <p:txBody>
              <a:bodyPr wrap="square" rtlCol="0">
                <a:spAutoFit/>
              </a:bodyPr>
              <a:lstStyle/>
              <a:p>
                <a:endParaRPr lang="en-US" dirty="0"/>
              </a:p>
            </p:txBody>
          </p:sp>
          <p:sp>
            <p:nvSpPr>
              <p:cNvPr id="177" name="Trapezoid 176"/>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78" name="TextBox 177"/>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179" name="Trapezoid 178"/>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80" name="TextBox 179"/>
              <p:cNvSpPr txBox="1"/>
              <p:nvPr/>
            </p:nvSpPr>
            <p:spPr>
              <a:xfrm>
                <a:off x="10756900" y="2763923"/>
                <a:ext cx="1356819" cy="369332"/>
              </a:xfrm>
              <a:prstGeom prst="rect">
                <a:avLst/>
              </a:prstGeom>
              <a:noFill/>
            </p:spPr>
            <p:txBody>
              <a:bodyPr wrap="square" rtlCol="0">
                <a:spAutoFit/>
              </a:bodyPr>
              <a:lstStyle/>
              <a:p>
                <a:endParaRPr lang="en-US" dirty="0"/>
              </a:p>
            </p:txBody>
          </p:sp>
          <p:sp>
            <p:nvSpPr>
              <p:cNvPr id="181" name="Rectangle 180"/>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183" name="Straight Arrow Connector 182"/>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91" name="Group 190"/>
          <p:cNvGrpSpPr/>
          <p:nvPr/>
        </p:nvGrpSpPr>
        <p:grpSpPr>
          <a:xfrm>
            <a:off x="10439400" y="41529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Straightforward without state: only intra-packet 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complicates pipelining: leads to inter-packet dependencies</a:t>
            </a:r>
          </a:p>
          <a:p>
            <a:pPr lvl="1"/>
            <a:r>
              <a:rPr lang="en-US" dirty="0" smtClean="0"/>
              <a:t>Creates cycle in dependency graph: state read must follow write from previous packet.</a:t>
            </a:r>
          </a:p>
          <a:p>
            <a:pPr lvl="1"/>
            <a:r>
              <a:rPr lang="en-US" dirty="0" smtClean="0"/>
              <a:t>Resolve this by finding strongly connected components and condensing nodes within an SCC to form a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sp>
        <p:nvSpPr>
          <p:cNvPr id="19" name="Freeform 18"/>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20" name="Freeform 19"/>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21" name="Freeform 20"/>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19" grpId="0" animBg="1"/>
      <p:bldP spid="20" grpId="0" animBg="1"/>
      <p:bldP spid="21"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Routers over time</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1870304493"/>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76200" y="5981700"/>
            <a:ext cx="12039600"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Programmable routers 10—100x worse than fastest (h/w) routers</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25287095"/>
              </p:ext>
            </p:extLst>
          </p:nvPr>
        </p:nvGraphicFramePr>
        <p:xfrm>
          <a:off x="266700" y="1295400"/>
          <a:ext cx="7815213" cy="5156041"/>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a:t>
                      </a:r>
                      <a:r>
                        <a:rPr lang="en-US" sz="2000" dirty="0" smtClean="0">
                          <a:latin typeface="Gadugi" panose="020B0502040204020203" pitchFamily="34" charset="0"/>
                        </a:rPr>
                        <a:t>value</a:t>
                      </a:r>
                    </a:p>
                    <a:p>
                      <a:r>
                        <a:rPr lang="en-US" sz="2000" dirty="0" smtClean="0">
                          <a:latin typeface="Gadugi" panose="020B0502040204020203" pitchFamily="34" charset="0"/>
                        </a:rPr>
                        <a:t>(packet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a:t>
                      </a:r>
                      <a:r>
                        <a:rPr lang="en-US" sz="2000" dirty="0" smtClean="0">
                          <a:latin typeface="Gadugi" panose="020B0502040204020203" pitchFamily="34" charset="0"/>
                        </a:rPr>
                        <a:t>on a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a:t>
                      </a:r>
                      <a:r>
                        <a:rPr lang="en-US" sz="2000" baseline="0" dirty="0" smtClean="0">
                          <a:latin typeface="Gadugi" panose="020B0502040204020203" pitchFamily="34" charset="0"/>
                        </a:rPr>
                        <a:t>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a:t>
                      </a:r>
                      <a:r>
                        <a:rPr lang="en-US" sz="2000" dirty="0" smtClean="0">
                          <a:latin typeface="Gadugi" panose="020B0502040204020203" pitchFamily="34" charset="0"/>
                        </a:rPr>
                        <a:t>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a:t>
                      </a:r>
                      <a:r>
                        <a:rPr lang="en-US" sz="2000" dirty="0" smtClean="0">
                          <a:latin typeface="Gadugi" panose="020B0502040204020203" pitchFamily="34" charset="0"/>
                        </a:rPr>
                        <a:t>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a:t>
                      </a:r>
                      <a:r>
                        <a:rPr lang="en-US" sz="2000" baseline="0" dirty="0" smtClean="0">
                          <a:latin typeface="Gadugi" panose="020B0502040204020203" pitchFamily="34" charset="0"/>
                        </a:rPr>
                        <a:t>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05500"/>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t>
            </a:r>
            <a:r>
              <a:rPr lang="en-US" sz="4000" smtClean="0"/>
              <a:t>additional chip area </a:t>
            </a:r>
            <a:r>
              <a:rPr lang="en-US" sz="4000" dirty="0" smtClean="0"/>
              <a:t>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switches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High-performance networking needs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switch functions</a:t>
            </a:r>
          </a:p>
          <a:p>
            <a:pPr lvl="1"/>
            <a:r>
              <a:rPr lang="en-US" dirty="0" err="1" smtClean="0">
                <a:latin typeface="Gadugi" panose="020B0502040204020203" pitchFamily="34" charset="0"/>
              </a:rPr>
              <a:t>Stateful</a:t>
            </a:r>
            <a:r>
              <a:rPr lang="en-US" dirty="0" smtClean="0">
                <a:latin typeface="Gadugi" panose="020B0502040204020203" pitchFamily="34" charset="0"/>
              </a:rPr>
              <a:t> header processing without loops: Atoms</a:t>
            </a:r>
          </a:p>
          <a:p>
            <a:pPr lvl="1"/>
            <a:r>
              <a:rPr lang="en-US" dirty="0" smtClean="0">
                <a:latin typeface="Gadugi" panose="020B0502040204020203" pitchFamily="34" charset="0"/>
              </a:rPr>
              <a:t>Scheduling: PIFOs</a:t>
            </a:r>
          </a:p>
          <a:p>
            <a:pPr lvl="1"/>
            <a:endParaRPr lang="en-US" dirty="0" smtClean="0">
              <a:latin typeface="Gadugi" panose="020B0502040204020203" pitchFamily="34" charset="0"/>
            </a:endParaRPr>
          </a:p>
          <a:p>
            <a:r>
              <a:rPr lang="en-US" dirty="0" smtClean="0"/>
              <a:t>Wider adoption: Transactions are now part of P4; industry interest in PIFOs</a:t>
            </a: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a:bodyPr>
          <a:lstStyle/>
          <a:p>
            <a:r>
              <a:rPr lang="en-US" dirty="0" smtClean="0"/>
              <a:t>With Moore’s law ending, scale-out clusters of ASICs are becoming a necessity:</a:t>
            </a:r>
          </a:p>
          <a:p>
            <a:pPr lvl="1"/>
            <a:r>
              <a:rPr lang="en-US" dirty="0" err="1" smtClean="0"/>
              <a:t>BitCoin</a:t>
            </a:r>
            <a:r>
              <a:rPr lang="en-US" dirty="0" smtClean="0"/>
              <a:t> datacenters</a:t>
            </a:r>
          </a:p>
          <a:p>
            <a:pPr lvl="1"/>
            <a:r>
              <a:rPr lang="en-US" dirty="0" smtClean="0"/>
              <a:t>Clusters of Tensor Processing Units for </a:t>
            </a:r>
            <a:r>
              <a:rPr lang="en-US" dirty="0" err="1" smtClean="0"/>
              <a:t>TensorFlow</a:t>
            </a:r>
            <a:endParaRPr lang="en-US" dirty="0" smtClean="0"/>
          </a:p>
          <a:p>
            <a:pPr lvl="1"/>
            <a:endParaRPr lang="en-US" dirty="0"/>
          </a:p>
          <a:p>
            <a:r>
              <a:rPr lang="en-US" dirty="0" smtClean="0"/>
              <a:t>Recurring tension between programmability and specialization</a:t>
            </a:r>
          </a:p>
          <a:p>
            <a:endParaRPr lang="en-US" dirty="0"/>
          </a:p>
          <a:p>
            <a:r>
              <a:rPr lang="en-US" dirty="0" smtClean="0"/>
              <a:t>Requires a synthesis of ideas from domain-specific programming languages, compilers, hardware, and systems.</a:t>
            </a:r>
          </a:p>
          <a:p>
            <a:pPr lvl="2"/>
            <a:endParaRPr lang="en-US" dirty="0" smtClean="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a:t>
            </a:r>
            <a:r>
              <a:rPr lang="en-US" dirty="0" smtClean="0"/>
              <a:t>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a:t>
            </a:r>
            <a:r>
              <a:rPr lang="en-US" dirty="0" smtClean="0"/>
              <a:t>generalize in an ML sense?</a:t>
            </a:r>
            <a:endParaRPr lang="en-US" dirty="0" smtClean="0"/>
          </a:p>
          <a:p>
            <a:pPr lvl="1"/>
            <a:r>
              <a:rPr lang="en-US" dirty="0" smtClean="0"/>
              <a:t>We don’t know for sure. We designed the atoms and were able to tweak them a little bit to serve more algorithms. But this is something we don’t yet have a handle on</a:t>
            </a:r>
            <a:r>
              <a:rPr lang="en-US" dirty="0" smtClean="0"/>
              <a:t>.</a:t>
            </a:r>
            <a:endParaRPr lang="en-US" dirty="0" smtClean="0"/>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Performance of fastest, fixed-function routers (&gt;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 but less than software routers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flurry of activity</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t>2008--2013: </a:t>
            </a:r>
            <a:r>
              <a:rPr lang="en-US" dirty="0" err="1" smtClean="0"/>
              <a:t>OpenFlow</a:t>
            </a:r>
            <a:r>
              <a:rPr lang="en-US" dirty="0" smtClean="0"/>
              <a:t>: Program router’s control plane</a:t>
            </a:r>
          </a:p>
          <a:p>
            <a:endParaRPr lang="en-US" dirty="0"/>
          </a:p>
          <a:p>
            <a:r>
              <a:rPr lang="en-US" dirty="0" smtClean="0"/>
              <a:t>2013--now: Programmable data planes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a:t>
            </a:r>
          </a:p>
          <a:p>
            <a:pPr lvl="1"/>
            <a:endParaRPr lang="en-US" dirty="0">
              <a:latin typeface="Gadugi" panose="020B0502040204020203" pitchFamily="34" charset="0"/>
            </a:endParaRPr>
          </a:p>
          <a:p>
            <a:r>
              <a:rPr lang="en-US" dirty="0" smtClean="0"/>
              <a:t>2013--now: Data plane programming </a:t>
            </a:r>
            <a:r>
              <a:rPr lang="en-US" dirty="0"/>
              <a:t>l</a:t>
            </a:r>
            <a:r>
              <a:rPr lang="en-US" dirty="0" smtClean="0">
                <a:latin typeface="Gadugi" panose="020B0502040204020203" pitchFamily="34" charset="0"/>
              </a:rPr>
              <a:t>anguages (P4, POF)</a:t>
            </a:r>
          </a:p>
          <a:p>
            <a:endParaRPr lang="en-US" dirty="0" smtClean="0"/>
          </a:p>
          <a:p>
            <a:r>
              <a:rPr lang="en-US" dirty="0" smtClean="0"/>
              <a:t>Router programmability in industry is still nascent</a:t>
            </a:r>
          </a:p>
          <a:p>
            <a:pPr lvl="1"/>
            <a:r>
              <a:rPr lang="en-US" dirty="0" smtClean="0"/>
              <a:t>Flexible protocol formats; basic stateless header manipulation</a:t>
            </a:r>
          </a:p>
          <a:p>
            <a:pPr lvl="1"/>
            <a:r>
              <a:rPr lang="en-US" dirty="0" smtClean="0"/>
              <a:t>So far, goal has been feature parity with legacy routers</a:t>
            </a:r>
            <a:endParaRPr lang="en-US" dirty="0"/>
          </a:p>
        </p:txBody>
      </p:sp>
    </p:spTree>
    <p:extLst>
      <p:ext uri="{BB962C8B-B14F-4D97-AF65-F5344CB8AC3E}">
        <p14:creationId xmlns:p14="http://schemas.microsoft.com/office/powerpoint/2010/main" val="178289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152400" y="5143500"/>
            <a:ext cx="12458700" cy="1085850"/>
          </a:xfrm>
        </p:spPr>
        <p:txBody>
          <a:bodyPr>
            <a:normAutofit fontScale="25000" lnSpcReduction="20000"/>
          </a:bodyPr>
          <a:lstStyle/>
          <a:p>
            <a:pPr lvl="1"/>
            <a:r>
              <a:rPr lang="en-US" sz="9600" dirty="0" smtClean="0"/>
              <a:t>Scheduling: Deficit Round Robin, Priorities, Fair Queueing, etc. (PIFO, SIGCOMM’ 16)</a:t>
            </a:r>
            <a:endParaRPr lang="en-US" sz="9600" dirty="0"/>
          </a:p>
          <a:p>
            <a:pPr lvl="1"/>
            <a:endParaRPr lang="en-US" sz="9600" dirty="0">
              <a:latin typeface="Gadugi" panose="020B0502040204020203" pitchFamily="34" charset="0"/>
            </a:endParaRPr>
          </a:p>
          <a:p>
            <a:pPr lvl="1"/>
            <a:r>
              <a:rPr lang="en-US" sz="9600" dirty="0" err="1"/>
              <a:t>Stateful</a:t>
            </a:r>
            <a:r>
              <a:rPr lang="en-US" sz="9600" dirty="0"/>
              <a:t> algorithms: Load balancing, measurement, buffer management, congestion control, sketches, bloom filters </a:t>
            </a:r>
            <a:r>
              <a:rPr lang="is-IS" sz="9600" dirty="0" smtClean="0"/>
              <a:t>… (Domino, SIGCOMM’ 16)</a:t>
            </a:r>
            <a:endParaRPr lang="en-US" sz="9600" dirty="0"/>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8218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32271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8993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11049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3105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9644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20163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8060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4106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4956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385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31678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694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3221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8134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8450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8111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4033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20233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20104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3221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7927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4488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7810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4371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30" name="Group 529"/>
          <p:cNvGrpSpPr/>
          <p:nvPr/>
        </p:nvGrpSpPr>
        <p:grpSpPr>
          <a:xfrm>
            <a:off x="1818213" y="20193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60" name="Group 559"/>
          <p:cNvGrpSpPr/>
          <p:nvPr/>
        </p:nvGrpSpPr>
        <p:grpSpPr>
          <a:xfrm>
            <a:off x="3238500" y="20193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590" name="Group 589"/>
          <p:cNvGrpSpPr/>
          <p:nvPr/>
        </p:nvGrpSpPr>
        <p:grpSpPr>
          <a:xfrm>
            <a:off x="5018555" y="20114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84731" cy="369332"/>
            </a:xfrm>
            <a:prstGeom prst="rect">
              <a:avLst/>
            </a:prstGeom>
            <a:noFill/>
          </p:spPr>
          <p:txBody>
            <a:bodyPr wrap="none" rtlCol="0">
              <a:spAutoFit/>
            </a:bodyPr>
            <a:lstStyle/>
            <a:p>
              <a:endParaRPr lang="en-US" dirty="0">
                <a:latin typeface="Seravek"/>
                <a:cs typeface="Seravek"/>
              </a:endParaRPr>
            </a:p>
          </p:txBody>
        </p:sp>
      </p:grpSp>
      <p:grpSp>
        <p:nvGrpSpPr>
          <p:cNvPr id="620" name="Group 619"/>
          <p:cNvGrpSpPr/>
          <p:nvPr/>
        </p:nvGrpSpPr>
        <p:grpSpPr>
          <a:xfrm>
            <a:off x="7962900" y="20193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endParaRPr lang="en-US" dirty="0">
                <a:latin typeface="Seravek"/>
                <a:cs typeface="Seravek"/>
              </a:endParaRPr>
            </a:p>
          </p:txBody>
        </p:sp>
      </p:grpSp>
      <p:grpSp>
        <p:nvGrpSpPr>
          <p:cNvPr id="650" name="Group 649"/>
          <p:cNvGrpSpPr/>
          <p:nvPr/>
        </p:nvGrpSpPr>
        <p:grpSpPr>
          <a:xfrm>
            <a:off x="9749736" y="20066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84731" cy="369332"/>
            </a:xfrm>
            <a:prstGeom prst="rect">
              <a:avLst/>
            </a:prstGeom>
            <a:noFill/>
          </p:spPr>
          <p:txBody>
            <a:bodyPr wrap="none" rtlCol="0">
              <a:spAutoFit/>
            </a:bodyPr>
            <a:lstStyle/>
            <a:p>
              <a:endParaRPr lang="en-US" dirty="0">
                <a:latin typeface="Seravek"/>
                <a:cs typeface="Seravek"/>
              </a:endParaRPr>
            </a:p>
          </p:txBody>
        </p:sp>
      </p:gr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Contributions: Primitives for routers</a:t>
            </a:r>
            <a:endParaRPr lang="en-US" dirty="0"/>
          </a:p>
        </p:txBody>
      </p:sp>
      <p:grpSp>
        <p:nvGrpSpPr>
          <p:cNvPr id="255" name="Group 254"/>
          <p:cNvGrpSpPr/>
          <p:nvPr/>
        </p:nvGrpSpPr>
        <p:grpSpPr>
          <a:xfrm>
            <a:off x="647700" y="1866901"/>
            <a:ext cx="1148394" cy="3238500"/>
            <a:chOff x="591875" y="2743200"/>
            <a:chExt cx="1148394" cy="3238500"/>
          </a:xfrm>
        </p:grpSpPr>
        <p:sp>
          <p:nvSpPr>
            <p:cNvPr id="256" name="Rectangle 255"/>
            <p:cNvSpPr/>
            <p:nvPr/>
          </p:nvSpPr>
          <p:spPr>
            <a:xfrm>
              <a:off x="591875" y="2743200"/>
              <a:ext cx="1008325" cy="3238500"/>
            </a:xfrm>
            <a:prstGeom prst="rect">
              <a:avLst/>
            </a:prstGeom>
            <a:solidFill>
              <a:srgbClr val="FFFFFF">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257" name="Group 256"/>
            <p:cNvGrpSpPr/>
            <p:nvPr/>
          </p:nvGrpSpPr>
          <p:grpSpPr>
            <a:xfrm>
              <a:off x="609600" y="3390900"/>
              <a:ext cx="1130669" cy="1816899"/>
              <a:chOff x="1791929" y="5127627"/>
              <a:chExt cx="1754721" cy="2101858"/>
            </a:xfrm>
          </p:grpSpPr>
          <p:sp>
            <p:nvSpPr>
              <p:cNvPr id="258" name="Connector 257"/>
              <p:cNvSpPr/>
              <p:nvPr/>
            </p:nvSpPr>
            <p:spPr>
              <a:xfrm>
                <a:off x="1862224" y="5127627"/>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59" name="Connector 258"/>
              <p:cNvSpPr/>
              <p:nvPr/>
            </p:nvSpPr>
            <p:spPr>
              <a:xfrm>
                <a:off x="2647164" y="5130027"/>
                <a:ext cx="622979"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0" name="Connector 259"/>
              <p:cNvSpPr/>
              <p:nvPr/>
            </p:nvSpPr>
            <p:spPr>
              <a:xfrm>
                <a:off x="1860190" y="5921033"/>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1" name="Connector 260"/>
              <p:cNvSpPr/>
              <p:nvPr/>
            </p:nvSpPr>
            <p:spPr>
              <a:xfrm>
                <a:off x="2647165" y="5965072"/>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2" name="Connector 261"/>
              <p:cNvSpPr/>
              <p:nvPr/>
            </p:nvSpPr>
            <p:spPr>
              <a:xfrm>
                <a:off x="1877496"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263" name="Connector 262"/>
              <p:cNvSpPr/>
              <p:nvPr/>
            </p:nvSpPr>
            <p:spPr>
              <a:xfrm>
                <a:off x="2647165" y="6681414"/>
                <a:ext cx="563851" cy="548071"/>
              </a:xfrm>
              <a:prstGeom prst="flowChartConnector">
                <a:avLst/>
              </a:prstGeom>
              <a:solidFill>
                <a:schemeClr val="bg1"/>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264" name="Straight Arrow Connector 263"/>
              <p:cNvCxnSpPr/>
              <p:nvPr/>
            </p:nvCxnSpPr>
            <p:spPr>
              <a:xfrm>
                <a:off x="2426075" y="5401663"/>
                <a:ext cx="221090" cy="240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2341468" y="5597835"/>
                <a:ext cx="396930" cy="403462"/>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6" name="Straight Arrow Connector 265"/>
              <p:cNvCxnSpPr/>
              <p:nvPr/>
            </p:nvCxnSpPr>
            <p:spPr>
              <a:xfrm flipH="1">
                <a:off x="2142116" y="5675698"/>
                <a:ext cx="2034" cy="245335"/>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a:off x="2343501" y="5595435"/>
                <a:ext cx="386237" cy="449901"/>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8" name="Straight Arrow Connector 267"/>
              <p:cNvCxnSpPr/>
              <p:nvPr/>
            </p:nvCxnSpPr>
            <p:spPr>
              <a:xfrm>
                <a:off x="2142116" y="6469104"/>
                <a:ext cx="17306" cy="212310"/>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2341467" y="6388840"/>
                <a:ext cx="388272" cy="372837"/>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flipH="1">
                <a:off x="2358774" y="6432880"/>
                <a:ext cx="370964" cy="328798"/>
              </a:xfrm>
              <a:prstGeom prst="straightConnector1">
                <a:avLst/>
              </a:prstGeom>
              <a:ln w="9525" cmpd="sng">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271" name="TextBox 270"/>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272" name="TextBox 271"/>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273" name="TextBox 272"/>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274" name="TextBox 273"/>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275" name="TextBox 274"/>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276" name="TextBox 275"/>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458"/>
                                        </p:tgtEl>
                                        <p:attrNameLst>
                                          <p:attrName>r</p:attrName>
                                        </p:attrNameLst>
                                      </p:cBhvr>
                                    </p:animRot>
                                    <p:animRot by="-240000">
                                      <p:cBhvr>
                                        <p:cTn id="25" dur="200" fill="hold">
                                          <p:stCondLst>
                                            <p:cond delay="200"/>
                                          </p:stCondLst>
                                        </p:cTn>
                                        <p:tgtEl>
                                          <p:spTgt spid="458"/>
                                        </p:tgtEl>
                                        <p:attrNameLst>
                                          <p:attrName>r</p:attrName>
                                        </p:attrNameLst>
                                      </p:cBhvr>
                                    </p:animRot>
                                    <p:animRot by="240000">
                                      <p:cBhvr>
                                        <p:cTn id="26" dur="200" fill="hold">
                                          <p:stCondLst>
                                            <p:cond delay="400"/>
                                          </p:stCondLst>
                                        </p:cTn>
                                        <p:tgtEl>
                                          <p:spTgt spid="458"/>
                                        </p:tgtEl>
                                        <p:attrNameLst>
                                          <p:attrName>r</p:attrName>
                                        </p:attrNameLst>
                                      </p:cBhvr>
                                    </p:animRot>
                                    <p:animRot by="-240000">
                                      <p:cBhvr>
                                        <p:cTn id="27" dur="200" fill="hold">
                                          <p:stCondLst>
                                            <p:cond delay="600"/>
                                          </p:stCondLst>
                                        </p:cTn>
                                        <p:tgtEl>
                                          <p:spTgt spid="458"/>
                                        </p:tgtEl>
                                        <p:attrNameLst>
                                          <p:attrName>r</p:attrName>
                                        </p:attrNameLst>
                                      </p:cBhvr>
                                    </p:animRot>
                                    <p:animRot by="120000">
                                      <p:cBhvr>
                                        <p:cTn id="28" dur="200" fill="hold">
                                          <p:stCondLst>
                                            <p:cond delay="800"/>
                                          </p:stCondLst>
                                        </p:cTn>
                                        <p:tgtEl>
                                          <p:spTgt spid="458"/>
                                        </p:tgtEl>
                                        <p:attrNameLst>
                                          <p:attrName>r</p:attrName>
                                        </p:attrNameLst>
                                      </p:cBhvr>
                                    </p:animRo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nodeType="clickEffect">
                                  <p:stCondLst>
                                    <p:cond delay="0"/>
                                  </p:stCondLst>
                                  <p:childTnLst>
                                    <p:animRot by="120000">
                                      <p:cBhvr>
                                        <p:cTn id="34" dur="100" fill="hold">
                                          <p:stCondLst>
                                            <p:cond delay="0"/>
                                          </p:stCondLst>
                                        </p:cTn>
                                        <p:tgtEl>
                                          <p:spTgt spid="530"/>
                                        </p:tgtEl>
                                        <p:attrNameLst>
                                          <p:attrName>r</p:attrName>
                                        </p:attrNameLst>
                                      </p:cBhvr>
                                    </p:animRot>
                                    <p:animRot by="-240000">
                                      <p:cBhvr>
                                        <p:cTn id="35" dur="200" fill="hold">
                                          <p:stCondLst>
                                            <p:cond delay="200"/>
                                          </p:stCondLst>
                                        </p:cTn>
                                        <p:tgtEl>
                                          <p:spTgt spid="530"/>
                                        </p:tgtEl>
                                        <p:attrNameLst>
                                          <p:attrName>r</p:attrName>
                                        </p:attrNameLst>
                                      </p:cBhvr>
                                    </p:animRot>
                                    <p:animRot by="240000">
                                      <p:cBhvr>
                                        <p:cTn id="36" dur="200" fill="hold">
                                          <p:stCondLst>
                                            <p:cond delay="400"/>
                                          </p:stCondLst>
                                        </p:cTn>
                                        <p:tgtEl>
                                          <p:spTgt spid="530"/>
                                        </p:tgtEl>
                                        <p:attrNameLst>
                                          <p:attrName>r</p:attrName>
                                        </p:attrNameLst>
                                      </p:cBhvr>
                                    </p:animRot>
                                    <p:animRot by="-240000">
                                      <p:cBhvr>
                                        <p:cTn id="37" dur="200" fill="hold">
                                          <p:stCondLst>
                                            <p:cond delay="600"/>
                                          </p:stCondLst>
                                        </p:cTn>
                                        <p:tgtEl>
                                          <p:spTgt spid="530"/>
                                        </p:tgtEl>
                                        <p:attrNameLst>
                                          <p:attrName>r</p:attrName>
                                        </p:attrNameLst>
                                      </p:cBhvr>
                                    </p:animRot>
                                    <p:animRot by="120000">
                                      <p:cBhvr>
                                        <p:cTn id="38" dur="200" fill="hold">
                                          <p:stCondLst>
                                            <p:cond delay="800"/>
                                          </p:stCondLst>
                                        </p:cTn>
                                        <p:tgtEl>
                                          <p:spTgt spid="530"/>
                                        </p:tgtEl>
                                        <p:attrNameLst>
                                          <p:attrName>r</p:attrName>
                                        </p:attrNameLst>
                                      </p:cBhvr>
                                    </p:animRot>
                                  </p:childTnLst>
                                </p:cTn>
                              </p:par>
                              <p:par>
                                <p:cTn id="39" presetID="32" presetClass="emph" presetSubtype="0" fill="hold" nodeType="withEffect">
                                  <p:stCondLst>
                                    <p:cond delay="0"/>
                                  </p:stCondLst>
                                  <p:childTnLst>
                                    <p:animRot by="120000">
                                      <p:cBhvr>
                                        <p:cTn id="40" dur="100" fill="hold">
                                          <p:stCondLst>
                                            <p:cond delay="0"/>
                                          </p:stCondLst>
                                        </p:cTn>
                                        <p:tgtEl>
                                          <p:spTgt spid="560"/>
                                        </p:tgtEl>
                                        <p:attrNameLst>
                                          <p:attrName>r</p:attrName>
                                        </p:attrNameLst>
                                      </p:cBhvr>
                                    </p:animRot>
                                    <p:animRot by="-240000">
                                      <p:cBhvr>
                                        <p:cTn id="41" dur="200" fill="hold">
                                          <p:stCondLst>
                                            <p:cond delay="200"/>
                                          </p:stCondLst>
                                        </p:cTn>
                                        <p:tgtEl>
                                          <p:spTgt spid="560"/>
                                        </p:tgtEl>
                                        <p:attrNameLst>
                                          <p:attrName>r</p:attrName>
                                        </p:attrNameLst>
                                      </p:cBhvr>
                                    </p:animRot>
                                    <p:animRot by="240000">
                                      <p:cBhvr>
                                        <p:cTn id="42" dur="200" fill="hold">
                                          <p:stCondLst>
                                            <p:cond delay="400"/>
                                          </p:stCondLst>
                                        </p:cTn>
                                        <p:tgtEl>
                                          <p:spTgt spid="560"/>
                                        </p:tgtEl>
                                        <p:attrNameLst>
                                          <p:attrName>r</p:attrName>
                                        </p:attrNameLst>
                                      </p:cBhvr>
                                    </p:animRot>
                                    <p:animRot by="-240000">
                                      <p:cBhvr>
                                        <p:cTn id="43" dur="200" fill="hold">
                                          <p:stCondLst>
                                            <p:cond delay="600"/>
                                          </p:stCondLst>
                                        </p:cTn>
                                        <p:tgtEl>
                                          <p:spTgt spid="560"/>
                                        </p:tgtEl>
                                        <p:attrNameLst>
                                          <p:attrName>r</p:attrName>
                                        </p:attrNameLst>
                                      </p:cBhvr>
                                    </p:animRot>
                                    <p:animRot by="120000">
                                      <p:cBhvr>
                                        <p:cTn id="44" dur="200" fill="hold">
                                          <p:stCondLst>
                                            <p:cond delay="800"/>
                                          </p:stCondLst>
                                        </p:cTn>
                                        <p:tgtEl>
                                          <p:spTgt spid="560"/>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590"/>
                                        </p:tgtEl>
                                        <p:attrNameLst>
                                          <p:attrName>r</p:attrName>
                                        </p:attrNameLst>
                                      </p:cBhvr>
                                    </p:animRot>
                                    <p:animRot by="-240000">
                                      <p:cBhvr>
                                        <p:cTn id="47" dur="200" fill="hold">
                                          <p:stCondLst>
                                            <p:cond delay="200"/>
                                          </p:stCondLst>
                                        </p:cTn>
                                        <p:tgtEl>
                                          <p:spTgt spid="590"/>
                                        </p:tgtEl>
                                        <p:attrNameLst>
                                          <p:attrName>r</p:attrName>
                                        </p:attrNameLst>
                                      </p:cBhvr>
                                    </p:animRot>
                                    <p:animRot by="240000">
                                      <p:cBhvr>
                                        <p:cTn id="48" dur="200" fill="hold">
                                          <p:stCondLst>
                                            <p:cond delay="400"/>
                                          </p:stCondLst>
                                        </p:cTn>
                                        <p:tgtEl>
                                          <p:spTgt spid="590"/>
                                        </p:tgtEl>
                                        <p:attrNameLst>
                                          <p:attrName>r</p:attrName>
                                        </p:attrNameLst>
                                      </p:cBhvr>
                                    </p:animRot>
                                    <p:animRot by="-240000">
                                      <p:cBhvr>
                                        <p:cTn id="49" dur="200" fill="hold">
                                          <p:stCondLst>
                                            <p:cond delay="600"/>
                                          </p:stCondLst>
                                        </p:cTn>
                                        <p:tgtEl>
                                          <p:spTgt spid="590"/>
                                        </p:tgtEl>
                                        <p:attrNameLst>
                                          <p:attrName>r</p:attrName>
                                        </p:attrNameLst>
                                      </p:cBhvr>
                                    </p:animRot>
                                    <p:animRot by="120000">
                                      <p:cBhvr>
                                        <p:cTn id="50" dur="200" fill="hold">
                                          <p:stCondLst>
                                            <p:cond delay="800"/>
                                          </p:stCondLst>
                                        </p:cTn>
                                        <p:tgtEl>
                                          <p:spTgt spid="590"/>
                                        </p:tgtEl>
                                        <p:attrNameLst>
                                          <p:attrName>r</p:attrName>
                                        </p:attrNameLst>
                                      </p:cBhvr>
                                    </p:animRot>
                                  </p:childTnLst>
                                </p:cTn>
                              </p:par>
                              <p:par>
                                <p:cTn id="51" presetID="32" presetClass="emph" presetSubtype="0" fill="hold" nodeType="withEffect">
                                  <p:stCondLst>
                                    <p:cond delay="0"/>
                                  </p:stCondLst>
                                  <p:childTnLst>
                                    <p:animRot by="120000">
                                      <p:cBhvr>
                                        <p:cTn id="52" dur="100" fill="hold">
                                          <p:stCondLst>
                                            <p:cond delay="0"/>
                                          </p:stCondLst>
                                        </p:cTn>
                                        <p:tgtEl>
                                          <p:spTgt spid="620"/>
                                        </p:tgtEl>
                                        <p:attrNameLst>
                                          <p:attrName>r</p:attrName>
                                        </p:attrNameLst>
                                      </p:cBhvr>
                                    </p:animRot>
                                    <p:animRot by="-240000">
                                      <p:cBhvr>
                                        <p:cTn id="53" dur="200" fill="hold">
                                          <p:stCondLst>
                                            <p:cond delay="200"/>
                                          </p:stCondLst>
                                        </p:cTn>
                                        <p:tgtEl>
                                          <p:spTgt spid="620"/>
                                        </p:tgtEl>
                                        <p:attrNameLst>
                                          <p:attrName>r</p:attrName>
                                        </p:attrNameLst>
                                      </p:cBhvr>
                                    </p:animRot>
                                    <p:animRot by="240000">
                                      <p:cBhvr>
                                        <p:cTn id="54" dur="200" fill="hold">
                                          <p:stCondLst>
                                            <p:cond delay="400"/>
                                          </p:stCondLst>
                                        </p:cTn>
                                        <p:tgtEl>
                                          <p:spTgt spid="620"/>
                                        </p:tgtEl>
                                        <p:attrNameLst>
                                          <p:attrName>r</p:attrName>
                                        </p:attrNameLst>
                                      </p:cBhvr>
                                    </p:animRot>
                                    <p:animRot by="-240000">
                                      <p:cBhvr>
                                        <p:cTn id="55" dur="200" fill="hold">
                                          <p:stCondLst>
                                            <p:cond delay="600"/>
                                          </p:stCondLst>
                                        </p:cTn>
                                        <p:tgtEl>
                                          <p:spTgt spid="620"/>
                                        </p:tgtEl>
                                        <p:attrNameLst>
                                          <p:attrName>r</p:attrName>
                                        </p:attrNameLst>
                                      </p:cBhvr>
                                    </p:animRot>
                                    <p:animRot by="120000">
                                      <p:cBhvr>
                                        <p:cTn id="56" dur="200" fill="hold">
                                          <p:stCondLst>
                                            <p:cond delay="800"/>
                                          </p:stCondLst>
                                        </p:cTn>
                                        <p:tgtEl>
                                          <p:spTgt spid="620"/>
                                        </p:tgtEl>
                                        <p:attrNameLst>
                                          <p:attrName>r</p:attrName>
                                        </p:attrNameLst>
                                      </p:cBhvr>
                                    </p:animRot>
                                  </p:childTnLst>
                                </p:cTn>
                              </p:par>
                              <p:par>
                                <p:cTn id="57" presetID="32" presetClass="emph" presetSubtype="0" fill="hold" nodeType="withEffect">
                                  <p:stCondLst>
                                    <p:cond delay="0"/>
                                  </p:stCondLst>
                                  <p:childTnLst>
                                    <p:animRot by="120000">
                                      <p:cBhvr>
                                        <p:cTn id="58" dur="100" fill="hold">
                                          <p:stCondLst>
                                            <p:cond delay="0"/>
                                          </p:stCondLst>
                                        </p:cTn>
                                        <p:tgtEl>
                                          <p:spTgt spid="650"/>
                                        </p:tgtEl>
                                        <p:attrNameLst>
                                          <p:attrName>r</p:attrName>
                                        </p:attrNameLst>
                                      </p:cBhvr>
                                    </p:animRot>
                                    <p:animRot by="-240000">
                                      <p:cBhvr>
                                        <p:cTn id="59" dur="200" fill="hold">
                                          <p:stCondLst>
                                            <p:cond delay="200"/>
                                          </p:stCondLst>
                                        </p:cTn>
                                        <p:tgtEl>
                                          <p:spTgt spid="650"/>
                                        </p:tgtEl>
                                        <p:attrNameLst>
                                          <p:attrName>r</p:attrName>
                                        </p:attrNameLst>
                                      </p:cBhvr>
                                    </p:animRot>
                                    <p:animRot by="240000">
                                      <p:cBhvr>
                                        <p:cTn id="60" dur="200" fill="hold">
                                          <p:stCondLst>
                                            <p:cond delay="400"/>
                                          </p:stCondLst>
                                        </p:cTn>
                                        <p:tgtEl>
                                          <p:spTgt spid="650"/>
                                        </p:tgtEl>
                                        <p:attrNameLst>
                                          <p:attrName>r</p:attrName>
                                        </p:attrNameLst>
                                      </p:cBhvr>
                                    </p:animRot>
                                    <p:animRot by="-240000">
                                      <p:cBhvr>
                                        <p:cTn id="61" dur="200" fill="hold">
                                          <p:stCondLst>
                                            <p:cond delay="600"/>
                                          </p:stCondLst>
                                        </p:cTn>
                                        <p:tgtEl>
                                          <p:spTgt spid="650"/>
                                        </p:tgtEl>
                                        <p:attrNameLst>
                                          <p:attrName>r</p:attrName>
                                        </p:attrNameLst>
                                      </p:cBhvr>
                                    </p:animRot>
                                    <p:animRot by="120000">
                                      <p:cBhvr>
                                        <p:cTn id="62" dur="200" fill="hold">
                                          <p:stCondLst>
                                            <p:cond delay="800"/>
                                          </p:stCondLst>
                                        </p:cTn>
                                        <p:tgtEl>
                                          <p:spTgt spid="650"/>
                                        </p:tgtEl>
                                        <p:attrNameLst>
                                          <p:attrName>r</p:attrName>
                                        </p:attrNameLst>
                                      </p:cBhvr>
                                    </p:animRot>
                                  </p:childTnLst>
                                </p:cTn>
                              </p:par>
                              <p:par>
                                <p:cTn id="63" presetID="1" presetClass="entr" presetSubtype="0" fill="hold" nodeType="withEffect">
                                  <p:stCondLst>
                                    <p:cond delay="0"/>
                                  </p:stCondLst>
                                  <p:childTnLst>
                                    <p:set>
                                      <p:cBhvr>
                                        <p:cTn id="6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Multiple tenants with bandwidth guarantees: Fair Queuing</a:t>
            </a:r>
          </a:p>
          <a:p>
            <a:pPr lvl="1"/>
            <a:r>
              <a:rPr lang="en-US" dirty="0" smtClean="0"/>
              <a:t>Single tenant with RPC workload: Shortest Remaining Processing Time</a:t>
            </a:r>
          </a:p>
          <a:p>
            <a:pPr lvl="1"/>
            <a:endParaRPr lang="en-US" dirty="0"/>
          </a:p>
          <a:p>
            <a:r>
              <a:rPr lang="en-US" dirty="0" smtClean="0"/>
              <a:t>Today’s schedulers are rigid</a:t>
            </a:r>
          </a:p>
          <a:p>
            <a:pPr lvl="1"/>
            <a:r>
              <a:rPr lang="en-US" dirty="0" smtClean="0"/>
              <a:t>Some combination of DRR + coarse priorities</a:t>
            </a:r>
          </a:p>
          <a:p>
            <a:pPr lvl="1"/>
            <a:r>
              <a:rPr lang="en-US" dirty="0" smtClean="0"/>
              <a:t>Can tune coefficients, but not algorithm itself</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76325" y="48006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6.xml><?xml version="1.0" encoding="utf-8"?>
<p:tagLst xmlns:a="http://schemas.openxmlformats.org/drawingml/2006/main" xmlns:r="http://schemas.openxmlformats.org/officeDocument/2006/relationships" xmlns:p="http://schemas.openxmlformats.org/presentationml/2006/main">
  <p:tag name="TIMING" val="|6.2|2.7|9.2|15.7"/>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18.xml><?xml version="1.0" encoding="utf-8"?>
<p:tagLst xmlns:a="http://schemas.openxmlformats.org/drawingml/2006/main" xmlns:r="http://schemas.openxmlformats.org/officeDocument/2006/relationships" xmlns:p="http://schemas.openxmlformats.org/presentationml/2006/main">
  <p:tag name="TIMING" val="|14.8|8.8"/>
</p:tagLst>
</file>

<file path=ppt/tags/tag19.xml><?xml version="1.0" encoding="utf-8"?>
<p:tagLst xmlns:a="http://schemas.openxmlformats.org/drawingml/2006/main" xmlns:r="http://schemas.openxmlformats.org/officeDocument/2006/relationships" xmlns:p="http://schemas.openxmlformats.org/presentationml/2006/main">
  <p:tag name="TIMING" val="|19.6|1|15.9"/>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20.xml><?xml version="1.0" encoding="utf-8"?>
<p:tagLst xmlns:a="http://schemas.openxmlformats.org/drawingml/2006/main" xmlns:r="http://schemas.openxmlformats.org/officeDocument/2006/relationships" xmlns:p="http://schemas.openxmlformats.org/presentationml/2006/main">
  <p:tag name="TIMING" val="|39.8|31.7|24.2"/>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10123</TotalTime>
  <Words>8823</Words>
  <Application>Microsoft Macintosh PowerPoint</Application>
  <PresentationFormat>Widescreen</PresentationFormat>
  <Paragraphs>1534</Paragraphs>
  <Slides>76</Slides>
  <Notes>64</Notes>
  <HiddenSlides>15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Calibri</vt:lpstr>
      <vt:lpstr>Gadugi</vt:lpstr>
      <vt:lpstr>Seravek</vt:lpstr>
      <vt:lpstr>Wingdings</vt:lpstr>
      <vt:lpstr>Arial</vt:lpstr>
      <vt:lpstr>Office Theme</vt:lpstr>
      <vt:lpstr>Programming Line-Rate Routers</vt:lpstr>
      <vt:lpstr>Traditional network architecture</vt:lpstr>
      <vt:lpstr>But, the architecture is not future-proof</vt:lpstr>
      <vt:lpstr>Routers over time</vt:lpstr>
      <vt:lpstr>The vision: programmability at line rate</vt:lpstr>
      <vt:lpstr>Recent flurry of activity</vt:lpstr>
      <vt:lpstr>This Talk</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Hardware feasibility</vt:lpstr>
      <vt:lpstr>This Talk</vt:lpstr>
      <vt:lpstr>Why are stateful algorithms hard?</vt:lpstr>
      <vt:lpstr>The micro-architecture of a router</vt:lpstr>
      <vt:lpstr>The micro-architecture of a router</vt:lpstr>
      <vt:lpstr>The micro-architecture of a router</vt:lpstr>
      <vt:lpstr>The micro-architecture of a router</vt:lpstr>
      <vt:lpstr>The micro-architecture of a router</vt:lpstr>
      <vt:lpstr>From algorithms to atoms</vt:lpstr>
      <vt:lpstr>Code pipelining in one slide</vt:lpstr>
      <vt:lpstr>Code pipelining: an example</vt:lpstr>
      <vt:lpstr>Code pipelining: an example</vt:lpstr>
      <vt:lpstr>Code pipelining: an example</vt:lpstr>
      <vt:lpstr>Code pipelining: an example</vt:lpstr>
      <vt:lpstr>Code pipelining: an example</vt:lpstr>
      <vt:lpstr>Code pipelining: an example</vt:lpstr>
      <vt:lpstr>Detecting reusable atoms</vt:lpstr>
      <vt:lpstr>A catalog of reusable atoms</vt:lpstr>
      <vt:lpstr>A catalog of reusable atoms</vt:lpstr>
      <vt:lpstr>A blueprint for programmable switches</vt:lpstr>
      <vt:lpstr>Future work: An era of specialized systems</vt:lpstr>
      <vt:lpstr>Acknowledgements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3802</cp:revision>
  <dcterms:created xsi:type="dcterms:W3CDTF">2015-11-20T07:11:46Z</dcterms:created>
  <dcterms:modified xsi:type="dcterms:W3CDTF">2017-02-05T03:41:59Z</dcterms:modified>
</cp:coreProperties>
</file>