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2" r:id="rId24"/>
    <p:sldId id="463"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58537" autoAdjust="0"/>
  </p:normalViewPr>
  <p:slideViewPr>
    <p:cSldViewPr showGuides="1">
      <p:cViewPr>
        <p:scale>
          <a:sx n="68" d="100"/>
          <a:sy n="68" d="100"/>
        </p:scale>
        <p:origin x="1080" y="4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31317392"/>
        <c:axId val="-2131312432"/>
      </c:lineChart>
      <c:catAx>
        <c:axId val="-213131739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1312432"/>
        <c:crosses val="autoZero"/>
        <c:auto val="1"/>
        <c:lblAlgn val="ctr"/>
        <c:lblOffset val="100"/>
        <c:noMultiLvlLbl val="0"/>
      </c:catAx>
      <c:valAx>
        <c:axId val="-213131243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31317392"/>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t>
            </a:r>
            <a:r>
              <a:rPr lang="en-US" dirty="0" smtClean="0"/>
              <a:t>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a:t>
            </a:r>
            <a:r>
              <a:rPr lang="en-US" baseline="0" dirty="0" smtClean="0"/>
              <a:t>local state </a:t>
            </a:r>
            <a:r>
              <a:rPr lang="en-US" baseline="0" dirty="0" smtClean="0"/>
              <a:t>we call an atom. It captures atomic units of computation provided natively by the switch hardware. By atomic, we mean that any updates to state local to the atom must be visible before the next packet is processed by that atom, i.e., within a ns.</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a:t>
            </a:r>
            <a:r>
              <a:rPr lang="en-US" baseline="0" dirty="0" smtClean="0"/>
              <a:t>pipeline constitute </a:t>
            </a:r>
            <a:r>
              <a:rPr lang="en-US" baseline="0" dirty="0" smtClean="0"/>
              <a:t>the switch’s instruction set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a:t>
            </a:r>
            <a:r>
              <a:rPr lang="en-US" baseline="0" dirty="0" smtClean="0"/>
              <a:t>it’s useful </a:t>
            </a:r>
            <a:r>
              <a:rPr lang="en-US" baseline="0" dirty="0" smtClean="0"/>
              <a:t>to distinguish between atoms that do not </a:t>
            </a:r>
            <a:r>
              <a:rPr lang="en-US" baseline="0" dirty="0" smtClean="0"/>
              <a:t>touch switch </a:t>
            </a:r>
            <a:r>
              <a:rPr lang="en-US" baseline="0" dirty="0" smtClean="0"/>
              <a:t>state and modify only packet fields and atoms that </a:t>
            </a:r>
            <a:r>
              <a:rPr lang="en-US" baseline="0" dirty="0" smtClean="0"/>
              <a:t>modify </a:t>
            </a:r>
            <a:r>
              <a:rPr lang="en-US" baseline="0" dirty="0" smtClean="0"/>
              <a:t>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a:t>
            </a:r>
            <a:r>
              <a:rPr lang="en-US" baseline="0" dirty="0" smtClean="0"/>
              <a:t>f3.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a:t>
            </a:r>
            <a:r>
              <a:rPr lang="en-US" baseline="0" dirty="0" smtClean="0"/>
              <a:t>, let’s see what atoms for this operation look like. We can create two atoms in two different pipeline stages. The first adds f1 and f2 and writes it to </a:t>
            </a:r>
            <a:r>
              <a:rPr lang="en-US" baseline="0" dirty="0" err="1" smtClean="0"/>
              <a:t>tmp</a:t>
            </a:r>
            <a:r>
              <a:rPr lang="en-US" baseline="0" dirty="0" smtClean="0"/>
              <a:t>. 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t>
            </a:r>
            <a:r>
              <a:rPr lang="en-US" baseline="0" dirty="0" smtClean="0"/>
              <a:t>a second packet, these </a:t>
            </a:r>
            <a:r>
              <a:rPr lang="en-US" baseline="0" dirty="0" smtClean="0"/>
              <a:t>two operations </a:t>
            </a:r>
            <a:r>
              <a:rPr lang="en-US" baseline="0" dirty="0" smtClean="0"/>
              <a:t>can be overlapped with the current </a:t>
            </a:r>
            <a:r>
              <a:rPr lang="en-US" baseline="0" dirty="0" smtClean="0"/>
              <a:t>packet </a:t>
            </a:r>
            <a:r>
              <a:rPr lang="en-US" baseline="0" dirty="0" smtClean="0"/>
              <a:t>and </a:t>
            </a:r>
            <a:r>
              <a:rPr lang="en-US" baseline="0" dirty="0" smtClean="0"/>
              <a:t>it’s still correct. It’s correct because there is no dependency between packets through persistent switch state.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a:t>
            </a:r>
            <a:r>
              <a:rPr lang="en-US" baseline="0" dirty="0" smtClean="0"/>
              <a:t>switch designer</a:t>
            </a:r>
            <a:r>
              <a:rPr lang="en-US" baseline="0" dirty="0" smtClean="0"/>
              <a:t>, you can design stateless atoms that carry out arithmetic on pairs of packet fields and you’re good to go;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situation’s rather different for </a:t>
            </a:r>
            <a:r>
              <a:rPr lang="en-US" baseline="0" dirty="0" err="1" smtClean="0"/>
              <a:t>stateful</a:t>
            </a:r>
            <a:r>
              <a:rPr lang="en-US" baseline="0" dirty="0" smtClean="0"/>
              <a:t> atoms. Let’s pick a counter. Now, one </a:t>
            </a:r>
            <a:r>
              <a:rPr lang="en-US" baseline="0" dirty="0" smtClean="0"/>
              <a:t>implementation is </a:t>
            </a:r>
            <a:r>
              <a:rPr lang="en-US" baseline="0" dirty="0" smtClean="0"/>
              <a:t>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a:t>
            </a:r>
            <a:r>
              <a:rPr lang="en-US" baseline="0" dirty="0" smtClean="0"/>
              <a:t>is that </a:t>
            </a:r>
            <a:r>
              <a:rPr lang="en-US" baseline="0" dirty="0" smtClean="0"/>
              <a:t>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and still retain correctness.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a:t>
            </a:r>
            <a:r>
              <a:rPr lang="en-US" baseline="0" dirty="0" smtClean="0"/>
              <a:t>being fairly </a:t>
            </a:r>
            <a:r>
              <a:rPr lang="en-US" baseline="0" dirty="0" smtClean="0"/>
              <a:t>complicated because they pack all the </a:t>
            </a:r>
            <a:r>
              <a:rPr lang="en-US" baseline="0" dirty="0" smtClean="0"/>
              <a:t>modifies/updates </a:t>
            </a:r>
            <a:r>
              <a:rPr lang="en-US" baseline="0" dirty="0" smtClean="0"/>
              <a:t>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a:t>
            </a:r>
            <a:r>
              <a:rPr lang="en-US" baseline="0" dirty="0" smtClean="0"/>
              <a:t>predicates. These four predicates correspond to the four </a:t>
            </a:r>
            <a:r>
              <a:rPr lang="en-US" baseline="0" dirty="0" smtClean="0"/>
              <a:t>possibilities if you have a pair of nested if-else </a:t>
            </a:r>
            <a:r>
              <a:rPr lang="en-US" baseline="0" dirty="0" smtClean="0"/>
              <a:t>statements. </a:t>
            </a:r>
            <a:r>
              <a:rPr lang="en-US" baseline="0" dirty="0" smtClean="0"/>
              <a:t>Each of these four predicates can themselves depend on the state being updated.</a:t>
            </a:r>
          </a:p>
          <a:p>
            <a:endParaRPr lang="en-US" baseline="0" dirty="0" smtClean="0"/>
          </a:p>
          <a:p>
            <a:r>
              <a:rPr lang="en-US" baseline="0" dirty="0" smtClean="0"/>
              <a:t>As a result, these </a:t>
            </a:r>
            <a:r>
              <a:rPr lang="en-US" baseline="0" dirty="0" err="1" smtClean="0"/>
              <a:t>stateful</a:t>
            </a:r>
            <a:r>
              <a:rPr lang="en-US" baseline="0" dirty="0" smtClean="0"/>
              <a:t> atoms look very different from standard x86 instructions. The </a:t>
            </a:r>
            <a:r>
              <a:rPr lang="en-US" baseline="0" dirty="0" smtClean="0"/>
              <a:t>goal </a:t>
            </a:r>
            <a:r>
              <a:rPr lang="en-US" baseline="0" dirty="0" smtClean="0"/>
              <a:t>here is to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t>
            </a:r>
            <a:r>
              <a:rPr lang="en-US" baseline="0" dirty="0" smtClean="0">
                <a:sym typeface="Wingdings" panose="05000000000000000000" pitchFamily="2" charset="2"/>
              </a:rPr>
              <a:t>A compiler bridges </a:t>
            </a:r>
            <a:r>
              <a:rPr lang="en-US" baseline="0" dirty="0" smtClean="0">
                <a:sym typeface="Wingdings" panose="05000000000000000000" pitchFamily="2" charset="2"/>
              </a:rPr>
              <a:t>these two abstractions. </a:t>
            </a:r>
            <a:r>
              <a:rPr lang="en-US" baseline="0" dirty="0" smtClean="0">
                <a:sym typeface="Wingdings" panose="05000000000000000000" pitchFamily="2" charset="2"/>
              </a:rPr>
              <a:t>I’ll only briefly describe the compiler here; </a:t>
            </a:r>
            <a:r>
              <a:rPr lang="en-US" baseline="0" dirty="0" smtClean="0">
                <a:sym typeface="Wingdings" panose="05000000000000000000" pitchFamily="2" charset="2"/>
              </a:rPr>
              <a:t>there </a:t>
            </a:r>
            <a:r>
              <a:rPr lang="en-US" baseline="0" dirty="0" smtClean="0">
                <a:sym typeface="Wingdings" panose="05000000000000000000" pitchFamily="2" charset="2"/>
              </a:rPr>
              <a:t>are more details in </a:t>
            </a:r>
            <a:r>
              <a:rPr lang="en-US" baseline="0" dirty="0" smtClean="0">
                <a:sym typeface="Wingdings" panose="05000000000000000000" pitchFamily="2" charset="2"/>
              </a:rPr>
              <a:t>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a:t>
            </a:r>
            <a:r>
              <a:rPr lang="en-US" baseline="0" dirty="0" smtClean="0">
                <a:sym typeface="Wingdings" panose="05000000000000000000" pitchFamily="2" charset="2"/>
              </a:rPr>
              <a:t>Python. But, there are no </a:t>
            </a:r>
            <a:r>
              <a:rPr lang="en-US" baseline="0" dirty="0" smtClean="0">
                <a:sym typeface="Wingdings" panose="05000000000000000000" pitchFamily="2" charset="2"/>
              </a:rPr>
              <a:t>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smtClean="0">
                <a:sym typeface="Wingdings" panose="05000000000000000000" pitchFamily="2" charset="2"/>
              </a:rPr>
              <a:t>programmer </a:t>
            </a:r>
            <a:r>
              <a:rPr lang="en-US" baseline="0" dirty="0" smtClean="0">
                <a:sym typeface="Wingdings" panose="05000000000000000000" pitchFamily="2" charset="2"/>
              </a:rPr>
              <a:t>then feeds this packet transaction into a compiler. The compiler does two </a:t>
            </a:r>
            <a:r>
              <a:rPr lang="en-US" baseline="0" dirty="0" smtClean="0">
                <a:sym typeface="Wingdings" panose="05000000000000000000" pitchFamily="2" charset="2"/>
              </a:rPr>
              <a:t>things</a:t>
            </a:r>
            <a:r>
              <a:rPr lang="en-US" baseline="0" dirty="0" smtClean="0">
                <a:sym typeface="Wingdings" panose="05000000000000000000" pitchFamily="2"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a:t>
            </a:r>
            <a:r>
              <a:rPr lang="en-US" baseline="0" dirty="0" smtClean="0">
                <a:sym typeface="Wingdings" panose="05000000000000000000" pitchFamily="2" charset="2"/>
              </a:rPr>
              <a:t>can be phrased as </a:t>
            </a:r>
            <a:r>
              <a:rPr lang="en-US" baseline="0" dirty="0" smtClean="0">
                <a:sym typeface="Wingdings" panose="05000000000000000000" pitchFamily="2" charset="2"/>
              </a:rPr>
              <a:t>program synthesis, where we want to </a:t>
            </a:r>
            <a:r>
              <a:rPr lang="en-US" baseline="0" dirty="0" smtClean="0">
                <a:sym typeface="Wingdings" panose="05000000000000000000" pitchFamily="2" charset="2"/>
              </a:rPr>
              <a:t>synthesize an atom’s configuration so </a:t>
            </a:r>
            <a:r>
              <a:rPr lang="en-US" baseline="0" dirty="0" smtClean="0">
                <a:sym typeface="Wingdings" panose="05000000000000000000" pitchFamily="2" charset="2"/>
              </a:rPr>
              <a:t>that it matches up exactly with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 may </a:t>
            </a:r>
            <a:r>
              <a:rPr lang="en-US" baseline="0" dirty="0" smtClean="0">
                <a:sym typeface="Wingdings" panose="05000000000000000000" pitchFamily="2" charset="2"/>
              </a:rPr>
              <a:t>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a:t>
            </a:r>
            <a:r>
              <a:rPr lang="en-US" baseline="0" dirty="0" smtClean="0">
                <a:sym typeface="Wingdings" panose="05000000000000000000" pitchFamily="2" charset="2"/>
              </a:rPr>
              <a:t>spec is </a:t>
            </a:r>
            <a:r>
              <a:rPr lang="en-US" baseline="0" dirty="0" smtClean="0">
                <a:sym typeface="Wingdings" panose="05000000000000000000" pitchFamily="2" charset="2"/>
              </a:rPr>
              <a:t>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a:t>
            </a:r>
            <a:r>
              <a:rPr lang="en-US" baseline="0" dirty="0" smtClean="0"/>
              <a:t>to design </a:t>
            </a:r>
            <a:r>
              <a:rPr lang="en-US" baseline="0" dirty="0" smtClean="0"/>
              <a:t>atoms for </a:t>
            </a:r>
            <a:r>
              <a:rPr lang="en-US" baseline="0" dirty="0" err="1" smtClean="0"/>
              <a:t>prog</a:t>
            </a:r>
            <a:r>
              <a:rPr lang="en-US" baseline="0" dirty="0" smtClean="0"/>
              <a:t> </a:t>
            </a:r>
            <a:r>
              <a:rPr lang="en-US" baseline="0" dirty="0" smtClean="0"/>
              <a:t>routers. We’ll then discuss some evaluation results when compiling to these </a:t>
            </a:r>
            <a:r>
              <a:rPr lang="en-US" baseline="0" dirty="0" err="1" smtClean="0"/>
              <a:t>prog</a:t>
            </a:r>
            <a:r>
              <a:rPr lang="en-US" baseline="0" dirty="0" smtClean="0"/>
              <a:t> routers.</a:t>
            </a:r>
          </a:p>
          <a:p>
            <a:pPr lvl="1"/>
            <a:endParaRPr lang="en-US" baseline="0" dirty="0" smtClean="0"/>
          </a:p>
          <a:p>
            <a:pPr marL="457200" lvl="1" indent="0">
              <a:buNone/>
            </a:pPr>
            <a:r>
              <a:rPr lang="en-US" baseline="0" dirty="0" smtClean="0"/>
              <a:t>The </a:t>
            </a:r>
            <a:r>
              <a:rPr lang="en-US" baseline="0" dirty="0" smtClean="0"/>
              <a:t>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a:t>
            </a:r>
            <a:r>
              <a:rPr lang="en-US" baseline="0" dirty="0" smtClean="0"/>
              <a:t>we only design </a:t>
            </a:r>
            <a:r>
              <a:rPr lang="en-US" baseline="0" dirty="0" smtClean="0"/>
              <a:t>a single atom type that covers all our algorithms because it simplifies </a:t>
            </a:r>
            <a:r>
              <a:rPr lang="en-US" baseline="0" dirty="0" smtClean="0"/>
              <a:t>the design process. It also needs us to optimize only one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
            </a:r>
            <a:r>
              <a:rPr lang="en-US" baseline="0" dirty="0" smtClean="0"/>
              <a:t>atoms in the pipeline. Either way, </a:t>
            </a:r>
            <a:r>
              <a:rPr lang="en-US" baseline="0" dirty="0" smtClean="0"/>
              <a:t>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a:t>
            </a:r>
            <a:r>
              <a:rPr lang="en-US" baseline="0" dirty="0" smtClean="0"/>
              <a:t>this iterative process.</a:t>
            </a:r>
          </a:p>
          <a:p>
            <a:endParaRPr lang="en-US" baseline="0" dirty="0" smtClean="0"/>
          </a:p>
          <a:p>
            <a:r>
              <a:rPr lang="en-US" baseline="0" dirty="0" smtClean="0"/>
              <a:t>We </a:t>
            </a:r>
            <a:r>
              <a:rPr lang="en-US" baseline="0" dirty="0" smtClean="0"/>
              <a:t>run </a:t>
            </a:r>
            <a:r>
              <a:rPr lang="en-US" baseline="0" dirty="0" err="1" smtClean="0"/>
              <a:t>compile.sh</a:t>
            </a:r>
            <a:r>
              <a:rPr lang="en-US" baseline="0" dirty="0" smtClean="0"/>
              <a:t> </a:t>
            </a:r>
            <a:r>
              <a:rPr lang="en-US" baseline="0" dirty="0" smtClean="0"/>
              <a:t>and we see </a:t>
            </a:r>
            <a:r>
              <a:rPr lang="en-US" baseline="0" dirty="0" smtClean="0"/>
              <a:t>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a:t>
            </a:r>
            <a:r>
              <a:rPr lang="en-US" baseline="0" dirty="0" smtClean="0"/>
              <a:t>pairs. Further, it </a:t>
            </a:r>
            <a:r>
              <a:rPr lang="en-US" baseline="0" dirty="0" smtClean="0"/>
              <a:t>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a:t>
            </a:r>
            <a:r>
              <a:rPr lang="en-US" baseline="0" dirty="0" smtClean="0"/>
              <a:t>. The .</a:t>
            </a:r>
            <a:r>
              <a:rPr lang="en-US" baseline="0" dirty="0" err="1" smtClean="0"/>
              <a:t>sk</a:t>
            </a:r>
            <a:r>
              <a:rPr lang="en-US" baseline="0" dirty="0" smtClean="0"/>
              <a:t> file is a format that we use to describe an atom’s capabilities.</a:t>
            </a:r>
            <a:endParaRPr lang="en-US" baseline="0" dirty="0" smtClean="0"/>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a:t>
            </a:r>
            <a:r>
              <a:rPr lang="en-US" baseline="0" dirty="0" smtClean="0"/>
              <a:t>using </a:t>
            </a:r>
            <a:r>
              <a:rPr lang="en-US" baseline="0" dirty="0" smtClean="0"/>
              <a:t>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a:t>
            </a:r>
            <a:r>
              <a:rPr lang="en-US" baseline="0" dirty="0" smtClean="0"/>
              <a:t>increment </a:t>
            </a:r>
            <a:r>
              <a:rPr lang="en-US" baseline="0" dirty="0" smtClean="0"/>
              <a:t>all those </a:t>
            </a:r>
            <a:r>
              <a:rPr lang="en-US" baseline="0" dirty="0" smtClean="0"/>
              <a:t>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a:t>
            </a:r>
            <a:r>
              <a:rPr lang="en-US" baseline="0" dirty="0" smtClean="0"/>
              <a:t>try the </a:t>
            </a:r>
            <a:r>
              <a:rPr lang="en-US" baseline="0" dirty="0" smtClean="0"/>
              <a:t>next more complicated atom, which is the ability to read a piece of state, add a constant or packet field to it, and then write it back. This is what its circuit looks like</a:t>
            </a:r>
            <a:r>
              <a:rPr lang="en-US" baseline="0" dirty="0" smtClean="0"/>
              <a:t>.</a:t>
            </a:r>
          </a:p>
          <a:p>
            <a:pPr marL="0" indent="0">
              <a:buNone/>
            </a:pPr>
            <a:endParaRPr lang="en-US" baseline="0" dirty="0" smtClean="0"/>
          </a:p>
          <a:p>
            <a:pPr marL="0" indent="0">
              <a:buNone/>
            </a:pPr>
            <a:r>
              <a:rPr lang="en-US" baseline="0" dirty="0" smtClean="0"/>
              <a:t>The </a:t>
            </a:r>
            <a:r>
              <a:rPr lang="en-US" baseline="0" dirty="0" smtClean="0"/>
              <a:t>reason we have a 2-to-1 mux with x and 0 at the top input is so that we can also </a:t>
            </a:r>
            <a:r>
              <a:rPr lang="en-US" baseline="0" dirty="0" smtClean="0"/>
              <a:t>fall back to the </a:t>
            </a:r>
            <a:r>
              <a:rPr lang="en-US" baseline="0" dirty="0" smtClean="0"/>
              <a:t>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
            </a:r>
            <a:r>
              <a:rPr lang="en-US" baseline="0" dirty="0" smtClean="0"/>
              <a:t>atoms. Then, </a:t>
            </a:r>
            <a:r>
              <a:rPr lang="en-US" baseline="0" dirty="0" smtClean="0"/>
              <a:t>once they are </a:t>
            </a:r>
            <a:r>
              <a:rPr lang="en-US" baseline="0" dirty="0" smtClean="0"/>
              <a:t>designed, we can check </a:t>
            </a:r>
            <a:r>
              <a:rPr lang="en-US" baseline="0" dirty="0" smtClean="0"/>
              <a:t>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a:t>
            </a:r>
            <a:r>
              <a:rPr lang="en-US" baseline="0" dirty="0" smtClean="0"/>
              <a:t>more </a:t>
            </a:r>
            <a:r>
              <a:rPr lang="en-US" baseline="0" dirty="0" smtClean="0"/>
              <a:t>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a:t>
            </a:r>
            <a:r>
              <a:rPr lang="en-US" baseline="0" dirty="0" smtClean="0"/>
              <a:t>predicate </a:t>
            </a:r>
            <a:r>
              <a:rPr lang="en-US" baseline="0" dirty="0" smtClean="0"/>
              <a:t>is true. It also includes the nested atom I brought up earlier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a:t>
            </a:r>
            <a:r>
              <a:rPr lang="en-US" baseline="0" dirty="0" smtClean="0"/>
              <a:t>switch? </a:t>
            </a:r>
            <a:r>
              <a:rPr lang="en-US" baseline="0" dirty="0" smtClean="0"/>
              <a:t>By </a:t>
            </a:r>
            <a:r>
              <a:rPr lang="en-US" baseline="0" dirty="0" err="1" smtClean="0"/>
              <a:t>prog</a:t>
            </a:r>
            <a:r>
              <a:rPr lang="en-US" baseline="0" dirty="0" smtClean="0"/>
              <a:t>, I mean the ability to express new data-plane </a:t>
            </a:r>
            <a:r>
              <a:rPr lang="en-US" baseline="0" dirty="0" smtClean="0"/>
              <a:t>algorithms. These are algorithms that process and transform packets and/or switch state as </a:t>
            </a:r>
            <a:r>
              <a:rPr lang="en-US" baseline="0" dirty="0" smtClean="0"/>
              <a:t>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a:t>
            </a:r>
            <a:r>
              <a:rPr lang="en-US" baseline="0" dirty="0" smtClean="0"/>
              <a:t>the switches to </a:t>
            </a:r>
            <a:r>
              <a:rPr lang="en-US" baseline="0" dirty="0" smtClean="0"/>
              <a:t>run at line rate, i.e., the highest capacity supported by dedicated hardware switches</a:t>
            </a:r>
            <a:r>
              <a:rPr lang="en-US" baseline="0" dirty="0" smtClean="0"/>
              <a:t>. Today that’s 10 to 100 G on 10 to 100 ports.</a:t>
            </a:r>
          </a:p>
          <a:p>
            <a:endParaRPr lang="en-US" baseline="0" dirty="0" smtClean="0"/>
          </a:p>
          <a:p>
            <a:r>
              <a:rPr lang="en-US" baseline="0" dirty="0" smtClean="0"/>
              <a:t>The status quo is that these algorithms today are fixed and hard-coded into switch hardware, like the RED algorithm where you can only change parameters in a switch today, but nothing else.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t>
            </a:r>
            <a:r>
              <a:rPr lang="en-US" baseline="0" dirty="0" smtClean="0"/>
              <a:t>algorithms.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a:t>
            </a:r>
            <a:r>
              <a:rPr lang="en-US" baseline="0" dirty="0" smtClean="0"/>
              <a:t>designed. </a:t>
            </a:r>
            <a:r>
              <a:rPr lang="en-US" baseline="0" dirty="0" smtClean="0"/>
              <a:t>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a:t>
            </a:r>
            <a:r>
              <a:rPr lang="en-US" dirty="0" smtClean="0"/>
              <a:t>need? </a:t>
            </a:r>
            <a:r>
              <a:rPr lang="en-US" dirty="0" smtClean="0"/>
              <a:t>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a:t>
            </a:r>
            <a:r>
              <a:rPr lang="en-US" baseline="0" dirty="0" smtClean="0"/>
              <a:t>100-odd atoms </a:t>
            </a:r>
            <a:r>
              <a:rPr lang="en-US" baseline="0" dirty="0" smtClean="0"/>
              <a:t>in hardware?</a:t>
            </a:r>
          </a:p>
          <a:p>
            <a:endParaRPr lang="en-US" baseline="0" dirty="0" smtClean="0"/>
          </a:p>
          <a:p>
            <a:r>
              <a:rPr lang="en-US" baseline="0" dirty="0" smtClean="0"/>
              <a:t>Concretely, </a:t>
            </a:r>
            <a:r>
              <a:rPr lang="en-US" baseline="0" dirty="0" smtClean="0"/>
              <a:t>there are two questions: do </a:t>
            </a:r>
            <a:r>
              <a:rPr lang="en-US" baseline="0" dirty="0" smtClean="0"/>
              <a:t>they meet timing at 1 GHz (typical clock rate), and what additional area do they occupy?</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 How </a:t>
            </a:r>
            <a:r>
              <a:rPr lang="en-US" baseline="0" dirty="0" smtClean="0"/>
              <a:t>small? </a:t>
            </a:r>
            <a:r>
              <a:rPr lang="en-US" baseline="0" dirty="0" smtClean="0"/>
              <a:t>So, these are the areas of an individual atom in </a:t>
            </a:r>
            <a:r>
              <a:rPr lang="en-US" baseline="0" dirty="0" smtClean="0"/>
              <a:t>um^2.</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4897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saw that we needed around 100 of each. To add a factor of safety, let’s provision the switch with 300 of each. Relative to a baseline switching chip that has a 200 </a:t>
            </a:r>
            <a:r>
              <a:rPr lang="en-US" baseline="0" dirty="0" err="1" smtClean="0"/>
              <a:t>sq</a:t>
            </a:r>
            <a:r>
              <a:rPr lang="en-US" baseline="0" dirty="0" smtClean="0"/>
              <a:t> mm area, the overheads are under a per cent, which is quite modest.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a:t>
            </a:r>
            <a:r>
              <a:rPr lang="en-US" baseline="0" dirty="0" smtClean="0"/>
              <a:t>switch </a:t>
            </a:r>
            <a:r>
              <a:rPr lang="en-US" baseline="0" dirty="0" smtClean="0"/>
              <a:t>designers to uniformly specify </a:t>
            </a:r>
            <a:r>
              <a:rPr lang="en-US" baseline="0" smtClean="0"/>
              <a:t>a </a:t>
            </a:r>
            <a:r>
              <a:rPr lang="en-US" baseline="0" smtClean="0"/>
              <a:t>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is it the right time to look at </a:t>
            </a:r>
            <a:r>
              <a:rPr lang="en-US" baseline="0" dirty="0" err="1" smtClean="0"/>
              <a:t>prog</a:t>
            </a:r>
            <a:r>
              <a:rPr lang="en-US" baseline="0" dirty="0" smtClean="0"/>
              <a:t> at line rate?</a:t>
            </a:r>
            <a:endParaRPr lang="en-US" baseline="0" dirty="0" smtClean="0"/>
          </a:p>
          <a:p>
            <a:pPr marL="685800" lvl="1" indent="-228600" algn="l">
              <a:buAutoNum type="arabicPeriod"/>
            </a:pPr>
            <a:r>
              <a:rPr lang="en-US" baseline="0" dirty="0" smtClean="0"/>
              <a:t>First, with the rise of data centers and software-defined networking, operators </a:t>
            </a:r>
            <a:r>
              <a:rPr lang="en-US" baseline="0" dirty="0" smtClean="0"/>
              <a:t>want </a:t>
            </a:r>
            <a:r>
              <a:rPr lang="en-US" baseline="0" dirty="0" smtClean="0"/>
              <a:t>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a:t>
            </a:r>
            <a:r>
              <a:rPr lang="en-US" baseline="0" dirty="0" smtClean="0"/>
              <a:t>fastest fixed </a:t>
            </a:r>
            <a:r>
              <a:rPr lang="en-US" baseline="0" dirty="0" smtClean="0"/>
              <a:t>function chips. This is just Moore’s law for </a:t>
            </a:r>
            <a:r>
              <a:rPr lang="en-US" baseline="0" dirty="0" smtClean="0"/>
              <a:t>networking. Transistors </a:t>
            </a:r>
            <a:r>
              <a:rPr lang="en-US" baseline="0" dirty="0" smtClean="0"/>
              <a:t>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because </a:t>
            </a:r>
            <a:r>
              <a:rPr lang="en-US" baseline="0" dirty="0" smtClean="0"/>
              <a:t>they don’t give up </a:t>
            </a:r>
            <a:r>
              <a:rPr lang="en-US" baseline="0" dirty="0" smtClean="0"/>
              <a:t>perf. So, they </a:t>
            </a:r>
            <a:r>
              <a:rPr lang="en-US" baseline="0" dirty="0" smtClean="0"/>
              <a:t>aren’t nearly as flexible as a software </a:t>
            </a:r>
            <a:r>
              <a:rPr lang="en-US" baseline="0" dirty="0" smtClean="0"/>
              <a:t>router or NPU.</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a:t>
            </a:r>
            <a:r>
              <a:rPr lang="en-US" baseline="0" dirty="0" smtClean="0"/>
              <a:t>your own </a:t>
            </a:r>
            <a:r>
              <a:rPr lang="en-US" baseline="0" dirty="0" smtClean="0"/>
              <a:t>protocol </a:t>
            </a:r>
            <a:r>
              <a:rPr lang="en-US" baseline="0" dirty="0" smtClean="0"/>
              <a:t>format. </a:t>
            </a:r>
            <a:r>
              <a:rPr lang="en-US" baseline="0" dirty="0" smtClean="0"/>
              <a:t>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t>
            </a:r>
            <a:r>
              <a:rPr lang="en-US" baseline="0" dirty="0" smtClean="0"/>
              <a:t>action primitives </a:t>
            </a:r>
            <a:r>
              <a:rPr lang="en-US" baseline="0" dirty="0" smtClean="0"/>
              <a:t>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a:t>
            </a:r>
            <a:r>
              <a:rPr lang="en-US" baseline="0" dirty="0" smtClean="0"/>
              <a:t>these </a:t>
            </a:r>
            <a:r>
              <a:rPr lang="en-US" baseline="0" dirty="0" smtClean="0"/>
              <a:t>chips fall short? </a:t>
            </a:r>
            <a:r>
              <a:rPr lang="en-US" baseline="0" dirty="0" smtClean="0"/>
              <a:t>There </a:t>
            </a:r>
            <a:r>
              <a:rPr lang="en-US" baseline="0" dirty="0" smtClean="0"/>
              <a:t>is no way to program the algorithms that I </a:t>
            </a:r>
            <a:r>
              <a:rPr lang="en-US" baseline="0" dirty="0" smtClean="0"/>
              <a:t>mentioned earlier on </a:t>
            </a:r>
            <a:r>
              <a:rPr lang="en-US" baseline="0" dirty="0" smtClean="0"/>
              <a:t>these chips today. The </a:t>
            </a:r>
            <a:r>
              <a:rPr lang="en-US" baseline="0" dirty="0" smtClean="0"/>
              <a:t>reason is simple.</a:t>
            </a:r>
          </a:p>
          <a:p>
            <a:endParaRPr lang="en-US" baseline="0" dirty="0" smtClean="0"/>
          </a:p>
          <a:p>
            <a:r>
              <a:rPr lang="en-US" baseline="0" dirty="0" smtClean="0"/>
              <a:t>These </a:t>
            </a:r>
            <a:r>
              <a:rPr lang="en-US" baseline="0" dirty="0" smtClean="0"/>
              <a:t>chips focus largely on stateless tasks such as packet forwarding </a:t>
            </a:r>
            <a:r>
              <a:rPr lang="en-US" baseline="0" dirty="0" smtClean="0"/>
              <a:t>that </a:t>
            </a:r>
            <a:r>
              <a:rPr lang="en-US" baseline="0" dirty="0" smtClean="0"/>
              <a:t>don’t modify </a:t>
            </a:r>
            <a:r>
              <a:rPr lang="en-US" baseline="0" dirty="0" smtClean="0"/>
              <a:t>state </a:t>
            </a:r>
            <a:r>
              <a:rPr lang="en-US" baseline="0" dirty="0" smtClean="0"/>
              <a:t>in the data plane. By contrast, most </a:t>
            </a:r>
            <a:r>
              <a:rPr lang="en-US" baseline="0" dirty="0" smtClean="0"/>
              <a:t>data-plane algorithms do </a:t>
            </a:r>
            <a:r>
              <a:rPr lang="en-US" baseline="0" dirty="0" smtClean="0"/>
              <a:t>modify state in the data </a:t>
            </a:r>
            <a:r>
              <a:rPr lang="en-US" baseline="0" dirty="0" smtClean="0"/>
              <a:t>plane. An example is the </a:t>
            </a:r>
            <a:r>
              <a:rPr lang="en-US" baseline="0" dirty="0" smtClean="0"/>
              <a:t>moving average estimate maintained by the RED </a:t>
            </a:r>
            <a:r>
              <a:rPr lang="en-US" baseline="0" dirty="0" smtClean="0"/>
              <a:t>AQM scheme or </a:t>
            </a:r>
            <a:r>
              <a:rPr lang="en-US" baseline="0" dirty="0" smtClean="0"/>
              <a:t>the link rate estimate maintained by </a:t>
            </a:r>
            <a:r>
              <a:rPr lang="en-US" baseline="0" dirty="0" smtClean="0"/>
              <a:t>RCP.</a:t>
            </a:r>
          </a:p>
          <a:p>
            <a:endParaRPr lang="en-US" baseline="0" dirty="0" smtClean="0"/>
          </a:p>
          <a:p>
            <a:r>
              <a:rPr lang="en-US" baseline="0" dirty="0" smtClean="0"/>
              <a:t>For such algorithms, we need the hardware to support rich </a:t>
            </a:r>
            <a:r>
              <a:rPr lang="en-US" baseline="0" dirty="0" smtClean="0"/>
              <a:t>state manipulation in </a:t>
            </a:r>
            <a:r>
              <a:rPr lang="en-US" baseline="0" dirty="0" smtClean="0"/>
              <a:t>the data plane, </a:t>
            </a:r>
            <a:r>
              <a:rPr lang="en-US" baseline="0" dirty="0" smtClean="0"/>
              <a:t>where it </a:t>
            </a:r>
            <a:r>
              <a:rPr lang="en-US" baseline="0" dirty="0" smtClean="0"/>
              <a:t>currently only provides counters</a:t>
            </a:r>
            <a:r>
              <a:rPr lang="en-US" baseline="0" dirty="0" smtClean="0"/>
              <a:t>.</a:t>
            </a:r>
          </a:p>
          <a:p>
            <a:endParaRPr lang="en-US" baseline="0" dirty="0" smtClean="0"/>
          </a:p>
          <a:p>
            <a:r>
              <a:rPr lang="en-US" baseline="0" dirty="0" smtClean="0"/>
              <a:t>The second problem is that </a:t>
            </a:r>
            <a:r>
              <a:rPr lang="en-US" baseline="0" dirty="0" smtClean="0"/>
              <a:t>languages for </a:t>
            </a:r>
            <a:r>
              <a:rPr lang="en-US" baseline="0" dirty="0" smtClean="0"/>
              <a:t>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a:t>
            </a:r>
            <a:r>
              <a:rPr lang="en-US" baseline="0" dirty="0" smtClean="0"/>
              <a:t>language, </a:t>
            </a:r>
            <a:r>
              <a:rPr lang="en-US" baseline="0" dirty="0" smtClean="0"/>
              <a:t>without worrying about </a:t>
            </a:r>
            <a:r>
              <a:rPr lang="en-US" baseline="0" dirty="0" smtClean="0"/>
              <a:t>the switch pipeline’s capabilities.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a:t>
            </a:r>
            <a:r>
              <a:rPr lang="en-US" baseline="0" dirty="0" smtClean="0"/>
              <a:t>we also design </a:t>
            </a:r>
            <a:r>
              <a:rPr lang="en-US" baseline="0" dirty="0" smtClean="0"/>
              <a:t>a </a:t>
            </a:r>
            <a:r>
              <a:rPr lang="en-US" baseline="0" dirty="0" err="1" smtClean="0"/>
              <a:t>stateful</a:t>
            </a:r>
            <a:r>
              <a:rPr lang="en-US" baseline="0" dirty="0" smtClean="0"/>
              <a:t> instruction set supporting these </a:t>
            </a:r>
            <a:r>
              <a:rPr lang="en-US" baseline="0" dirty="0" smtClean="0"/>
              <a:t>algorithms? This </a:t>
            </a:r>
            <a:r>
              <a:rPr lang="en-US" baseline="0" dirty="0" err="1" smtClean="0"/>
              <a:t>stateful</a:t>
            </a:r>
            <a:r>
              <a:rPr lang="en-US" baseline="0" dirty="0" smtClean="0"/>
              <a:t> instruction set should not cost too much additional </a:t>
            </a:r>
            <a:r>
              <a:rPr lang="en-US" baseline="0" dirty="0" err="1" smtClean="0"/>
              <a:t>silicion</a:t>
            </a:r>
            <a:r>
              <a:rPr lang="en-US" baseline="0" dirty="0" smtClean="0"/>
              <a:t> area and should also be able to run at </a:t>
            </a:r>
            <a:r>
              <a:rPr lang="en-US" baseline="0" dirty="0" smtClean="0"/>
              <a:t>line </a:t>
            </a:r>
            <a:r>
              <a:rPr lang="en-US" baseline="0" dirty="0" smtClean="0"/>
              <a:t>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a:t>
            </a:r>
            <a:r>
              <a:rPr lang="en-US" baseline="0" dirty="0" smtClean="0"/>
              <a:t>this abstraction.</a:t>
            </a:r>
            <a:endParaRPr lang="en-US" baseline="0" dirty="0" smtClean="0"/>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a:t>
            </a:r>
            <a:r>
              <a:rPr lang="en-US" baseline="0" dirty="0" smtClean="0"/>
              <a:t>implement.</a:t>
            </a:r>
            <a:endParaRPr lang="en-US" baseline="0" dirty="0" smtClean="0"/>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a:t>
            </a:r>
            <a:r>
              <a:rPr lang="en-US" baseline="0" dirty="0" smtClean="0">
                <a:sym typeface="Wingdings" panose="05000000000000000000" pitchFamily="2" charset="2"/>
              </a:rPr>
              <a:t>in </a:t>
            </a:r>
            <a:r>
              <a:rPr lang="en-US" baseline="0" dirty="0" smtClean="0">
                <a:sym typeface="Wingdings" panose="05000000000000000000" pitchFamily="2" charset="2"/>
              </a:rPr>
              <a:t>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t>
            </a:r>
            <a:r>
              <a:rPr lang="en-US" baseline="0" dirty="0" smtClean="0">
                <a:sym typeface="Wingdings" panose="05000000000000000000" pitchFamily="2" charset="2"/>
              </a:rPr>
              <a:t>arrives, </a:t>
            </a:r>
            <a:r>
              <a:rPr lang="en-US" baseline="0" dirty="0" smtClean="0">
                <a:sym typeface="Wingdings" panose="05000000000000000000" pitchFamily="2" charset="2"/>
              </a:rPr>
              <a:t>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a:t>
            </a:r>
            <a:r>
              <a:rPr lang="en-US" baseline="0" dirty="0" smtClean="0">
                <a:sym typeface="Wingdings" panose="05000000000000000000" pitchFamily="2" charset="2"/>
              </a:rPr>
              <a:t>pipeline. It’s not different from </a:t>
            </a:r>
            <a:r>
              <a:rPr lang="en-US" baseline="0" dirty="0" err="1" smtClean="0">
                <a:sym typeface="Wingdings" panose="05000000000000000000" pitchFamily="2" charset="2"/>
              </a:rPr>
              <a:t>prog</a:t>
            </a:r>
            <a:r>
              <a:rPr lang="en-US" baseline="0" dirty="0" smtClean="0">
                <a:sym typeface="Wingdings" panose="05000000000000000000" pitchFamily="2" charset="2"/>
              </a:rPr>
              <a:t> a single-core software router.</a:t>
            </a: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t>
            </a:r>
            <a:r>
              <a:rPr lang="en-US" baseline="0" dirty="0" smtClean="0"/>
              <a:t>and </a:t>
            </a:r>
            <a:r>
              <a:rPr lang="en-US" baseline="0" dirty="0" smtClean="0"/>
              <a:t>the actual </a:t>
            </a:r>
            <a:r>
              <a:rPr lang="en-US" baseline="0" dirty="0" smtClean="0"/>
              <a:t>packet processing </a:t>
            </a:r>
            <a:r>
              <a:rPr lang="en-US" baseline="0" dirty="0" smtClean="0"/>
              <a:t>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a:t>
            </a:r>
            <a:r>
              <a:rPr lang="en-US" baseline="0" dirty="0" smtClean="0"/>
              <a:t>processing </a:t>
            </a:r>
            <a:r>
              <a:rPr lang="en-US" baseline="0" dirty="0" smtClean="0"/>
              <a:t>packet fields. Internally, an action unit can update some </a:t>
            </a:r>
            <a:r>
              <a:rPr lang="en-US" baseline="0" dirty="0" smtClean="0"/>
              <a:t>local </a:t>
            </a:r>
            <a:r>
              <a:rPr lang="en-US" baseline="0" dirty="0" smtClean="0"/>
              <a:t>state, such as a counter. This is an important restriction. State is local to an atom. It is not shared between atoms within a stage or across stages. It can however be carried from one stage to the next </a:t>
            </a:r>
            <a:r>
              <a:rPr lang="en-US" baseline="0" dirty="0" smtClean="0"/>
              <a:t>by reading it into a </a:t>
            </a:r>
            <a:r>
              <a:rPr lang="en-US" baseline="0" dirty="0" smtClean="0"/>
              <a:t>packet field.</a:t>
            </a:r>
          </a:p>
          <a:p>
            <a:endParaRPr lang="en-US" baseline="0" dirty="0" smtClean="0"/>
          </a:p>
          <a:p>
            <a:r>
              <a:rPr lang="en-US" baseline="0" dirty="0" smtClean="0"/>
              <a:t>All action </a:t>
            </a:r>
            <a:r>
              <a:rPr lang="en-US" baseline="0" dirty="0" smtClean="0"/>
              <a:t>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a:t>
            </a:r>
            <a:r>
              <a:rPr lang="en-US" sz="4000" dirty="0" smtClean="0"/>
              <a:t>switch’s </a:t>
            </a:r>
            <a:r>
              <a:rPr lang="en-US" sz="4000" dirty="0" smtClean="0"/>
              <a:t>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6032308"/>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7" name="Rectangle 6"/>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a:t>
            </a:r>
            <a:r>
              <a:rPr lang="en-US" sz="2800" dirty="0" smtClean="0"/>
              <a:t>32-nm </a:t>
            </a:r>
            <a:r>
              <a:rPr lang="en-US" sz="2800" dirty="0" smtClean="0"/>
              <a:t>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7847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a:t>
            </a:r>
            <a:r>
              <a:rPr lang="en-US" sz="2800" dirty="0" smtClean="0"/>
              <a:t>32-nm </a:t>
            </a:r>
            <a:r>
              <a:rPr lang="en-US" sz="2800" dirty="0" smtClean="0"/>
              <a:t>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219513696"/>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Tree>
    <p:extLst>
      <p:ext uri="{BB962C8B-B14F-4D97-AF65-F5344CB8AC3E}">
        <p14:creationId xmlns:p14="http://schemas.microsoft.com/office/powerpoint/2010/main" val="46249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a:t>
            </a:r>
            <a:r>
              <a:rPr lang="en-US" dirty="0" smtClean="0">
                <a:latin typeface="Gadugi" panose="020B0502040204020203" pitchFamily="34" charset="0"/>
              </a:rPr>
              <a:t>switch </a:t>
            </a:r>
            <a:r>
              <a:rPr lang="en-US" dirty="0" smtClean="0">
                <a:latin typeface="Gadugi" panose="020B0502040204020203" pitchFamily="34" charset="0"/>
              </a:rPr>
              <a:t>instruction sets (atoms)</a:t>
            </a:r>
          </a:p>
          <a:p>
            <a:endParaRPr lang="en-US" dirty="0"/>
          </a:p>
          <a:p>
            <a:r>
              <a:rPr lang="en-US" dirty="0" smtClean="0">
                <a:latin typeface="Gadugi" panose="020B0502040204020203" pitchFamily="34" charset="0"/>
              </a:rPr>
              <a:t>A blue print for designing router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8902</TotalTime>
  <Words>6901</Words>
  <Application>Microsoft Macintosh PowerPoint</Application>
  <PresentationFormat>Widescreen</PresentationFormat>
  <Paragraphs>1017</Paragraphs>
  <Slides>49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routers</vt:lpstr>
      <vt:lpstr>Demo</vt:lpstr>
      <vt:lpstr>Stateful atoms for programmable routers</vt:lpstr>
      <vt:lpstr>Expressiveness of packet transactions</vt:lpstr>
      <vt:lpstr>Compilation results</vt:lpstr>
      <vt:lpstr>Compilation results</vt:lpstr>
      <vt:lpstr>Modest cost for programmability</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3636</cp:revision>
  <dcterms:created xsi:type="dcterms:W3CDTF">2015-11-20T07:11:46Z</dcterms:created>
  <dcterms:modified xsi:type="dcterms:W3CDTF">2016-08-22T19:01:22Z</dcterms:modified>
</cp:coreProperties>
</file>