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15" r:id="rId3"/>
    <p:sldId id="316" r:id="rId4"/>
    <p:sldId id="529" r:id="rId5"/>
    <p:sldId id="319" r:id="rId6"/>
    <p:sldId id="527" r:id="rId7"/>
    <p:sldId id="512" r:id="rId8"/>
    <p:sldId id="532" r:id="rId9"/>
    <p:sldId id="485" r:id="rId10"/>
    <p:sldId id="486" r:id="rId11"/>
    <p:sldId id="487" r:id="rId12"/>
    <p:sldId id="539" r:id="rId13"/>
    <p:sldId id="488" r:id="rId14"/>
    <p:sldId id="489" r:id="rId15"/>
    <p:sldId id="490" r:id="rId16"/>
    <p:sldId id="491" r:id="rId17"/>
    <p:sldId id="492" r:id="rId18"/>
    <p:sldId id="493" r:id="rId19"/>
    <p:sldId id="494" r:id="rId20"/>
    <p:sldId id="495" r:id="rId21"/>
    <p:sldId id="496" r:id="rId22"/>
    <p:sldId id="498" r:id="rId23"/>
    <p:sldId id="500" r:id="rId24"/>
    <p:sldId id="501" r:id="rId25"/>
    <p:sldId id="535" r:id="rId26"/>
    <p:sldId id="536" r:id="rId27"/>
    <p:sldId id="534" r:id="rId28"/>
    <p:sldId id="533" r:id="rId29"/>
    <p:sldId id="482" r:id="rId30"/>
    <p:sldId id="520" r:id="rId31"/>
    <p:sldId id="522" r:id="rId32"/>
    <p:sldId id="524" r:id="rId33"/>
    <p:sldId id="504" r:id="rId34"/>
    <p:sldId id="530" r:id="rId35"/>
    <p:sldId id="531" r:id="rId36"/>
    <p:sldId id="470" r:id="rId37"/>
    <p:sldId id="471" r:id="rId38"/>
    <p:sldId id="472" r:id="rId39"/>
    <p:sldId id="473" r:id="rId40"/>
    <p:sldId id="474" r:id="rId41"/>
    <p:sldId id="475" r:id="rId42"/>
    <p:sldId id="505" r:id="rId43"/>
    <p:sldId id="517" r:id="rId44"/>
    <p:sldId id="516" r:id="rId45"/>
    <p:sldId id="537" r:id="rId46"/>
    <p:sldId id="538" r:id="rId47"/>
    <p:sldId id="358" r:id="rId48"/>
    <p:sldId id="508" r:id="rId49"/>
    <p:sldId id="526" r:id="rId50"/>
    <p:sldId id="514" r:id="rId51"/>
    <p:sldId id="507" r:id="rId52"/>
    <p:sldId id="350" r:id="rId53"/>
    <p:sldId id="509" r:id="rId54"/>
    <p:sldId id="510" r:id="rId55"/>
    <p:sldId id="464" r:id="rId56"/>
    <p:sldId id="465" r:id="rId57"/>
    <p:sldId id="375" r:id="rId58"/>
    <p:sldId id="299" r:id="rId59"/>
    <p:sldId id="357" r:id="rId60"/>
    <p:sldId id="305" r:id="rId61"/>
    <p:sldId id="306" r:id="rId62"/>
    <p:sldId id="301" r:id="rId63"/>
    <p:sldId id="271" r:id="rId64"/>
    <p:sldId id="326" r:id="rId65"/>
    <p:sldId id="327" r:id="rId66"/>
    <p:sldId id="272" r:id="rId67"/>
    <p:sldId id="374" r:id="rId68"/>
    <p:sldId id="468" r:id="rId69"/>
    <p:sldId id="332" r:id="rId70"/>
    <p:sldId id="370" r:id="rId71"/>
    <p:sldId id="371" r:id="rId72"/>
    <p:sldId id="335" r:id="rId73"/>
    <p:sldId id="372" r:id="rId74"/>
    <p:sldId id="373" r:id="rId75"/>
    <p:sldId id="307" r:id="rId76"/>
    <p:sldId id="467" r:id="rId77"/>
    <p:sldId id="458" r:id="rId78"/>
    <p:sldId id="459" r:id="rId79"/>
    <p:sldId id="460" r:id="rId80"/>
    <p:sldId id="461" r:id="rId81"/>
    <p:sldId id="462" r:id="rId82"/>
    <p:sldId id="466" r:id="rId83"/>
    <p:sldId id="46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92806" autoAdjust="0"/>
  </p:normalViewPr>
  <p:slideViewPr>
    <p:cSldViewPr showGuides="1">
      <p:cViewPr>
        <p:scale>
          <a:sx n="95" d="100"/>
          <a:sy n="95" d="100"/>
        </p:scale>
        <p:origin x="104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002309472"/>
        <c:axId val="1998308976"/>
      </c:lineChart>
      <c:catAx>
        <c:axId val="200230947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998308976"/>
        <c:crosses val="autoZero"/>
        <c:auto val="1"/>
        <c:lblAlgn val="ctr"/>
        <c:lblOffset val="100"/>
        <c:noMultiLvlLbl val="0"/>
      </c:catAx>
      <c:valAx>
        <c:axId val="199830897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a:t>
                </a: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r>
                  <a:rPr lang="en-US" sz="2000" dirty="0" smtClean="0">
                    <a:solidFill>
                      <a:prstClr val="black"/>
                    </a:solidFill>
                    <a:latin typeface="Seravek"/>
                    <a:cs typeface="Seravek"/>
                  </a:rPr>
                  <a:t>)</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00230947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134145232"/>
        <c:axId val="-2134155408"/>
      </c:scatterChart>
      <c:valAx>
        <c:axId val="-21341452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4155408"/>
        <c:crosses val="autoZero"/>
        <c:crossBetween val="midCat"/>
      </c:valAx>
      <c:valAx>
        <c:axId val="-21341554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41452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high-level overview of what people want from programmable routers</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85304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Make</a:t>
            </a:r>
            <a:r>
              <a:rPr lang="en-US" sz="1200" baseline="0" dirty="0" smtClean="0"/>
              <a:t> the architecture bulletproof so that it handles 1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Slice algorithm into different pipeline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the minute you have a pipeline, you want to balance it so that each stage does the same amount of useful work per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not, your throughput is gated by the slowest stage.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it’s hard to balance the pipeline so that each stage takes exactly 1 cycle per packet regardless of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it’s hard to even guarantee that each stage executes the same number of instructions for each incoming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Even if it did, because x86 optimizes for the average case and not the worst case,  instructions take a differing number of clocks per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All in all, it’s hard to get 1 packet /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a:t>
            </a:r>
            <a:r>
              <a:rPr lang="en-US" dirty="0" smtClean="0"/>
              <a:t>tomography </a:t>
            </a:r>
            <a:r>
              <a:rPr lang="en-US" dirty="0" smtClean="0"/>
              <a:t>here: whole area devoted</a:t>
            </a:r>
            <a:r>
              <a:rPr lang="en-US" baseline="0" dirty="0" smtClean="0"/>
              <a:t> to approximately infer the internal characteristics of a network from data collected at the end point</a:t>
            </a:r>
            <a:r>
              <a:rPr lang="en-US"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gray out PIE a bit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Part about different sch. </a:t>
            </a:r>
            <a:r>
              <a:rPr lang="en-US" baseline="0" dirty="0" err="1" smtClean="0"/>
              <a:t>algos</a:t>
            </a:r>
            <a:r>
              <a:rPr lang="en-US" baseline="0" dirty="0" smtClean="0"/>
              <a:t>. was a little too detailed. Maybe simplify this.</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already expended on reading queue head, </a:t>
            </a:r>
            <a:r>
              <a:rPr lang="en-US" sz="6000" dirty="0" err="1" smtClean="0"/>
              <a:t>dequeueing</a:t>
            </a:r>
            <a:r>
              <a:rPr lang="en-US" sz="6000" dirty="0" smtClean="0"/>
              <a:t>, updating state</a:t>
            </a:r>
          </a:p>
          <a:p>
            <a:r>
              <a:rPr lang="en-US" sz="6000" dirty="0" smtClean="0"/>
              <a:t>Any extra computation will increase the inter-</a:t>
            </a:r>
            <a:r>
              <a:rPr lang="en-US" sz="6000" dirty="0" err="1" smtClean="0"/>
              <a:t>dequeue</a:t>
            </a:r>
            <a:r>
              <a:rPr lang="en-US" sz="6000" dirty="0" smtClean="0"/>
              <a:t> time =&gt; link will idle</a:t>
            </a:r>
          </a:p>
          <a:p>
            <a:r>
              <a:rPr lang="en-US" sz="6000" dirty="0"/>
              <a:t>P</a:t>
            </a:r>
            <a:r>
              <a:rPr lang="en-US" sz="6000" dirty="0" smtClean="0"/>
              <a:t>recompute this extra computation and move it 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33350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A primitive to program many existing and new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Inexpensive </a:t>
            </a:r>
            <a:r>
              <a:rPr lang="en-US" sz="2400" dirty="0" smtClean="0"/>
              <a:t>hardware primitives </a:t>
            </a:r>
            <a:r>
              <a:rPr lang="en-US" sz="2400" dirty="0" smtClean="0"/>
              <a:t>for high-speed execution of</a:t>
            </a:r>
            <a:r>
              <a:rPr lang="en-US" sz="2400" dirty="0" smtClean="0"/>
              <a:t> </a:t>
            </a:r>
            <a:r>
              <a:rPr lang="en-US" sz="2400" dirty="0" smtClean="0"/>
              <a:t>streaming algorithms</a:t>
            </a:r>
          </a:p>
          <a:p>
            <a:pPr lvl="2"/>
            <a:r>
              <a:rPr lang="en-US" sz="2400" dirty="0" smtClean="0"/>
              <a:t>A method to extract these primitives from a corpus of </a:t>
            </a:r>
            <a:r>
              <a:rPr lang="en-US" sz="2400" dirty="0" smtClean="0"/>
              <a:t>algorithms</a:t>
            </a:r>
            <a:endParaRPr lang="en-US" sz="24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35052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4288493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a:t>
            </a:r>
            <a:r>
              <a:rPr lang="en-US" sz="3200" dirty="0" smtClean="0"/>
              <a:t>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handle 1 packet/cycle regardless of</a:t>
            </a:r>
          </a:p>
          <a:p>
            <a:pPr marL="0" indent="0">
              <a:buNone/>
            </a:pPr>
            <a:r>
              <a:rPr lang="en-US" dirty="0"/>
              <a:t> </a:t>
            </a:r>
            <a:r>
              <a:rPr lang="en-US" dirty="0" smtClean="0"/>
              <a:t>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architecture </a:t>
            </a:r>
            <a:r>
              <a:rPr lang="en-US" dirty="0" smtClean="0">
                <a:latin typeface="Gadugi" panose="020B0502040204020203" pitchFamily="34" charset="0"/>
              </a:rPr>
              <a:t>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a:t>
            </a:r>
            <a:r>
              <a:rPr lang="en-US" dirty="0" smtClean="0"/>
              <a:t>our</a:t>
            </a:r>
            <a:r>
              <a:rPr lang="en-US" dirty="0" smtClean="0"/>
              <a:t>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723900" y="4114800"/>
            <a:ext cx="107061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Hard to balance the pipeline </a:t>
            </a:r>
            <a:r>
              <a:rPr lang="en-US" sz="3600" smtClean="0">
                <a:ea typeface="Gadugi" charset="0"/>
                <a:cs typeface="Gadugi" charset="0"/>
              </a:rPr>
              <a:t>to get 1 packet / cycle </a:t>
            </a:r>
            <a:endParaRPr lang="en-US" sz="3600" dirty="0" smtClean="0">
              <a:ea typeface="Gadugi" charset="0"/>
              <a:cs typeface="Gadugi" charset="0"/>
            </a:endParaRPr>
          </a:p>
        </p:txBody>
      </p:sp>
      <p:sp>
        <p:nvSpPr>
          <p:cNvPr id="89" name="Rounded Rectangle 88"/>
          <p:cNvSpPr/>
          <p:nvPr/>
        </p:nvSpPr>
        <p:spPr>
          <a:xfrm>
            <a:off x="552450" y="56769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a:t>
            </a:r>
            <a:r>
              <a:rPr lang="en-US" sz="3600" dirty="0" smtClean="0">
                <a:ea typeface="Gadugi" charset="0"/>
                <a:cs typeface="Gadugi" charset="0"/>
              </a:rPr>
              <a:t>onstrain stages in hardware to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support</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t>
            </a:r>
            <a:r>
              <a:rPr lang="en-US" sz="2200" b="1" u="sng" smtClean="0">
                <a:latin typeface="+mj-lt"/>
                <a:cs typeface="Seravek"/>
              </a:rPr>
              <a:t>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488996"/>
            <a:chOff x="3962400" y="3886200"/>
            <a:chExt cx="1600200" cy="1488996"/>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1107996"/>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5953"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latin typeface="Gadugi" panose="020B0502040204020203" pitchFamily="34" charset="0"/>
              </a:rPr>
              <a:t>his </a:t>
            </a:r>
            <a:r>
              <a:rPr lang="en-US" dirty="0" smtClean="0">
                <a:latin typeface="Gadugi" panose="020B0502040204020203" pitchFamily="34" charset="0"/>
              </a:rPr>
              <a:t>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a:t>
            </a:r>
            <a:r>
              <a:rPr lang="en-US" dirty="0" smtClean="0"/>
              <a:t>our</a:t>
            </a:r>
            <a:r>
              <a:rPr lang="en-US" dirty="0" smtClean="0"/>
              <a:t> </a:t>
            </a:r>
            <a:r>
              <a:rPr lang="en-US" dirty="0" smtClean="0"/>
              <a:t>ability to get things into routers</a:t>
            </a:r>
          </a:p>
          <a:p>
            <a:endParaRPr lang="en-US" dirty="0" smtClean="0"/>
          </a:p>
          <a:p>
            <a:endParaRPr lang="en-US" dirty="0"/>
          </a:p>
          <a:p>
            <a:endParaRPr lang="en-US" dirty="0" smtClean="0"/>
          </a:p>
          <a:p>
            <a:endParaRPr lang="en-US" dirty="0"/>
          </a:p>
          <a:p>
            <a:r>
              <a:rPr lang="en-US" dirty="0" smtClean="0"/>
              <a:t>Workaround: Indirect 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a:t>
            </a:r>
            <a:r>
              <a:rPr lang="en-US" sz="2000" kern="0" dirty="0" smtClean="0">
                <a:solidFill>
                  <a:srgbClr val="000000"/>
                </a:solidFill>
                <a:latin typeface="+mj-lt"/>
                <a:cs typeface="Seravek"/>
              </a:rPr>
              <a:t>C)</a:t>
            </a:r>
            <a:endParaRPr lang="en-US" sz="2000" kern="0" dirty="0" smtClean="0">
              <a:solidFill>
                <a:srgbClr val="000000"/>
              </a:solidFill>
              <a:latin typeface="+mj-lt"/>
              <a:cs typeface="Seravek"/>
            </a:endParaRP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a:t>
            </a:r>
            <a:r>
              <a:rPr lang="en-US" sz="2000" kern="0" dirty="0" smtClean="0">
                <a:solidFill>
                  <a:srgbClr val="000000"/>
                </a:solidFill>
                <a:latin typeface="+mj-lt"/>
                <a:cs typeface="Seravek"/>
              </a:rPr>
              <a:t>C)</a:t>
            </a:r>
            <a:endParaRPr lang="en-US" sz="2000" kern="0" dirty="0" smtClean="0">
              <a:solidFill>
                <a:srgbClr val="000000"/>
              </a:solidFill>
              <a:latin typeface="+mj-lt"/>
              <a:cs typeface="Seravek"/>
            </a:endParaRP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a:t>
            </a:r>
            <a:r>
              <a:rPr lang="en-US" smtClean="0"/>
              <a:t>do atoms </a:t>
            </a:r>
            <a:r>
              <a:rPr lang="en-US" dirty="0" smtClean="0"/>
              <a:t>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a:t>
            </a:r>
            <a:r>
              <a:rPr lang="en-US" dirty="0" smtClean="0">
                <a:latin typeface="Gadugi" panose="020B0502040204020203" pitchFamily="34" charset="0"/>
              </a:rPr>
              <a:t>in P4</a:t>
            </a:r>
          </a:p>
          <a:p>
            <a:pPr lvl="1"/>
            <a:r>
              <a:rPr lang="en-US" dirty="0"/>
              <a:t>I</a:t>
            </a:r>
            <a:r>
              <a:rPr lang="en-US" dirty="0" smtClean="0">
                <a:latin typeface="Gadugi" panose="020B0502040204020203" pitchFamily="34" charset="0"/>
              </a:rPr>
              <a:t>ndustry interest in PIFOs, Domino’s </a:t>
            </a:r>
            <a:r>
              <a:rPr lang="en-US" dirty="0" smtClean="0">
                <a:latin typeface="Gadugi" panose="020B0502040204020203" pitchFamily="34" charset="0"/>
              </a:rPr>
              <a:t>compilation </a:t>
            </a:r>
            <a:r>
              <a:rPr lang="en-US" dirty="0" smtClean="0">
                <a:latin typeface="Gadugi" panose="020B0502040204020203" pitchFamily="34" charset="0"/>
              </a:rPr>
              <a:t>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not use software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fastest (h/w) 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100" y="1866900"/>
              <a:ext cx="4796553"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131" name="Rounded Rectangle 130"/>
          <p:cNvSpPr/>
          <p:nvPr/>
        </p:nvSpPr>
        <p:spPr>
          <a:xfrm>
            <a:off x="647700" y="51054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Code in high-level language, compile to line-rate router</a:t>
            </a: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grpSp>
        <p:nvGrpSpPr>
          <p:cNvPr id="493" name="Group 492"/>
          <p:cNvGrpSpPr/>
          <p:nvPr/>
        </p:nvGrpSpPr>
        <p:grpSpPr>
          <a:xfrm>
            <a:off x="5672665" y="1295400"/>
            <a:ext cx="6519335" cy="3651397"/>
            <a:chOff x="5672665" y="1295400"/>
            <a:chExt cx="6519335" cy="3651397"/>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37211"/>
              <a:ext cx="1230395" cy="3209586"/>
              <a:chOff x="6328244" y="2362200"/>
              <a:chExt cx="1181100" cy="3200400"/>
            </a:xfrm>
          </p:grpSpPr>
          <p:sp>
            <p:nvSpPr>
              <p:cNvPr id="164" name="Rectangle 163"/>
              <p:cNvSpPr/>
              <p:nvPr/>
            </p:nvSpPr>
            <p:spPr>
              <a:xfrm>
                <a:off x="6328244"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647700" y="60198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Sufficient programmability w/o losing performance</a:t>
            </a:r>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9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1"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A single </a:t>
            </a:r>
            <a:r>
              <a:rPr lang="en-US" sz="2400" dirty="0" smtClean="0"/>
              <a:t>primitive to program many existing and new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Inexpensive </a:t>
            </a:r>
            <a:r>
              <a:rPr lang="en-US" sz="2400" dirty="0" smtClean="0"/>
              <a:t>hardware primitives </a:t>
            </a:r>
            <a:r>
              <a:rPr lang="en-US" sz="2400" dirty="0" smtClean="0"/>
              <a:t>for high-speed execution of</a:t>
            </a:r>
            <a:r>
              <a:rPr lang="en-US" sz="2400" dirty="0" smtClean="0"/>
              <a:t> </a:t>
            </a:r>
            <a:r>
              <a:rPr lang="en-US" sz="2400" dirty="0" smtClean="0"/>
              <a:t>streaming algorithms</a:t>
            </a:r>
          </a:p>
          <a:p>
            <a:pPr lvl="2"/>
            <a:r>
              <a:rPr lang="en-US" sz="2400" dirty="0" smtClean="0"/>
              <a:t>A method to extract these primitives from a corpus of </a:t>
            </a:r>
            <a:r>
              <a:rPr lang="en-US" sz="2400" dirty="0" smtClean="0"/>
              <a:t>algorithms</a:t>
            </a:r>
            <a:endParaRPr lang="en-US" sz="24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a:t>
            </a:r>
            <a:r>
              <a:rPr lang="en-US" sz="3200" dirty="0" smtClean="0">
                <a:latin typeface="Gadugi" charset="0"/>
                <a:ea typeface="Gadugi" charset="0"/>
                <a:cs typeface="Gadugi" charset="0"/>
              </a:rPr>
              <a:t>for </a:t>
            </a:r>
            <a:r>
              <a:rPr lang="en-US" sz="3200" dirty="0" smtClean="0">
                <a:latin typeface="Gadugi" charset="0"/>
                <a:ea typeface="Gadugi" charset="0"/>
                <a:cs typeface="Gadugi" charset="0"/>
              </a:rPr>
              <a:t>many</a:t>
            </a:r>
            <a:r>
              <a:rPr lang="en-US" sz="3200" dirty="0" smtClean="0">
                <a:latin typeface="Gadugi" charset="0"/>
                <a:ea typeface="Gadugi" charset="0"/>
                <a:cs typeface="Gadugi" charset="0"/>
              </a:rPr>
              <a:t> </a:t>
            </a:r>
            <a:r>
              <a:rPr lang="en-US" sz="3200" dirty="0" smtClean="0">
                <a:latin typeface="Gadugi" charset="0"/>
                <a:ea typeface="Gadugi" charset="0"/>
                <a:cs typeface="Gadugi" charset="0"/>
              </a:rPr>
              <a:t>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11634</TotalTime>
  <Words>9373</Words>
  <Application>Microsoft Macintosh PowerPoint</Application>
  <PresentationFormat>Widescreen</PresentationFormat>
  <Paragraphs>1737</Paragraphs>
  <Slides>83</Slides>
  <Notes>68</Notes>
  <HiddenSlides>19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Gadugi</vt:lpstr>
      <vt:lpstr>Seravek</vt:lpstr>
      <vt:lpstr>Wingdings</vt:lpstr>
      <vt:lpstr>Arial</vt:lpstr>
      <vt:lpstr>Office Theme</vt:lpstr>
      <vt:lpstr>Making the fastest routers programmable</vt:lpstr>
      <vt:lpstr>Traditional network architecture</vt:lpstr>
      <vt:lpstr>This architecture is unsustainable</vt:lpstr>
      <vt:lpstr>This architecture is unsustainable</vt:lpstr>
      <vt:lpstr>Why not use software routers?</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What algorithms do PIFOs enable?</vt:lpstr>
      <vt:lpstr>What algorithms do PIFOs enable?</vt:lpstr>
      <vt:lpstr>This Talk</vt:lpstr>
      <vt:lpstr>Packet Transactions: 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4619</cp:revision>
  <dcterms:created xsi:type="dcterms:W3CDTF">2015-11-20T07:11:46Z</dcterms:created>
  <dcterms:modified xsi:type="dcterms:W3CDTF">2017-02-12T00:03:53Z</dcterms:modified>
</cp:coreProperties>
</file>