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15" r:id="rId3"/>
    <p:sldId id="316" r:id="rId4"/>
    <p:sldId id="529" r:id="rId5"/>
    <p:sldId id="543" r:id="rId6"/>
    <p:sldId id="319" r:id="rId7"/>
    <p:sldId id="527" r:id="rId8"/>
    <p:sldId id="512" r:id="rId9"/>
    <p:sldId id="532" r:id="rId10"/>
    <p:sldId id="485" r:id="rId11"/>
    <p:sldId id="486" r:id="rId12"/>
    <p:sldId id="487" r:id="rId13"/>
    <p:sldId id="539" r:id="rId14"/>
    <p:sldId id="488" r:id="rId15"/>
    <p:sldId id="489" r:id="rId16"/>
    <p:sldId id="490" r:id="rId17"/>
    <p:sldId id="491" r:id="rId18"/>
    <p:sldId id="492" r:id="rId19"/>
    <p:sldId id="493" r:id="rId20"/>
    <p:sldId id="494" r:id="rId21"/>
    <p:sldId id="495" r:id="rId22"/>
    <p:sldId id="496" r:id="rId23"/>
    <p:sldId id="498" r:id="rId24"/>
    <p:sldId id="50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0" r:id="rId48"/>
    <p:sldId id="541" r:id="rId49"/>
    <p:sldId id="508" r:id="rId50"/>
    <p:sldId id="526" r:id="rId51"/>
    <p:sldId id="514" r:id="rId52"/>
    <p:sldId id="507" r:id="rId53"/>
    <p:sldId id="350" r:id="rId54"/>
    <p:sldId id="509" r:id="rId55"/>
    <p:sldId id="510" r:id="rId56"/>
    <p:sldId id="464" r:id="rId57"/>
    <p:sldId id="465" r:id="rId58"/>
    <p:sldId id="375" r:id="rId59"/>
    <p:sldId id="299" r:id="rId60"/>
    <p:sldId id="357" r:id="rId61"/>
    <p:sldId id="305" r:id="rId62"/>
    <p:sldId id="306" r:id="rId63"/>
    <p:sldId id="301" r:id="rId64"/>
    <p:sldId id="271" r:id="rId65"/>
    <p:sldId id="326" r:id="rId66"/>
    <p:sldId id="327" r:id="rId67"/>
    <p:sldId id="272" r:id="rId68"/>
    <p:sldId id="374" r:id="rId69"/>
    <p:sldId id="468" r:id="rId70"/>
    <p:sldId id="332" r:id="rId71"/>
    <p:sldId id="370" r:id="rId72"/>
    <p:sldId id="371" r:id="rId73"/>
    <p:sldId id="335" r:id="rId74"/>
    <p:sldId id="372" r:id="rId75"/>
    <p:sldId id="373" r:id="rId76"/>
    <p:sldId id="307" r:id="rId77"/>
    <p:sldId id="467" r:id="rId78"/>
    <p:sldId id="458" r:id="rId79"/>
    <p:sldId id="459" r:id="rId80"/>
    <p:sldId id="460" r:id="rId81"/>
    <p:sldId id="461" r:id="rId82"/>
    <p:sldId id="462" r:id="rId83"/>
    <p:sldId id="466" r:id="rId84"/>
    <p:sldId id="46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67209" autoAdjust="0"/>
  </p:normalViewPr>
  <p:slideViewPr>
    <p:cSldViewPr showGuides="1">
      <p:cViewPr>
        <p:scale>
          <a:sx n="95" d="100"/>
          <a:sy n="95" d="100"/>
        </p:scale>
        <p:origin x="168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66530944"/>
        <c:axId val="1112187408"/>
      </c:lineChart>
      <c:catAx>
        <c:axId val="14665309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112187408"/>
        <c:crosses val="autoZero"/>
        <c:auto val="1"/>
        <c:lblAlgn val="ctr"/>
        <c:lblOffset val="100"/>
        <c:noMultiLvlLbl val="0"/>
      </c:catAx>
      <c:valAx>
        <c:axId val="111218740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665309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522716944"/>
        <c:axId val="1522540768"/>
      </c:scatterChart>
      <c:valAx>
        <c:axId val="15227169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22540768"/>
        <c:crosses val="autoZero"/>
        <c:crossBetween val="midCat"/>
      </c:valAx>
      <c:valAx>
        <c:axId val="152254076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227169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t>
            </a:r>
            <a:r>
              <a:rPr lang="en-US" baseline="0" dirty="0" smtClean="0"/>
              <a:t>algorithms over the last few decades, </a:t>
            </a:r>
            <a:r>
              <a:rPr lang="en-US" baseline="0" dirty="0" smtClean="0"/>
              <a:t>we have no consensus on the right </a:t>
            </a:r>
            <a:r>
              <a:rPr lang="en-US" baseline="0" dirty="0" smtClean="0"/>
              <a:t>primitive </a:t>
            </a:r>
            <a:r>
              <a:rPr lang="en-US" baseline="0" dirty="0" smtClean="0"/>
              <a:t>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a:t>
            </a:r>
            <a:r>
              <a:rPr lang="en-US" baseline="0" dirty="0" smtClean="0"/>
              <a:t>scheduler has </a:t>
            </a:r>
            <a:r>
              <a:rPr lang="en-US" baseline="0" dirty="0" smtClean="0"/>
              <a:t>demanding throughput requirements</a:t>
            </a:r>
            <a:r>
              <a:rPr lang="en-US" baseline="0" dirty="0" smtClean="0"/>
              <a:t>: typically, one </a:t>
            </a:r>
            <a:r>
              <a:rPr lang="en-US" baseline="0" dirty="0" err="1" smtClean="0"/>
              <a:t>enqueue</a:t>
            </a:r>
            <a:r>
              <a:rPr lang="en-US" baseline="0" dirty="0" smtClean="0"/>
              <a:t> </a:t>
            </a:r>
            <a:r>
              <a:rPr lang="en-US" baseline="0" dirty="0" smtClean="0"/>
              <a:t>and one </a:t>
            </a:r>
            <a:r>
              <a:rPr lang="en-US" baseline="0" dirty="0" err="1" smtClean="0"/>
              <a:t>dequeue</a:t>
            </a:r>
            <a:r>
              <a:rPr lang="en-US" baseline="0" dirty="0" smtClean="0"/>
              <a:t> </a:t>
            </a:r>
            <a:r>
              <a:rPr lang="en-US" baseline="0" dirty="0" smtClean="0"/>
              <a:t>every </a:t>
            </a:r>
            <a:r>
              <a:rPr lang="en-US" baseline="0" dirty="0" smtClean="0"/>
              <a:t>ns. </a:t>
            </a:r>
            <a:r>
              <a:rPr lang="en-US" baseline="0" dirty="0" smtClean="0"/>
              <a:t>So, you can’t </a:t>
            </a:r>
            <a:r>
              <a:rPr lang="en-US" baseline="0" dirty="0" smtClean="0"/>
              <a:t>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a:t>
            </a:r>
            <a:r>
              <a:rPr lang="en-US" baseline="0" dirty="0" smtClean="0"/>
              <a:t>let’s first look at what the scheduler does. It decides on two things. First, the order in which packets are transmitted. This captures </a:t>
            </a:r>
            <a:r>
              <a:rPr lang="en-US" baseline="0" dirty="0" smtClean="0"/>
              <a:t>work-conserving schedulers that always transmit some packet if the link is idle. They include things like </a:t>
            </a:r>
            <a:r>
              <a:rPr lang="en-US" baseline="0" dirty="0" smtClean="0"/>
              <a:t>priority scheduling, weighted fair </a:t>
            </a:r>
            <a:r>
              <a:rPr lang="en-US" baseline="0" dirty="0" smtClean="0"/>
              <a:t>queueing, etc</a:t>
            </a:r>
            <a:r>
              <a:rPr lang="en-US" baseline="0" dirty="0" smtClean="0"/>
              <a:t>. Second, the </a:t>
            </a:r>
            <a:r>
              <a:rPr lang="en-US" baseline="0" dirty="0" smtClean="0"/>
              <a:t>scheduler decides the absolute </a:t>
            </a:r>
            <a:r>
              <a:rPr lang="en-US" baseline="0" dirty="0" smtClean="0"/>
              <a:t>time at which packets are </a:t>
            </a:r>
            <a:r>
              <a:rPr lang="en-US" baseline="0" dirty="0" smtClean="0"/>
              <a:t>transmitted. This captures non-work-conserving schedulers that some times hold on to packets even if there is spare capacity on the link. The </a:t>
            </a:r>
            <a:r>
              <a:rPr lang="en-US" baseline="0" dirty="0" smtClean="0"/>
              <a:t>canonical example </a:t>
            </a:r>
            <a:r>
              <a:rPr lang="en-US" baseline="0" dirty="0" smtClean="0"/>
              <a:t>is </a:t>
            </a:r>
            <a:r>
              <a:rPr lang="en-US" baseline="0" dirty="0" smtClean="0"/>
              <a:t>token bucket rate </a:t>
            </a:r>
            <a:r>
              <a:rPr lang="en-US" baseline="0" dirty="0" smtClean="0"/>
              <a:t>limiting, where you want to limit a flow to say 10 Mbit/s even if the flow was the only flow on a link with much larger capacity.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a:t>
            </a:r>
            <a:r>
              <a:rPr lang="en-US" baseline="0" dirty="0" smtClean="0"/>
              <a:t>come in, they are classified into one of a fixed set of FIFOs, one for each flow. Then, on the </a:t>
            </a:r>
            <a:r>
              <a:rPr lang="en-US" baseline="0" dirty="0" err="1" smtClean="0"/>
              <a:t>dequeue</a:t>
            </a:r>
            <a:r>
              <a:rPr lang="en-US" baseline="0" dirty="0" smtClean="0"/>
              <a:t> side, some </a:t>
            </a:r>
            <a:r>
              <a:rPr lang="en-US" baseline="0" dirty="0" smtClean="0"/>
              <a:t>fixed logic </a:t>
            </a:r>
            <a:r>
              <a:rPr lang="en-US" baseline="0" dirty="0" smtClean="0"/>
              <a:t>picks the next flow to </a:t>
            </a:r>
            <a:r>
              <a:rPr lang="en-US" baseline="0" dirty="0" smtClean="0"/>
              <a:t>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turn the fixed </a:t>
            </a:r>
            <a:r>
              <a:rPr lang="en-US" sz="1200" dirty="0" err="1" smtClean="0"/>
              <a:t>dequeue</a:t>
            </a:r>
            <a:r>
              <a:rPr lang="en-US" sz="1200" dirty="0" smtClean="0"/>
              <a:t> logic into a programmable one, by</a:t>
            </a:r>
            <a:r>
              <a:rPr lang="en-US" sz="1200" baseline="0" dirty="0" smtClean="0"/>
              <a:t> having a programmer supply a </a:t>
            </a:r>
            <a:r>
              <a:rPr lang="en-US" sz="1200" baseline="0" dirty="0" err="1" smtClean="0"/>
              <a:t>dequeue</a:t>
            </a:r>
            <a:r>
              <a:rPr lang="en-US" sz="1200" baseline="0" dirty="0" smtClean="0"/>
              <a:t> function and any associated auxiliary state. While this is a very expressive primitive, the problem with this approach is that there is very little time on the </a:t>
            </a:r>
            <a:r>
              <a:rPr lang="en-US" sz="1200" baseline="0" dirty="0" err="1" smtClean="0"/>
              <a:t>dequeue</a:t>
            </a:r>
            <a:r>
              <a:rPr lang="en-US" sz="1200" baseline="0" dirty="0" smtClean="0"/>
              <a:t> side because you need to </a:t>
            </a:r>
            <a:r>
              <a:rPr lang="en-US" sz="1200" baseline="0" dirty="0" err="1" smtClean="0"/>
              <a:t>dequeue</a:t>
            </a:r>
            <a:r>
              <a:rPr lang="en-US" sz="1200" baseline="0" dirty="0" smtClean="0"/>
              <a:t> once every 5 clock cycles at rates of 100 G and beyond. This gives us very little time for any </a:t>
            </a:r>
            <a:r>
              <a:rPr lang="en-US" sz="1200" dirty="0" smtClean="0"/>
              <a:t>programmable</a:t>
            </a:r>
            <a:r>
              <a:rPr lang="en-US" sz="1200" baseline="0" dirty="0" smtClean="0"/>
              <a:t> operations. This isn’t a computation that can be pipelined because the </a:t>
            </a:r>
            <a:r>
              <a:rPr lang="en-US" sz="1200" baseline="0" dirty="0" err="1" smtClean="0"/>
              <a:t>dequeue</a:t>
            </a:r>
            <a:r>
              <a:rPr lang="en-US" sz="1200" baseline="0" dirty="0" smtClean="0"/>
              <a:t> operation maintains a large amount of state, which needs to be modified (in a complicated manner) to its updated value before the next operation.</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a:t>
            </a:r>
            <a:r>
              <a:rPr lang="en-US" sz="1200" baseline="0" dirty="0" smtClean="0"/>
              <a:t>: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a:t>
            </a:r>
            <a:r>
              <a:rPr lang="en-US" sz="1200" baseline="0" dirty="0" smtClean="0"/>
              <a:t>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a:t>
            </a:r>
            <a:r>
              <a:rPr lang="en-US" sz="1200" baseline="0" dirty="0" smtClean="0"/>
              <a:t>path.</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a:t>
            </a:r>
            <a:r>
              <a:rPr lang="en-US" baseline="0" dirty="0" smtClean="0">
                <a:sym typeface="Wingdings" panose="05000000000000000000" pitchFamily="2" charset="2"/>
              </a:rPr>
              <a:t>: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a:t>
            </a:r>
            <a:r>
              <a:rPr lang="en-US" baseline="0" dirty="0" smtClean="0"/>
              <a:t>part in a PIFO.</a:t>
            </a:r>
            <a:endParaRPr lang="en-US" baseline="0" dirty="0" smtClean="0"/>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t>
            </a:r>
            <a:r>
              <a:rPr lang="en-US" baseline="0" dirty="0" smtClean="0"/>
              <a:t>All we need to ensure is that the rank field is precomputed by the rank computation program before the packet hits the PIFO scheduler. Typically, you would precompute the rank on the ingress pipeline of the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a:t>
            </a:r>
            <a:r>
              <a:rPr lang="en-US" baseline="0" dirty="0" smtClean="0">
                <a:sym typeface="Wingdings" panose="05000000000000000000" pitchFamily="2" charset="2"/>
              </a:rPr>
              <a:t>,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a:t>
            </a:r>
            <a:r>
              <a:rPr lang="en-US" baseline="0" dirty="0" smtClean="0">
                <a:sym typeface="Wingdings" panose="05000000000000000000" pitchFamily="2" charset="2"/>
              </a:rPr>
              <a:t>look at  router. There’s an ingress pipeline that collects together packets from all ports and carries out a sequence of packet transformations in these stages. Then there are a set of queues that store the packets before they are picked up for transmission. Then there’s a similar egress pipeline shared across all ports on the output side.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a:t>
            </a:r>
            <a:r>
              <a:rPr lang="en-US" baseline="0" dirty="0" smtClean="0">
                <a:sym typeface="Wingdings" panose="05000000000000000000" pitchFamily="2" charset="2"/>
              </a:rPr>
              <a:t>PIFOs replace the queues in the scheduler, while the rank computation runs in the ingress </a:t>
            </a:r>
            <a:r>
              <a:rPr lang="en-US" baseline="0" dirty="0" smtClean="0">
                <a:sym typeface="Wingdings" panose="05000000000000000000" pitchFamily="2" charset="2"/>
              </a:rPr>
              <a:t>pipeline. How exactly do </a:t>
            </a:r>
            <a:r>
              <a:rPr lang="en-US" baseline="0" dirty="0" smtClean="0">
                <a:sym typeface="Wingdings" panose="05000000000000000000" pitchFamily="2" charset="2"/>
              </a:rPr>
              <a:t>we run the rank </a:t>
            </a:r>
            <a:r>
              <a:rPr lang="en-US" baseline="0" dirty="0" smtClean="0">
                <a:sym typeface="Wingdings" panose="05000000000000000000" pitchFamily="2" charset="2"/>
              </a:rPr>
              <a:t>computation here and what does each stage in the pipeline do? </a:t>
            </a:r>
            <a:r>
              <a:rPr lang="en-US" baseline="0" dirty="0" smtClean="0">
                <a:sym typeface="Wingdings" panose="05000000000000000000" pitchFamily="2" charset="2"/>
              </a:rPr>
              <a:t>We’ll deal with that in the second half of the </a:t>
            </a:r>
            <a:r>
              <a:rPr lang="en-US" baseline="0" dirty="0" smtClean="0">
                <a:sym typeface="Wingdings" panose="05000000000000000000" pitchFamily="2" charset="2"/>
              </a:rPr>
              <a:t>talk. For now, assuming we can compute the ranks in the ingress pipeline, let’s see what scheduling algorithms we can program.</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a:t>
            </a:r>
            <a:r>
              <a:rPr lang="en-US" baseline="0" dirty="0" smtClean="0">
                <a:sym typeface="Wingdings" panose="05000000000000000000" pitchFamily="2" charset="2"/>
              </a:rPr>
              <a:t>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a:t>
            </a:r>
            <a:r>
              <a:rPr lang="en-US" baseline="0" dirty="0" smtClean="0"/>
              <a:t>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dirty="0" smtClean="0"/>
              <a:t>,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r>
              <a:rPr lang="en-US" baseline="0" dirty="0" smtClean="0"/>
              <a:t>?</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PIFOs, what other algorithms can we enable?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78102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handful, but there are still many more algorithms left. We’ll look </a:t>
            </a:r>
            <a:r>
              <a:rPr lang="en-US" smtClean="0"/>
              <a:t>at these next.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 Clearly we need some kind of parallel processing, but what exactly does this look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atom abstraction which is a specification for high-speed hardware primitives that modify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throughputs. In fact, this is one of the reasons software routers today have non-</a:t>
            </a:r>
            <a:r>
              <a:rPr lang="en-US" sz="1200" baseline="0" dirty="0" err="1" smtClean="0"/>
              <a:t>det</a:t>
            </a:r>
            <a:r>
              <a:rPr lang="en-US" sz="1200" baseline="0" dirty="0" smtClean="0"/>
              <a:t>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was an approach used by many NPUs but it doesn’t work either. You 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even these bloated routers are insufficient. New router algorithms are developed from time to time and very few actually find their way into production routers because it’s not clear what router algorithms are important.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seconds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FPGA, or a network processor (which is really just a processor with some special instructions tailored to networking).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this sounds too good to be true, it is. What we really want is programmability for the classes of algorithms that we care about without losing performance. If we provide arbitrary programmability like a software router, we risk going down the path of losing considerable performance. As you’ll see through this talk, the challenge here is all about designing the right set of hardware primitives that allow flexibility in the things we care about without losing performance.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9741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a:t>
            </a:r>
            <a:r>
              <a:rPr lang="en-US" dirty="0" smtClean="0"/>
              <a:t>Menu of </a:t>
            </a:r>
            <a:r>
              <a:rPr lang="en-US" dirty="0" smtClean="0"/>
              <a:t>schedulers baked into hardware</a:t>
            </a:r>
          </a:p>
          <a:p>
            <a:pPr lvl="1"/>
            <a:r>
              <a:rPr lang="en-US" dirty="0" smtClean="0"/>
              <a:t>Can </a:t>
            </a:r>
            <a:r>
              <a:rPr lang="en-US" dirty="0" smtClean="0"/>
              <a:t>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a:t>
            </a:r>
            <a:r>
              <a:rPr lang="en-US" dirty="0" smtClean="0"/>
              <a:t>simply use an </a:t>
            </a:r>
            <a:r>
              <a:rPr lang="en-US" dirty="0" smtClean="0"/>
              <a:t>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(&lt; 5 cycles @ 100G)</a:t>
            </a:r>
          </a:p>
          <a:p>
            <a:r>
              <a:rPr lang="en-US" sz="2200" dirty="0" smtClean="0"/>
              <a:t>Not much time </a:t>
            </a:r>
            <a:r>
              <a:rPr lang="en-US" sz="2200" dirty="0" smtClean="0"/>
              <a:t>for </a:t>
            </a:r>
            <a:r>
              <a:rPr lang="en-US" sz="2200" dirty="0" smtClean="0"/>
              <a:t>any </a:t>
            </a:r>
            <a:r>
              <a:rPr lang="en-US" sz="2200" dirty="0" smtClean="0"/>
              <a:t>programmable </a:t>
            </a:r>
            <a:r>
              <a:rPr lang="en-US" sz="2200" dirty="0" smtClean="0"/>
              <a:t>operations</a:t>
            </a:r>
          </a:p>
          <a:p>
            <a:r>
              <a:rPr lang="en-US" sz="2200" dirty="0"/>
              <a:t>H</a:t>
            </a:r>
            <a:r>
              <a:rPr lang="en-US" sz="2200" dirty="0" smtClean="0"/>
              <a:t>ard to pipeline because </a:t>
            </a:r>
            <a:r>
              <a:rPr lang="en-US" sz="2200" dirty="0" smtClean="0"/>
              <a:t>of state maintained by </a:t>
            </a:r>
            <a:r>
              <a:rPr lang="en-US" sz="2200" dirty="0" err="1" smtClean="0"/>
              <a:t>dequeue</a:t>
            </a:r>
            <a:r>
              <a:rPr lang="en-US" sz="2200" dirty="0" smtClean="0"/>
              <a:t> </a:t>
            </a:r>
            <a:r>
              <a:rPr lang="en-US" sz="2200" dirty="0" smtClean="0"/>
              <a:t>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a:t>
            </a:r>
            <a:r>
              <a:rPr lang="en-US" dirty="0"/>
              <a:t> </a:t>
            </a:r>
            <a:r>
              <a:rPr lang="en-US" dirty="0" smtClean="0"/>
              <a:t>is infeasible</a:t>
            </a:r>
            <a:endParaRPr lang="en-US" dirty="0"/>
          </a:p>
          <a:p>
            <a:r>
              <a:rPr lang="en-US" dirty="0" smtClean="0"/>
              <a:t>Exploit observation that ranks increase within a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algorithms spend several cycles per packet</a:t>
            </a:r>
          </a:p>
          <a:p>
            <a:r>
              <a:rPr lang="en-US" dirty="0" smtClean="0"/>
              <a:t>How do we bridge this gap?</a:t>
            </a:r>
          </a:p>
          <a:p>
            <a:pPr lvl="1"/>
            <a:r>
              <a:rPr lang="en-US" dirty="0" smtClean="0"/>
              <a:t>Atoms: high-speed hardware for modifying headers and router state</a:t>
            </a:r>
          </a:p>
          <a:p>
            <a:pPr lvl="1"/>
            <a:r>
              <a:rPr lang="en-US" dirty="0" smtClean="0"/>
              <a:t>A compiler to extract atoms from 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shared-memory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shared-nothing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a:t>
            </a:r>
            <a:r>
              <a:rPr lang="en-US" sz="3600" smtClean="0">
                <a:ea typeface="Gadugi" charset="0"/>
                <a:cs typeface="Gadugi" charset="0"/>
              </a:rPr>
              <a:t>router supports</a:t>
            </a:r>
            <a:endParaRPr lang="en-US" sz="3600" dirty="0" smtClean="0">
              <a:ea typeface="Gadugi" charset="0"/>
              <a:cs typeface="Gadugi" charset="0"/>
            </a:endParaRP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342900" y="5549900"/>
            <a:ext cx="11734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 in </a:t>
            </a:r>
            <a:r>
              <a:rPr lang="en-US" sz="4000" smtClean="0"/>
              <a:t>one stage/cycle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631645"/>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724067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a:t>
            </a:r>
            <a:r>
              <a:rPr lang="en-US" sz="3200" smtClean="0"/>
              <a:t>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791200" y="1524000"/>
            <a:ext cx="6062135" cy="34290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a:t>
            </a:r>
            <a:r>
              <a:rPr lang="en-US" sz="2800" dirty="0" smtClean="0"/>
              <a:t>2016</a:t>
            </a:r>
            <a:r>
              <a:rPr lang="en-US" sz="2800" dirty="0" smtClean="0"/>
              <a:t>):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a:t>
            </a:r>
            <a:r>
              <a:rPr lang="en-US" sz="2800" dirty="0" smtClean="0"/>
              <a:t>20</a:t>
            </a:r>
            <a:r>
              <a:rPr lang="en-US" sz="2800" dirty="0" smtClean="0"/>
              <a:t>16</a:t>
            </a:r>
            <a:r>
              <a:rPr lang="en-US" sz="2800" dirty="0" smtClean="0"/>
              <a:t>):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12257</TotalTime>
  <Words>12734</Words>
  <Application>Microsoft Macintosh PowerPoint</Application>
  <PresentationFormat>Widescreen</PresentationFormat>
  <Paragraphs>1762</Paragraphs>
  <Slides>84</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5214</cp:revision>
  <dcterms:created xsi:type="dcterms:W3CDTF">2015-11-20T07:11:46Z</dcterms:created>
  <dcterms:modified xsi:type="dcterms:W3CDTF">2017-02-12T23:00:03Z</dcterms:modified>
</cp:coreProperties>
</file>