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19" r:id="rId3"/>
    <p:sldId id="420" r:id="rId4"/>
    <p:sldId id="432" r:id="rId5"/>
    <p:sldId id="421" r:id="rId6"/>
    <p:sldId id="429" r:id="rId7"/>
    <p:sldId id="423" r:id="rId8"/>
    <p:sldId id="424" r:id="rId9"/>
    <p:sldId id="425" r:id="rId10"/>
    <p:sldId id="426" r:id="rId11"/>
    <p:sldId id="427" r:id="rId12"/>
    <p:sldId id="349" r:id="rId13"/>
    <p:sldId id="430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337" r:id="rId23"/>
    <p:sldId id="428" r:id="rId24"/>
    <p:sldId id="341" r:id="rId25"/>
    <p:sldId id="343" r:id="rId26"/>
    <p:sldId id="340" r:id="rId27"/>
    <p:sldId id="358" r:id="rId28"/>
    <p:sldId id="350" r:id="rId29"/>
    <p:sldId id="431" r:id="rId30"/>
    <p:sldId id="308" r:id="rId31"/>
    <p:sldId id="262" r:id="rId32"/>
    <p:sldId id="300" r:id="rId33"/>
    <p:sldId id="375" r:id="rId34"/>
    <p:sldId id="272" r:id="rId35"/>
    <p:sldId id="305" r:id="rId36"/>
    <p:sldId id="306" r:id="rId37"/>
    <p:sldId id="271" r:id="rId38"/>
    <p:sldId id="299" r:id="rId39"/>
    <p:sldId id="326" r:id="rId40"/>
    <p:sldId id="327" r:id="rId41"/>
    <p:sldId id="37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47" autoAdjust="0"/>
    <p:restoredTop sz="61585" autoAdjust="0"/>
  </p:normalViewPr>
  <p:slideViewPr>
    <p:cSldViewPr showGuides="1">
      <p:cViewPr>
        <p:scale>
          <a:sx n="100" d="100"/>
          <a:sy n="100" d="100"/>
        </p:scale>
        <p:origin x="144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is-I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NetFPGA</a:t>
                    </a:r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-SUME</a:t>
                    </a: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39056800"/>
        <c:axId val="2136936384"/>
      </c:lineChart>
      <c:catAx>
        <c:axId val="213905680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36936384"/>
        <c:crosses val="autoZero"/>
        <c:auto val="1"/>
        <c:lblAlgn val="ctr"/>
        <c:lblOffset val="100"/>
        <c:noMultiLvlLbl val="0"/>
      </c:catAx>
      <c:valAx>
        <c:axId val="2136936384"/>
        <c:scaling>
          <c:logBase val="10.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39056800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"/>
          <c:y val="0.59349593495935"/>
          <c:w val="0.288512693134399"/>
          <c:h val="0.185857712907838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r>
              <a:rPr lang="en-US" dirty="0" smtClean="0"/>
              <a:t>Be consistent about atoms vs. instructions vs. ALUs.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“Let’s dig</a:t>
            </a:r>
            <a:r>
              <a:rPr lang="en-US" baseline="0" dirty="0" smtClean="0"/>
              <a:t> into these atoms a little bit” as the transit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 Bring up an atom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Mohammad:</a:t>
            </a:r>
            <a:r>
              <a:rPr lang="en-US" baseline="0" dirty="0" smtClean="0"/>
              <a:t> This wasn’t clear. Hari was a little confused as well. Every stateless operation cannot be pipelined.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 add a pipeline diagram.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tell her that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more challenging. Call out what’s hard about this.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Peter: Draw analogy with GPU. Need to design for worst case, which is atomically mutate everything within one clock.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Katrina: Describe clearly why stateless vs.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is hard.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Don’t make it sound more ad hoc than it was.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Stress that these operations were fundamental and not ad hoc.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NG: better algorithms than bloom filters and heavy hitters.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Ravi: The scroll seemed out of place. Or use it everywhere. Rather, don’t use it at all.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6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5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</a:t>
            </a:r>
            <a:r>
              <a:rPr lang="en-US" baseline="0" dirty="0" smtClean="0"/>
              <a:t>.</a:t>
            </a:r>
          </a:p>
          <a:p>
            <a:pPr lvl="1"/>
            <a:r>
              <a:rPr lang="en-US" baseline="0" dirty="0" smtClean="0"/>
              <a:t>Ravi: The flashing arrows seems a little overboard.</a:t>
            </a:r>
          </a:p>
          <a:p>
            <a:pPr lvl="1"/>
            <a:r>
              <a:rPr lang="en-US" baseline="0" dirty="0" smtClean="0"/>
              <a:t>Ravi: Pipeline geometry should be there in the slide and the demo, but simplify it in the demo.</a:t>
            </a:r>
          </a:p>
          <a:p>
            <a:pPr lvl="1"/>
            <a:r>
              <a:rPr lang="en-US" baseline="0" dirty="0" smtClean="0"/>
              <a:t>More spaced out arrows.</a:t>
            </a:r>
          </a:p>
          <a:p>
            <a:pPr lvl="1"/>
            <a:r>
              <a:rPr lang="en-US" baseline="0" dirty="0" smtClean="0"/>
              <a:t>Get rid of the flashing.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Requires work.</a:t>
            </a:r>
          </a:p>
          <a:p>
            <a:r>
              <a:rPr lang="en-US" dirty="0" smtClean="0"/>
              <a:t>Explain what a target 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Everyone</a:t>
            </a:r>
            <a:r>
              <a:rPr lang="en-US" baseline="0" dirty="0" smtClean="0"/>
              <a:t> here: Give some examples of what each atom does as a column on the side.</a:t>
            </a:r>
          </a:p>
          <a:p>
            <a:r>
              <a:rPr lang="en-US" baseline="0" dirty="0" smtClean="0"/>
              <a:t>Peter: Explain each in terms of the previous one.</a:t>
            </a:r>
          </a:p>
          <a:p>
            <a:r>
              <a:rPr lang="en-US" baseline="0" dirty="0" smtClean="0"/>
              <a:t>Maybe bring each row up one after the other.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Ravi, NG: Provide some context for why these seven.</a:t>
            </a:r>
          </a:p>
          <a:p>
            <a:r>
              <a:rPr lang="en-US" baseline="0" dirty="0" smtClean="0"/>
              <a:t>What would you need to support more atoms?</a:t>
            </a:r>
          </a:p>
          <a:p>
            <a:r>
              <a:rPr lang="en-US" baseline="0" dirty="0" smtClean="0"/>
              <a:t>What is the eventual limit of this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we need a table lookup for </a:t>
            </a:r>
            <a:r>
              <a:rPr lang="en-US" baseline="0" dirty="0" err="1" smtClean="0"/>
              <a:t>CoDel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Move the compilation results to before the previous slide.</a:t>
            </a:r>
          </a:p>
          <a:p>
            <a:r>
              <a:rPr lang="en-US" baseline="0" dirty="0" smtClean="0"/>
              <a:t>Mention P4 LOC as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Bring the table up gradually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Ravi: Explain why </a:t>
            </a:r>
            <a:r>
              <a:rPr lang="en-US" baseline="0" dirty="0" err="1" smtClean="0"/>
              <a:t>CoDel</a:t>
            </a:r>
            <a:r>
              <a:rPr lang="en-US" baseline="0" dirty="0" smtClean="0"/>
              <a:t> doesn’t 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put area in micrometer squared.</a:t>
            </a:r>
          </a:p>
          <a:p>
            <a:r>
              <a:rPr lang="en-US" baseline="0" dirty="0" smtClean="0"/>
              <a:t>Talk about 32 nm library, 1 GHz, and give actual numbers.</a:t>
            </a:r>
          </a:p>
          <a:p>
            <a:r>
              <a:rPr lang="en-US" baseline="0" dirty="0" smtClean="0"/>
              <a:t>Maybe just mention the baseline switching chip off to the side.</a:t>
            </a:r>
          </a:p>
          <a:p>
            <a:r>
              <a:rPr lang="en-US" baseline="0" dirty="0" smtClean="0"/>
              <a:t>&lt;1% seems too insignificant to even mention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REDO the results part to provide </a:t>
            </a:r>
            <a:r>
              <a:rPr lang="en-US" baseline="0" smtClean="0"/>
              <a:t>more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Rehearse</a:t>
            </a:r>
            <a:r>
              <a:rPr lang="en-US" baseline="0" dirty="0" smtClean="0"/>
              <a:t> this slide more and more.</a:t>
            </a:r>
          </a:p>
          <a:p>
            <a:r>
              <a:rPr lang="en-US" baseline="0" dirty="0" smtClean="0"/>
              <a:t>REQUIRES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Increasingly affecting end-host networking (FPGA-based NICs)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Happening in</a:t>
            </a:r>
            <a:r>
              <a:rPr lang="en-US" baseline="0" dirty="0" smtClean="0"/>
              <a:t> other domains (graphics, video decoding, and so on).</a:t>
            </a:r>
          </a:p>
          <a:p>
            <a:r>
              <a:rPr lang="en-US" baseline="0" dirty="0" smtClean="0"/>
              <a:t>Can’t do 100G and 400G on a software NIC easily.</a:t>
            </a:r>
          </a:p>
          <a:p>
            <a:r>
              <a:rPr lang="en-US" baseline="0" dirty="0" smtClean="0"/>
              <a:t>Targeting abstractions give us programmability without a loss in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4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  <a:p>
            <a:r>
              <a:rPr lang="en-US" baseline="0" dirty="0" smtClean="0"/>
              <a:t>Make sure to mention NPU, GPU, CPU, multi-core etc. here so that it’s clear that it’s a statement independent of </a:t>
            </a:r>
            <a:r>
              <a:rPr lang="en-US" baseline="0" smtClean="0"/>
              <a:t>platform.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Amy: Replace the atoms instead of sitting on top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</a:t>
            </a:r>
            <a:r>
              <a:rPr lang="en-US" baseline="0" dirty="0" smtClean="0"/>
              <a:t>. Ravi says the pipeline animation was useful.</a:t>
            </a:r>
          </a:p>
          <a:p>
            <a:pPr lvl="1" algn="l"/>
            <a:r>
              <a:rPr lang="en-US" baseline="0" dirty="0" smtClean="0"/>
              <a:t>Ravi: Expand on what some means here.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Example actions. Say that they don’t provide support for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operations in the next (motivation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convert</a:t>
            </a:r>
            <a:r>
              <a:rPr lang="en-US" baseline="0" dirty="0" smtClean="0"/>
              <a:t> to static single assignment form, which simplifies dependency analysis.</a:t>
            </a:r>
          </a:p>
          <a:p>
            <a:r>
              <a:rPr lang="en-US" baseline="0" dirty="0" smtClean="0"/>
              <a:t>Static single assignment gets its name from the fact that all variables are assigned</a:t>
            </a:r>
            <a:endParaRPr lang="en-US" baseline="0" dirty="0"/>
          </a:p>
          <a:p>
            <a:r>
              <a:rPr lang="en-US" baseline="0" dirty="0" smtClean="0"/>
              <a:t>Exactly once and no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useful because it gets rid of write-after-read and write-after-write dependencies. In our case,</a:t>
            </a:r>
          </a:p>
          <a:p>
            <a:r>
              <a:rPr lang="en-US" baseline="0" dirty="0" smtClean="0"/>
              <a:t>converting to SSA is trivial because we operate on straight-line code with no branches. Typical</a:t>
            </a:r>
          </a:p>
          <a:p>
            <a:r>
              <a:rPr lang="en-US" baseline="0" dirty="0" smtClean="0"/>
              <a:t>SSA implementations are far more involved because they have to deal with branching.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8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step in canonicalization is to flatten arbitrarily complicated expressions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bring them into a form closer to the underlying hardware.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(Quickly skim over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0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this project led to sequential execution semantics.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7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‘ll go through these steps quickly. The first step</a:t>
            </a:r>
            <a:r>
              <a:rPr lang="en-US" baseline="0" dirty="0" smtClean="0"/>
              <a:t> in canonicalization is to remove branching statements.</a:t>
            </a:r>
          </a:p>
          <a:p>
            <a:r>
              <a:rPr lang="en-US" baseline="0" dirty="0" smtClean="0"/>
              <a:t>Branches complicate control flow and make it harder to infer dependencies.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eliminate branches using a procedure called if conversion that transforms them into C’s conditional operator.</a:t>
            </a:r>
          </a:p>
          <a:p>
            <a:r>
              <a:rPr lang="en-US" baseline="0" dirty="0" smtClean="0"/>
              <a:t>because the only kind of branch we have is an if statement, if conversion is very straightforward in our case, because</a:t>
            </a:r>
          </a:p>
          <a:p>
            <a:r>
              <a:rPr lang="en-US" baseline="0" dirty="0" smtClean="0"/>
              <a:t>we don’t have any kind of unstructured control flow such as a </a:t>
            </a:r>
            <a:r>
              <a:rPr lang="en-US" baseline="0" dirty="0" err="1" smtClean="0"/>
              <a:t>goto</a:t>
            </a:r>
            <a:r>
              <a:rPr lang="en-US" baseline="0" dirty="0" smtClean="0"/>
              <a:t>, break, or continue, that significantly complicate</a:t>
            </a:r>
          </a:p>
          <a:p>
            <a:r>
              <a:rPr lang="en-US" baseline="0" dirty="0" smtClean="0"/>
              <a:t>if conversion.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the code flow straight from one statement to the next without exception and makes it very easy to infer</a:t>
            </a:r>
          </a:p>
          <a:p>
            <a:r>
              <a:rPr lang="en-US" baseline="0" dirty="0" smtClean="0"/>
              <a:t>dependencies as well: everything on the right of a “equals” is read and the one statement on the left is written.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3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we identify state variables, because they complicate the pipelining procedure.</a:t>
            </a:r>
          </a:p>
          <a:p>
            <a:r>
              <a:rPr lang="en-US" dirty="0" smtClean="0"/>
              <a:t>In the absence of state variables, once you have straight-line code, you only</a:t>
            </a:r>
            <a:r>
              <a:rPr lang="en-US" baseline="0" dirty="0" smtClean="0"/>
              <a:t> need to</a:t>
            </a:r>
          </a:p>
          <a:p>
            <a:r>
              <a:rPr lang="en-US" baseline="0" dirty="0" smtClean="0"/>
              <a:t>consider how you would pipeline the code for a single packet’s processing and you are</a:t>
            </a:r>
          </a:p>
          <a:p>
            <a:r>
              <a:rPr lang="en-US" baseline="0" dirty="0" smtClean="0"/>
              <a:t>done because all other packets follow the same pipeline and there is no interaction </a:t>
            </a:r>
          </a:p>
          <a:p>
            <a:r>
              <a:rPr lang="en-US" baseline="0" dirty="0" smtClean="0"/>
              <a:t>between packets. With state variables, you need to consider interactions between packets.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simplify our analysis of state variables and dependencies between packets, we explicitly</a:t>
            </a:r>
          </a:p>
          <a:p>
            <a:r>
              <a:rPr lang="en-US" baseline="0" dirty="0" smtClean="0"/>
              <a:t>limit the ways in which state variables can be accessed. We allow only reads and writes to</a:t>
            </a:r>
          </a:p>
          <a:p>
            <a:r>
              <a:rPr lang="en-US" baseline="0" dirty="0" smtClean="0"/>
              <a:t>state and all other arithmetic happens on packet variables. This also lets us reuse an old</a:t>
            </a:r>
          </a:p>
          <a:p>
            <a:r>
              <a:rPr lang="en-US" baseline="0" dirty="0" smtClean="0"/>
              <a:t>value of a state variable down the pipeline if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into people’s heads.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this proper code.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Redo this slide to stress on contributions, what we propose, and what was hard.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Three contribution bullets</a:t>
            </a:r>
            <a:br>
              <a:rPr lang="en-US" baseline="0" dirty="0" smtClean="0"/>
            </a:br>
            <a:r>
              <a:rPr lang="en-US" baseline="0" dirty="0" smtClean="0"/>
              <a:t>1. Design and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. Of transactions.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Instruction set for hardware: 7 atoms using co-design. Don’t use atoms yet. Say, I propose seven new instructions.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Compiler.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everyone knows what an imperative DSL is.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Katrina’s comment on what problem the transactions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Ravi: Go through this a little faster.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Mohammad:</a:t>
            </a:r>
            <a:r>
              <a:rPr lang="en-US" baseline="0" dirty="0" smtClean="0"/>
              <a:t> What’s hard about programming these things?</a:t>
            </a:r>
          </a:p>
          <a:p>
            <a:r>
              <a:rPr lang="en-US" baseline="0" dirty="0" smtClean="0"/>
              <a:t>It has to run at line 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the action unit + state, a circuit.</a:t>
            </a:r>
          </a:p>
          <a:p>
            <a:r>
              <a:rPr lang="en-US" baseline="0" dirty="0" smtClean="0"/>
              <a:t>Say that the time budget makes the problem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eb.mit.edu/domi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411819"/>
            <a:ext cx="115062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Packet Transactions: High-Level Programming for Line-Rate Switches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81000" y="3429000"/>
            <a:ext cx="12992100" cy="93487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Gadugi" panose="020B0502040204020203" pitchFamily="34" charset="0"/>
              </a:rPr>
              <a:t>Anirudh</a:t>
            </a:r>
            <a:r>
              <a:rPr lang="en-US" sz="2800" b="1" dirty="0">
                <a:solidFill>
                  <a:srgbClr val="0070C0"/>
                </a:solidFill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Gadugi" panose="020B0502040204020203" pitchFamily="34" charset="0"/>
              </a:rPr>
              <a:t>Sivaraman</a:t>
            </a:r>
            <a:r>
              <a:rPr lang="en-US" sz="2800" b="1" dirty="0" smtClean="0">
                <a:latin typeface="Gadugi" panose="020B0502040204020203" pitchFamily="34" charset="0"/>
              </a:rPr>
              <a:t>, Alvin Cheung, Mihai </a:t>
            </a:r>
            <a:r>
              <a:rPr lang="en-US" sz="2800" b="1" dirty="0" err="1" smtClean="0">
                <a:latin typeface="Gadugi" panose="020B0502040204020203" pitchFamily="34" charset="0"/>
              </a:rPr>
              <a:t>Budiu</a:t>
            </a:r>
            <a:r>
              <a:rPr lang="en-US" sz="2800" b="1" dirty="0" smtClean="0">
                <a:latin typeface="Gadugi" panose="020B0502040204020203" pitchFamily="34" charset="0"/>
              </a:rPr>
              <a:t>, </a:t>
            </a:r>
            <a:r>
              <a:rPr lang="en-US" sz="2800" b="1" dirty="0" err="1" smtClean="0">
                <a:latin typeface="Gadugi" panose="020B0502040204020203" pitchFamily="34" charset="0"/>
              </a:rPr>
              <a:t>Changhoon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Kim,Mohammad</a:t>
            </a:r>
            <a:r>
              <a:rPr lang="en-US" sz="2800" b="1" dirty="0" smtClean="0">
                <a:latin typeface="Gadugi" panose="020B0502040204020203" pitchFamily="34" charset="0"/>
              </a:rPr>
              <a:t> </a:t>
            </a:r>
            <a:r>
              <a:rPr lang="en-US" sz="2800" b="1" dirty="0" err="1" smtClean="0">
                <a:latin typeface="Gadugi" panose="020B0502040204020203" pitchFamily="34" charset="0"/>
              </a:rPr>
              <a:t>Alizadeh</a:t>
            </a:r>
            <a:r>
              <a:rPr lang="en-US" sz="2800" b="1" dirty="0" smtClean="0">
                <a:latin typeface="Gadugi" panose="020B0502040204020203" pitchFamily="34" charset="0"/>
              </a:rPr>
              <a:t>, Hari </a:t>
            </a:r>
            <a:r>
              <a:rPr lang="en-US" sz="2800" b="1" dirty="0" err="1" smtClean="0">
                <a:latin typeface="Gadugi" panose="020B0502040204020203" pitchFamily="34" charset="0"/>
              </a:rPr>
              <a:t>Balakrishnan</a:t>
            </a:r>
            <a:r>
              <a:rPr lang="en-US" sz="2800" b="1" dirty="0" smtClean="0">
                <a:latin typeface="Gadugi" panose="020B0502040204020203" pitchFamily="34" charset="0"/>
              </a:rPr>
              <a:t>, George Varghese, Nick McKeown, Steve Licking</a:t>
            </a:r>
            <a:endParaRPr lang="en-US" sz="2800" dirty="0">
              <a:latin typeface="Gadug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0747" y="5135587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20" y="4759299"/>
            <a:ext cx="2512142" cy="6109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7" y="4644235"/>
            <a:ext cx="2161178" cy="726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15" y="5652828"/>
            <a:ext cx="2549020" cy="1117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32" y="5652828"/>
            <a:ext cx="2586768" cy="7182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61" y="4495800"/>
            <a:ext cx="1644129" cy="1289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48" y="5683926"/>
            <a:ext cx="2271086" cy="7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xmlns:p14="http://schemas.microsoft.com/office/powerpoint/2010/main"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</a:t>
            </a:r>
            <a:r>
              <a:rPr lang="en-US" dirty="0" smtClean="0"/>
              <a:t>mallest </a:t>
            </a:r>
            <a:r>
              <a:rPr lang="en-US" dirty="0"/>
              <a:t>unit of atomic </a:t>
            </a:r>
            <a:r>
              <a:rPr lang="en-US" dirty="0" smtClean="0"/>
              <a:t>packet/state update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57400" y="2305050"/>
            <a:ext cx="7730783" cy="2705100"/>
            <a:chOff x="2057400" y="2305050"/>
            <a:chExt cx="7730783" cy="27051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050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57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400" y="43434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724400" y="2305050"/>
              <a:ext cx="5063783" cy="1409700"/>
              <a:chOff x="4724400" y="2305050"/>
              <a:chExt cx="5063783" cy="1409700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724400" y="2305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4724400" y="30480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7883183" y="232410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7883183" y="3067050"/>
                <a:ext cx="1905000" cy="6477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7883183" y="436245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057400" y="3048000"/>
              <a:ext cx="1905000" cy="6477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73500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560051" y="4254499"/>
                  <a:ext cx="1356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69074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>
                  <a:off x="4238461" y="4623831"/>
                  <a:ext cx="5453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434474" y="4425949"/>
                  <a:ext cx="176137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ounded Rectangle 141"/>
          <p:cNvSpPr/>
          <p:nvPr/>
        </p:nvSpPr>
        <p:spPr>
          <a:xfrm>
            <a:off x="673100" y="5549900"/>
            <a:ext cx="10845800" cy="1164167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router’s atoms constitute its </a:t>
            </a:r>
            <a:r>
              <a:rPr lang="en-US" sz="4000" dirty="0"/>
              <a:t>instruction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6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14"/>
    </mc:Choice>
    <mc:Fallback xmlns="">
      <p:transition xmlns:p14="http://schemas.microsoft.com/office/powerpoint/2010/main" spd="slow" advTm="110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  <p:bldP spid="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vs.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atoms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Stateless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</a:t>
            </a:r>
            <a:r>
              <a:rPr lang="en-US" dirty="0" smtClean="0">
                <a:latin typeface="Gadugi" panose="020B0502040204020203" pitchFamily="34" charset="0"/>
              </a:rPr>
              <a:t>pkt.f4 </a:t>
            </a:r>
            <a:r>
              <a:rPr lang="en-US" dirty="0">
                <a:latin typeface="Gadugi" panose="020B0502040204020203" pitchFamily="34" charset="0"/>
              </a:rPr>
              <a:t>= </a:t>
            </a:r>
            <a:r>
              <a:rPr lang="en-US" dirty="0" smtClean="0">
                <a:latin typeface="Gadugi" panose="020B0502040204020203" pitchFamily="34" charset="0"/>
              </a:rPr>
              <a:t>pkt.f1 </a:t>
            </a:r>
            <a:r>
              <a:rPr lang="en-US" dirty="0">
                <a:latin typeface="Gadugi" panose="020B0502040204020203" pitchFamily="34" charset="0"/>
              </a:rPr>
              <a:t>+ </a:t>
            </a:r>
            <a:r>
              <a:rPr lang="en-US" dirty="0" smtClean="0">
                <a:latin typeface="Gadugi" panose="020B0502040204020203" pitchFamily="34" charset="0"/>
              </a:rPr>
              <a:t>pkt.f2 </a:t>
            </a:r>
            <a:r>
              <a:rPr lang="en-US" dirty="0">
                <a:latin typeface="Gadugi" panose="020B0502040204020203" pitchFamily="34" charset="0"/>
              </a:rPr>
              <a:t>– </a:t>
            </a:r>
            <a:r>
              <a:rPr lang="en-US" dirty="0" smtClean="0">
                <a:latin typeface="Gadugi" panose="020B0502040204020203" pitchFamily="34" charset="0"/>
              </a:rPr>
              <a:t>pkt.f3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be easily pipelined into two stages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Suffices to provide simple stateless atoms alone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operations</a:t>
            </a:r>
          </a:p>
          <a:p>
            <a:pPr lvl="1"/>
            <a:r>
              <a:rPr lang="en-US" dirty="0">
                <a:latin typeface="Gadugi" panose="020B0502040204020203" pitchFamily="34" charset="0"/>
              </a:rPr>
              <a:t>E.g., x = x + 1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Cannot be pipelined; needs an atomic </a:t>
            </a:r>
            <a:r>
              <a:rPr lang="en-US" dirty="0" err="1" smtClean="0">
                <a:latin typeface="Gadugi" panose="020B0502040204020203" pitchFamily="34" charset="0"/>
              </a:rPr>
              <a:t>read+modify+write</a:t>
            </a:r>
            <a:r>
              <a:rPr lang="en-US" dirty="0" smtClean="0">
                <a:latin typeface="Gadugi" panose="020B0502040204020203" pitchFamily="34" charset="0"/>
              </a:rPr>
              <a:t> instruction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Explicitly design each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operation in </a:t>
            </a:r>
            <a:r>
              <a:rPr lang="en-US" dirty="0">
                <a:latin typeface="Gadugi" panose="020B0502040204020203" pitchFamily="34" charset="0"/>
              </a:rPr>
              <a:t>hardware </a:t>
            </a:r>
            <a:r>
              <a:rPr lang="en-US" dirty="0" smtClean="0">
                <a:latin typeface="Gadugi" panose="020B0502040204020203" pitchFamily="34" charset="0"/>
              </a:rPr>
              <a:t>for atomicity</a:t>
            </a:r>
          </a:p>
          <a:p>
            <a:pPr lvl="1"/>
            <a:r>
              <a:rPr lang="en-US" dirty="0" smtClean="0"/>
              <a:t>Determines which algorithms run at line rate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7756"/>
            <a:chOff x="6096000" y="4738684"/>
            <a:chExt cx="4875732" cy="192775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7756"/>
              <a:chOff x="6096000" y="4738684"/>
              <a:chExt cx="4875732" cy="192775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2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Stage 16</a:t>
                </a:r>
                <a:endParaRPr lang="en-US" dirty="0">
                  <a:latin typeface="+mj-lt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Programming with packet transactions</a:t>
            </a:r>
            <a:endParaRPr lang="en-US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endParaRPr lang="en-US" sz="1000" dirty="0" smtClean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if </a:t>
              </a:r>
              <a:r>
                <a:rPr lang="en-US" sz="2400" dirty="0">
                  <a:latin typeface="+mj-lt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latin typeface="+mj-lt"/>
                  <a:cs typeface="Seravek"/>
                </a:rPr>
                <a:t> == 9)</a:t>
              </a:r>
              <a:r>
                <a:rPr lang="en-US" sz="2400" dirty="0" smtClean="0">
                  <a:latin typeface="+mj-lt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</a:t>
              </a:r>
              <a:r>
                <a:rPr lang="en-US" sz="2400" dirty="0" smtClean="0">
                  <a:latin typeface="+mj-lt"/>
                  <a:cs typeface="Seravek"/>
                </a:rPr>
                <a:t> 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</a:t>
              </a:r>
              <a:r>
                <a:rPr lang="en-US" sz="2400" dirty="0" err="1" smtClean="0">
                  <a:latin typeface="+mj-lt"/>
                  <a:cs typeface="Seravek"/>
                </a:rPr>
                <a:t>pkt.src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+mj-lt"/>
                  <a:cs typeface="Seravek"/>
                </a:rPr>
                <a:t>   else:</a:t>
              </a:r>
              <a:endParaRPr lang="en-US" sz="2400" dirty="0">
                <a:latin typeface="+mj-lt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err="1" smtClean="0">
                  <a:latin typeface="+mj-lt"/>
                  <a:cs typeface="Seravek"/>
                </a:rPr>
                <a:t>pkt.sample</a:t>
              </a:r>
              <a:r>
                <a:rPr lang="en-US" sz="2400" dirty="0" smtClean="0">
                  <a:latin typeface="+mj-lt"/>
                  <a:cs typeface="Seravek"/>
                </a:rPr>
                <a:t> </a:t>
              </a:r>
              <a:r>
                <a:rPr lang="en-US" sz="2400" dirty="0">
                  <a:latin typeface="+mj-lt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+mj-lt"/>
                  <a:cs typeface="Seravek"/>
                </a:rPr>
                <a:t>  </a:t>
              </a:r>
              <a:r>
                <a:rPr lang="en-US" sz="2400" dirty="0" smtClean="0">
                  <a:latin typeface="+mj-lt"/>
                  <a:cs typeface="Seravek"/>
                </a:rPr>
                <a:t>    </a:t>
              </a:r>
              <a:r>
                <a:rPr lang="en-US" sz="2400" dirty="0" smtClean="0">
                  <a:solidFill>
                    <a:srgbClr val="FF0000"/>
                  </a:solidFill>
                  <a:latin typeface="+mj-lt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+mj-lt"/>
                  <a:cs typeface="Seravek"/>
                </a:rPr>
                <a:t>++</a:t>
              </a:r>
              <a:r>
                <a:rPr lang="en-US" sz="2400" dirty="0">
                  <a:latin typeface="+mj-lt"/>
                  <a:cs typeface="Seravek"/>
                </a:rPr>
                <a:t> </a:t>
              </a:r>
            </a:p>
            <a:p>
              <a:endParaRPr lang="en-US" sz="2200" dirty="0">
                <a:latin typeface="+mj-lt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111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+mj-lt"/>
                <a:cs typeface="Seravek"/>
              </a:rPr>
              <a:t>Packet Sampling Pipeline</a:t>
            </a: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881716" y="1866900"/>
            <a:ext cx="7260439" cy="2410133"/>
            <a:chOff x="4987690" y="1943100"/>
            <a:chExt cx="7260439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4987690" y="1943100"/>
              <a:ext cx="7260439" cy="2410133"/>
              <a:chOff x="-1882355" y="1921050"/>
              <a:chExt cx="8377420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82355" y="3004403"/>
                <a:ext cx="4961976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4" y="3608021"/>
                <a:ext cx="3142071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468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038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+mj-lt"/>
                <a:cs typeface="Seravek"/>
              </a:rPr>
              <a:t>Packet Sampling Algorithm</a:t>
            </a:r>
            <a:endParaRPr lang="en-US" sz="1000" dirty="0">
              <a:latin typeface="+mj-lt"/>
              <a:cs typeface="Seravek"/>
            </a:endParaRPr>
          </a:p>
          <a:p>
            <a:endParaRPr lang="en-US" sz="1000" dirty="0" smtClean="0">
              <a:latin typeface="+mj-lt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FF0000"/>
          </a:soli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  <a:latin typeface="+mj-lt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+mj-lt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0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Create one node for each instruction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8411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Packet field dependencies 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60" name="Straight Arrow Connector 59"/>
          <p:cNvCxnSpPr>
            <a:stCxn id="62" idx="2"/>
            <a:endCxn id="6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3" idx="2"/>
            <a:endCxn id="6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372"/>
              <a:gd name="adj2" fmla="val 10044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to pipelined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State dependencies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stCxn id="31" idx="2"/>
            <a:endCxn id="32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  <a:endCxn id="34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38" name="Curved Connector 37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1" idx="1"/>
            <a:endCxn id="35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1" idx="3"/>
            <a:endCxn id="35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90500" y="1409700"/>
            <a:ext cx="7124700" cy="438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19200" y="3511200"/>
            <a:ext cx="6440478" cy="1782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676399" y="3733800"/>
            <a:ext cx="4648201" cy="12515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Strongly connected components</a:t>
            </a:r>
            <a:endParaRPr lang="en-US" sz="2400" dirty="0">
              <a:latin typeface="+mj-lt"/>
              <a:cs typeface="Seravek"/>
            </a:endParaRPr>
          </a:p>
        </p:txBody>
      </p:sp>
      <p:cxnSp>
        <p:nvCxnSpPr>
          <p:cNvPr id="31" name="Straight Arrow Connector 30"/>
          <p:cNvCxnSpPr>
            <a:stCxn id="33" idx="2"/>
            <a:endCxn id="43" idx="0"/>
          </p:cNvCxnSpPr>
          <p:nvPr/>
        </p:nvCxnSpPr>
        <p:spPr>
          <a:xfrm>
            <a:off x="3943350" y="1943100"/>
            <a:ext cx="1862" cy="3431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3" idx="2"/>
            <a:endCxn id="48" idx="0"/>
          </p:cNvCxnSpPr>
          <p:nvPr/>
        </p:nvCxnSpPr>
        <p:spPr>
          <a:xfrm flipH="1">
            <a:off x="3941713" y="2661245"/>
            <a:ext cx="3499" cy="3534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514600" y="1592288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90925" y="2286286"/>
            <a:ext cx="4308573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== 9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70677" y="301472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latin typeface="+mj-lt"/>
                <a:cs typeface="Seravek"/>
              </a:rPr>
              <a:t>pkt.new</a:t>
            </a:r>
            <a:r>
              <a:rPr lang="en-US" sz="3000" dirty="0" smtClean="0">
                <a:latin typeface="+mj-lt"/>
                <a:cs typeface="Seravek"/>
              </a:rPr>
              <a:t> </a:t>
            </a:r>
            <a:r>
              <a:rPr lang="en-US" sz="3000" dirty="0">
                <a:latin typeface="+mj-lt"/>
                <a:cs typeface="Seravek"/>
              </a:rPr>
              <a:t>= </a:t>
            </a:r>
            <a:r>
              <a:rPr lang="en-US" sz="3000" dirty="0" err="1">
                <a:latin typeface="+mj-lt"/>
                <a:cs typeface="Seravek"/>
              </a:rPr>
              <a:t>pkt.tmp</a:t>
            </a:r>
            <a:r>
              <a:rPr lang="en-US" sz="3000" dirty="0">
                <a:latin typeface="+mj-lt"/>
                <a:cs typeface="Seravek"/>
              </a:rPr>
              <a:t> ? 0 </a:t>
            </a:r>
            <a:r>
              <a:rPr lang="en-US" sz="3000" dirty="0" smtClean="0">
                <a:latin typeface="+mj-lt"/>
                <a:cs typeface="Seravek"/>
              </a:rPr>
              <a:t>: (</a:t>
            </a:r>
            <a:r>
              <a:rPr lang="en-US" sz="3000" dirty="0" err="1">
                <a:latin typeface="+mj-lt"/>
                <a:cs typeface="Seravek"/>
              </a:rPr>
              <a:t>pkt.old</a:t>
            </a:r>
            <a:r>
              <a:rPr lang="en-US" sz="3000" dirty="0">
                <a:latin typeface="+mj-lt"/>
                <a:cs typeface="Seravek"/>
              </a:rPr>
              <a:t> + 1</a:t>
            </a:r>
            <a:r>
              <a:rPr lang="en-US" sz="3000" dirty="0" smtClean="0">
                <a:latin typeface="+mj-lt"/>
                <a:cs typeface="Seravek"/>
              </a:rPr>
              <a:t>)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3929" y="5362128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pkt.new</a:t>
            </a:r>
            <a:endParaRPr lang="en-US" sz="3000" kern="0" dirty="0"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20538" y="3886200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>
            <a:off x="6084922" y="2473766"/>
            <a:ext cx="29613" cy="1890154"/>
          </a:xfrm>
          <a:prstGeom prst="curvedConnector3">
            <a:avLst>
              <a:gd name="adj1" fmla="val 441879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8" idx="1"/>
          </p:cNvCxnSpPr>
          <p:nvPr/>
        </p:nvCxnSpPr>
        <p:spPr>
          <a:xfrm rot="10800000" flipH="1" flipV="1">
            <a:off x="770677" y="3220945"/>
            <a:ext cx="1663252" cy="2335677"/>
          </a:xfrm>
          <a:prstGeom prst="curvedConnector4">
            <a:avLst>
              <a:gd name="adj1" fmla="val -1857"/>
              <a:gd name="adj2" fmla="val 7875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1"/>
            <a:endCxn id="53" idx="1"/>
          </p:cNvCxnSpPr>
          <p:nvPr/>
        </p:nvCxnSpPr>
        <p:spPr>
          <a:xfrm rot="10800000" flipV="1">
            <a:off x="2433930" y="1767694"/>
            <a:ext cx="80671" cy="3770870"/>
          </a:xfrm>
          <a:prstGeom prst="curvedConnector3">
            <a:avLst>
              <a:gd name="adj1" fmla="val 2803534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3" idx="3"/>
            <a:endCxn id="53" idx="3"/>
          </p:cNvCxnSpPr>
          <p:nvPr/>
        </p:nvCxnSpPr>
        <p:spPr>
          <a:xfrm>
            <a:off x="5372100" y="1767694"/>
            <a:ext cx="160027" cy="3770870"/>
          </a:xfrm>
          <a:prstGeom prst="curvedConnector3">
            <a:avLst>
              <a:gd name="adj1" fmla="val 141654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pkt.old</a:t>
            </a:r>
            <a:r>
              <a:rPr lang="en-US" sz="3000" kern="0" dirty="0" smtClean="0">
                <a:latin typeface="+mj-lt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+mj-lt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+mj-lt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+mj-lt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+mj-lt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+mj-lt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+mj-lt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+mj-lt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+mj-lt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+mj-lt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cxnSp>
        <p:nvCxnSpPr>
          <p:cNvPr id="29" name="Straight Arrow Connector 28"/>
          <p:cNvCxnSpPr>
            <a:endCxn id="49" idx="0"/>
          </p:cNvCxnSpPr>
          <p:nvPr/>
        </p:nvCxnSpPr>
        <p:spPr>
          <a:xfrm>
            <a:off x="3956689" y="3759396"/>
            <a:ext cx="0" cy="7290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Condensed DAG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02402" y="4488399"/>
            <a:ext cx="4308573" cy="955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+mj-lt"/>
                <a:cs typeface="Seravek"/>
              </a:rPr>
              <a:t>pkt.sample</a:t>
            </a:r>
            <a:r>
              <a:rPr lang="en-US" sz="3000" kern="0" dirty="0" smtClean="0">
                <a:latin typeface="+mj-lt"/>
                <a:cs typeface="Seravek"/>
              </a:rPr>
              <a:t> = </a:t>
            </a:r>
            <a:r>
              <a:rPr lang="en-US" sz="3000" kern="0" dirty="0" err="1" smtClean="0">
                <a:latin typeface="+mj-lt"/>
                <a:cs typeface="Seravek"/>
              </a:rPr>
              <a:t>pkt.tmp</a:t>
            </a:r>
            <a:r>
              <a:rPr lang="en-US" sz="3000" kern="0" dirty="0" smtClean="0">
                <a:latin typeface="+mj-lt"/>
                <a:cs typeface="Seravek"/>
              </a:rPr>
              <a:t> ?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>
                <a:latin typeface="+mj-lt"/>
                <a:cs typeface="Seravek"/>
              </a:rPr>
              <a:t> </a:t>
            </a:r>
            <a:r>
              <a:rPr lang="en-US" sz="3000" kern="0" dirty="0" smtClean="0">
                <a:latin typeface="+mj-lt"/>
                <a:cs typeface="Seravek"/>
              </a:rPr>
              <a:t>                     </a:t>
            </a:r>
            <a:r>
              <a:rPr lang="en-US" sz="3000" kern="0" dirty="0" err="1" smtClean="0">
                <a:latin typeface="+mj-lt"/>
                <a:cs typeface="Seravek"/>
              </a:rPr>
              <a:t>pkt.src</a:t>
            </a:r>
            <a:r>
              <a:rPr lang="en-US" sz="3000" kern="0" dirty="0" smtClean="0">
                <a:latin typeface="+mj-lt"/>
                <a:cs typeface="Seravek"/>
              </a:rPr>
              <a:t> : 0</a:t>
            </a:r>
            <a:endParaRPr lang="en-US" sz="3000" kern="0" dirty="0">
              <a:latin typeface="+mj-lt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221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Sequential to pipelined code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Seravek"/>
              </a:rPr>
              <a:t>Code pipelining</a:t>
            </a:r>
            <a:endParaRPr lang="en-US" sz="2400" dirty="0">
              <a:latin typeface="+mj-lt"/>
              <a:cs typeface="Seravek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40" name="Group 39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43" name="Freeform 42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41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42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324100"/>
            <a:ext cx="5452564" cy="2095500"/>
            <a:chOff x="6134099" y="2324100"/>
            <a:chExt cx="5452564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1" y="2789692"/>
              <a:ext cx="47667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Today, fixed algorithms hard-coded into hardware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46"/>
    </mc:Choice>
    <mc:Fallback xmlns="">
      <p:transition xmlns:p14="http://schemas.microsoft.com/office/powerpoint/2010/main" spd="slow" advTm="61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50249" y="3646746"/>
            <a:ext cx="5910780" cy="2473962"/>
            <a:chOff x="1600200" y="2935372"/>
            <a:chExt cx="8724900" cy="3530880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398892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2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1" y="5939135"/>
              <a:ext cx="1583456" cy="527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Stage 16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4800" y="985872"/>
            <a:ext cx="7444940" cy="2410133"/>
            <a:chOff x="5058974" y="1943100"/>
            <a:chExt cx="7239000" cy="2410133"/>
          </a:xfrm>
        </p:grpSpPr>
        <p:grpSp>
          <p:nvGrpSpPr>
            <p:cNvPr id="161" name="Group 160"/>
            <p:cNvGrpSpPr/>
            <p:nvPr/>
          </p:nvGrpSpPr>
          <p:grpSpPr>
            <a:xfrm>
              <a:off x="5058974" y="1943100"/>
              <a:ext cx="7239000" cy="2410133"/>
              <a:chOff x="-1800105" y="1921050"/>
              <a:chExt cx="8352683" cy="3377516"/>
            </a:xfrm>
          </p:grpSpPr>
          <p:sp>
            <p:nvSpPr>
              <p:cNvPr id="164" name="Freeform 163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+mj-lt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+mj-lt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+mj-lt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;</a:t>
                </a:r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3352996" y="3608021"/>
                <a:ext cx="3199582" cy="1352032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pkt.tmp</a:t>
                </a: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?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000000"/>
                    </a:solidFill>
                    <a:latin typeface="+mj-lt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                   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+mj-lt"/>
                    <a:cs typeface="Seravek"/>
                  </a:rPr>
                  <a:t>pkt.src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+mj-lt"/>
                    <a:cs typeface="Seravek"/>
                  </a:rPr>
                  <a:t> : 0</a:t>
                </a:r>
                <a:endParaRPr lang="en-US" sz="2000" kern="0" dirty="0">
                  <a:solidFill>
                    <a:srgbClr val="000000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62" name="TextBox 405"/>
            <p:cNvSpPr txBox="1"/>
            <p:nvPr/>
          </p:nvSpPr>
          <p:spPr>
            <a:xfrm>
              <a:off x="10189202" y="2362200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2</a:t>
              </a:r>
            </a:p>
          </p:txBody>
        </p:sp>
        <p:sp>
          <p:nvSpPr>
            <p:cNvPr id="163" name="TextBox 405"/>
            <p:cNvSpPr txBox="1"/>
            <p:nvPr/>
          </p:nvSpPr>
          <p:spPr>
            <a:xfrm>
              <a:off x="6553200" y="2365366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+mj-lt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+mj-lt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Hardware constraints: example</a:t>
            </a:r>
            <a:endParaRPr lang="en-US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* x doesn’t map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  <a:cs typeface="Seravek"/>
              </a:rPr>
              <a:t>x = x + </a:t>
            </a:r>
            <a:r>
              <a:rPr lang="en-US" sz="3200" dirty="0">
                <a:latin typeface="+mj-lt"/>
                <a:cs typeface="Seravek"/>
              </a:rPr>
              <a:t>1</a:t>
            </a:r>
            <a:r>
              <a:rPr lang="en-US" sz="3200" dirty="0" smtClean="0">
                <a:latin typeface="+mj-lt"/>
                <a:cs typeface="Seravek"/>
              </a:rPr>
              <a:t> maps to this atom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+mj-lt"/>
                <a:cs typeface="Seravek"/>
              </a:rPr>
              <a:t>Determines if algorithm can/cannot run at line rate</a:t>
            </a:r>
            <a:endParaRPr lang="en-US" sz="3200" dirty="0">
              <a:latin typeface="+mj-lt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Add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 Sub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0363" y="3712578"/>
            <a:ext cx="184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2-to-1 Mux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>
            <a:off x="9920374" y="4174243"/>
            <a:ext cx="0" cy="30521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24900" y="3962400"/>
            <a:ext cx="399562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12" idx="6"/>
            <a:endCxn id="40" idx="1"/>
          </p:cNvCxnSpPr>
          <p:nvPr/>
        </p:nvCxnSpPr>
        <p:spPr>
          <a:xfrm>
            <a:off x="6096000" y="4265612"/>
            <a:ext cx="2514600" cy="9752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14600" y="3941761"/>
            <a:ext cx="14478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300" y="4953396"/>
            <a:ext cx="1435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12" idx="2"/>
          </p:cNvCxnSpPr>
          <p:nvPr/>
        </p:nvCxnSpPr>
        <p:spPr>
          <a:xfrm>
            <a:off x="3962400" y="4265611"/>
            <a:ext cx="8382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12" idx="4"/>
          </p:cNvCxnSpPr>
          <p:nvPr/>
        </p:nvCxnSpPr>
        <p:spPr>
          <a:xfrm flipV="1">
            <a:off x="3962400" y="4835127"/>
            <a:ext cx="1485900" cy="4421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00600" y="3696096"/>
            <a:ext cx="1295400" cy="1139031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3500" y="4080945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Compiler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4600" y="276026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5648" y="2741899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Pipeline</a:t>
            </a:r>
          </a:p>
          <a:p>
            <a:pPr algn="ctr"/>
            <a:r>
              <a:rPr lang="en-US" dirty="0" smtClean="0"/>
              <a:t>geometry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2" idx="0"/>
          </p:cNvCxnSpPr>
          <p:nvPr/>
        </p:nvCxnSpPr>
        <p:spPr>
          <a:xfrm>
            <a:off x="3962400" y="3065065"/>
            <a:ext cx="1485900" cy="63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2147" y="4468008"/>
            <a:ext cx="15937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algorithms</a:t>
            </a:r>
          </a:p>
          <a:p>
            <a:r>
              <a:rPr lang="en-US" dirty="0" smtClean="0"/>
              <a:t>compile?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2" idx="6"/>
          </p:cNvCxnSpPr>
          <p:nvPr/>
        </p:nvCxnSpPr>
        <p:spPr>
          <a:xfrm flipV="1">
            <a:off x="6096000" y="3222842"/>
            <a:ext cx="2514600" cy="10427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8135" y="3559561"/>
            <a:ext cx="22124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algorithm doesn’t compile?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10600" y="5056186"/>
            <a:ext cx="811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200400" y="2344984"/>
            <a:ext cx="5760520" cy="906612"/>
          </a:xfrm>
          <a:custGeom>
            <a:avLst/>
            <a:gdLst>
              <a:gd name="connsiteX0" fmla="*/ 5334000 w 5709720"/>
              <a:gd name="connsiteY0" fmla="*/ 906612 h 906612"/>
              <a:gd name="connsiteX1" fmla="*/ 5270500 w 5709720"/>
              <a:gd name="connsiteY1" fmla="*/ 233512 h 906612"/>
              <a:gd name="connsiteX2" fmla="*/ 927100 w 5709720"/>
              <a:gd name="connsiteY2" fmla="*/ 4912 h 906612"/>
              <a:gd name="connsiteX3" fmla="*/ 0 w 5709720"/>
              <a:gd name="connsiteY3" fmla="*/ 411312 h 9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9720" h="906612">
                <a:moveTo>
                  <a:pt x="5334000" y="906612"/>
                </a:moveTo>
                <a:cubicBezTo>
                  <a:pt x="5669491" y="645203"/>
                  <a:pt x="6004983" y="383795"/>
                  <a:pt x="5270500" y="233512"/>
                </a:cubicBezTo>
                <a:cubicBezTo>
                  <a:pt x="4536017" y="83229"/>
                  <a:pt x="1805517" y="-24721"/>
                  <a:pt x="927100" y="4912"/>
                </a:cubicBezTo>
                <a:cubicBezTo>
                  <a:pt x="48683" y="34545"/>
                  <a:pt x="42333" y="426129"/>
                  <a:pt x="0" y="41131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078668" y="1676400"/>
            <a:ext cx="22124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Modify pipeline geometry or atom, but respect line rate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758182" y="2133996"/>
            <a:ext cx="3307786" cy="2146300"/>
          </a:xfrm>
          <a:custGeom>
            <a:avLst/>
            <a:gdLst>
              <a:gd name="connsiteX0" fmla="*/ 4185419 w 4185419"/>
              <a:gd name="connsiteY0" fmla="*/ 100058 h 2551158"/>
              <a:gd name="connsiteX1" fmla="*/ 159519 w 4185419"/>
              <a:gd name="connsiteY1" fmla="*/ 290558 h 2551158"/>
              <a:gd name="connsiteX2" fmla="*/ 743719 w 4185419"/>
              <a:gd name="connsiteY2" fmla="*/ 2551158 h 2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5419" h="2551158">
                <a:moveTo>
                  <a:pt x="4185419" y="100058"/>
                </a:moveTo>
                <a:cubicBezTo>
                  <a:pt x="2459277" y="-8951"/>
                  <a:pt x="733136" y="-117959"/>
                  <a:pt x="159519" y="290558"/>
                </a:cubicBezTo>
                <a:cubicBezTo>
                  <a:pt x="-414098" y="699075"/>
                  <a:pt x="743719" y="2551158"/>
                  <a:pt x="743719" y="255115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programmable routers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748" y="5849143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Focus on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atoms, stateless operations (atoms) are easily pipelined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/>
      <p:bldP spid="14" grpId="0" animBg="1"/>
      <p:bldP spid="15" grpId="0"/>
      <p:bldP spid="31" grpId="0" animBg="1"/>
      <p:bldP spid="34" grpId="0" animBg="1"/>
      <p:bldP spid="40" grpId="0" animBg="1"/>
      <p:bldP spid="45" grpId="0" animBg="1"/>
      <p:bldP spid="45" grpId="1" animBg="1"/>
      <p:bldP spid="46" grpId="0" animBg="1"/>
      <p:bldP spid="48" grpId="0" animBg="1"/>
      <p:bldP spid="48" grpId="1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537729" y="2620010"/>
            <a:ext cx="0" cy="228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8129" y="1685012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Least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8129" y="5071447"/>
            <a:ext cx="1922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Most</a:t>
            </a:r>
          </a:p>
          <a:p>
            <a:r>
              <a:rPr lang="en-US" sz="3000" dirty="0" smtClean="0">
                <a:latin typeface="Gadugi" panose="020B0502040204020203" pitchFamily="34" charset="0"/>
              </a:rPr>
              <a:t>Expressive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2863"/>
              </p:ext>
            </p:extLst>
          </p:nvPr>
        </p:nvGraphicFramePr>
        <p:xfrm>
          <a:off x="3311369" y="1524000"/>
          <a:ext cx="4461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2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Compilation results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03683"/>
              </p:ext>
            </p:extLst>
          </p:nvPr>
        </p:nvGraphicFramePr>
        <p:xfrm>
          <a:off x="1485900" y="1417846"/>
          <a:ext cx="8991600" cy="486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/>
                <a:gridCol w="781062"/>
                <a:gridCol w="1284002"/>
                <a:gridCol w="2092105"/>
                <a:gridCol w="2003079"/>
              </a:tblGrid>
              <a:tr h="58707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Stages</a:t>
                      </a:r>
                    </a:p>
                    <a:p>
                      <a:r>
                        <a:rPr lang="en-US" dirty="0" smtClean="0"/>
                        <a:t>(max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atoms/ stage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(max 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expressive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 atom required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Bloom 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Heavy hitter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Rate-Control</a:t>
                      </a:r>
                    </a:p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Flowlet</a:t>
                      </a:r>
                      <a:r>
                        <a:rPr lang="en-US" dirty="0" smtClean="0"/>
                        <a:t>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Sampled </a:t>
                      </a:r>
                      <a:r>
                        <a:rPr lang="en-US" dirty="0" err="1" smtClean="0"/>
                        <a:t>NetFlow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IfElseRAW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HULL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 Virtual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Nested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smtClean="0"/>
                        <a:t>CONGA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Pairs</a:t>
                      </a:r>
                      <a:endParaRPr lang="en-US" dirty="0"/>
                    </a:p>
                  </a:txBody>
                  <a:tcPr/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Doesn’t map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5180"/>
              </p:ext>
            </p:extLst>
          </p:nvPr>
        </p:nvGraphicFramePr>
        <p:xfrm>
          <a:off x="3311369" y="1524000"/>
          <a:ext cx="5604029" cy="463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829"/>
                <a:gridCol w="3124200"/>
                <a:gridCol w="1143000"/>
              </a:tblGrid>
              <a:tr h="340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R/W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 or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state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Read, add, and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write back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0.07%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Predicated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version of 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0.13%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2 RAWs, one each when a predicate is true or false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0.16%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Sub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IfElseRAW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with a </a:t>
                      </a:r>
                      <a:r>
                        <a:rPr lang="en-US" sz="2000" dirty="0" err="1" smtClean="0">
                          <a:latin typeface="Gadugi" panose="020B0502040204020203" pitchFamily="34" charset="0"/>
                        </a:rPr>
                        <a:t>stateful</a:t>
                      </a:r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 subtraction capability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0.24%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Nested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4-way predication (nests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Gadugi" panose="020B0502040204020203" pitchFamily="34" charset="0"/>
                        </a:rPr>
                        <a:t>IfElseRAWs</a:t>
                      </a:r>
                      <a:r>
                        <a:rPr lang="en-US" sz="2000" baseline="0" dirty="0" smtClean="0">
                          <a:latin typeface="Gadugi" panose="020B0502040204020203" pitchFamily="34" charset="0"/>
                        </a:rPr>
                        <a:t>)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0.58%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  <a:tr h="34020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Pairs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Update a pair of state variables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dugi" panose="020B0502040204020203" pitchFamily="34" charset="0"/>
                        </a:rPr>
                        <a:t>0.96%</a:t>
                      </a:r>
                      <a:endParaRPr lang="en-US" sz="2000" dirty="0">
                        <a:latin typeface="Gadug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itle 3"/>
          <p:cNvSpPr txBox="1">
            <a:spLocks/>
          </p:cNvSpPr>
          <p:nvPr/>
        </p:nvSpPr>
        <p:spPr>
          <a:xfrm>
            <a:off x="606270" y="-152341"/>
            <a:ext cx="11014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Cost for programmability is modest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Conclusion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abstraction for data-plane algorithms (packet transactions)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 representation for router instruction sets (atoms)</a:t>
            </a:r>
          </a:p>
          <a:p>
            <a:endParaRPr lang="en-US" dirty="0"/>
          </a:p>
          <a:p>
            <a:r>
              <a:rPr lang="en-US" dirty="0" smtClean="0">
                <a:latin typeface="Gadugi" panose="020B0502040204020203" pitchFamily="34" charset="0"/>
              </a:rPr>
              <a:t>A blue print for designing programmable router hardware</a:t>
            </a:r>
          </a:p>
          <a:p>
            <a:endParaRPr lang="en-US" dirty="0" smtClean="0">
              <a:latin typeface="Gadugi" panose="020B0502040204020203" pitchFamily="34" charset="0"/>
            </a:endParaRPr>
          </a:p>
          <a:p>
            <a:r>
              <a:rPr lang="en-US" smtClean="0"/>
              <a:t>Source code: </a:t>
            </a:r>
            <a:r>
              <a:rPr lang="en-US" dirty="0" smtClean="0">
                <a:hlinkClick r:id="rId3"/>
              </a:rPr>
              <a:t>http://web.mit.edu/domino</a:t>
            </a:r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" y="5911477"/>
            <a:ext cx="119253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Software vs. hardware routers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91" y="6015157"/>
            <a:ext cx="11897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S</a:t>
            </a:r>
            <a:r>
              <a:rPr lang="en-US" sz="2500" dirty="0" smtClean="0">
                <a:latin typeface="Gadugi" panose="020B0502040204020203" pitchFamily="34" charset="0"/>
              </a:rPr>
              <a:t>oftware routers (CPUs, NPUs, GPUs, multi-core, FPGA) lose 10—100x performance</a:t>
            </a:r>
          </a:p>
        </p:txBody>
      </p:sp>
      <p:graphicFrame>
        <p:nvGraphicFramePr>
          <p:cNvPr id="9" name="Chart 8"/>
          <p:cNvGraphicFramePr/>
          <p:nvPr>
            <p:extLst/>
          </p:nvPr>
        </p:nvGraphicFramePr>
        <p:xfrm>
          <a:off x="838200" y="1328857"/>
          <a:ext cx="107823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84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9" grpId="0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switching chips</a:t>
            </a:r>
            <a:endParaRPr lang="en-US" dirty="0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4097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0700" y="1447800"/>
            <a:ext cx="1116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</a:p>
          <a:p>
            <a:r>
              <a:rPr lang="en-US" sz="2700" dirty="0" smtClean="0">
                <a:latin typeface="Seravek"/>
                <a:cs typeface="Seravek"/>
              </a:rPr>
              <a:t>E.g., RMT, </a:t>
            </a:r>
            <a:r>
              <a:rPr lang="en-US" sz="2700" dirty="0" err="1" smtClean="0">
                <a:latin typeface="Seravek"/>
                <a:cs typeface="Seravek"/>
              </a:rPr>
              <a:t>FlexPipe</a:t>
            </a:r>
            <a:r>
              <a:rPr lang="en-US" sz="2700" dirty="0" smtClean="0">
                <a:latin typeface="Seravek"/>
                <a:cs typeface="Seravek"/>
              </a:rPr>
              <a:t>, </a:t>
            </a:r>
            <a:r>
              <a:rPr lang="en-US" sz="2700" dirty="0" err="1" smtClean="0">
                <a:latin typeface="Seravek"/>
                <a:cs typeface="Seravek"/>
              </a:rPr>
              <a:t>Xpliant</a:t>
            </a:r>
            <a:r>
              <a:rPr lang="en-US" sz="2700" dirty="0" smtClean="0">
                <a:latin typeface="Seravek"/>
                <a:cs typeface="Seravek"/>
              </a:rPr>
              <a:t>, Tofino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7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3579470" y="4764054"/>
            <a:ext cx="5554980" cy="1627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579470" y="3501833"/>
            <a:ext cx="4259580" cy="52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71850" y="1883344"/>
            <a:ext cx="3257623" cy="90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71850" y="1905729"/>
            <a:ext cx="32576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pkt.f1 </a:t>
            </a:r>
            <a:r>
              <a:rPr lang="en-US" sz="2500" dirty="0">
                <a:latin typeface="Gadugi" panose="020B0502040204020203" pitchFamily="34" charset="0"/>
              </a:rPr>
              <a:t>= x;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x = (pkt.f2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1850" y="3546601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</a:t>
            </a:r>
            <a:r>
              <a:rPr lang="en-US" sz="2500" dirty="0">
                <a:latin typeface="Gadugi" panose="020B0502040204020203" pitchFamily="34" charset="0"/>
              </a:rPr>
              <a:t>+ (</a:t>
            </a:r>
            <a:r>
              <a:rPr lang="en-US" sz="2500" dirty="0" err="1">
                <a:latin typeface="Gadugi" panose="020B0502040204020203" pitchFamily="34" charset="0"/>
              </a:rPr>
              <a:t>pkt.f</a:t>
            </a:r>
            <a:r>
              <a:rPr lang="en-US" sz="2500" dirty="0">
                <a:latin typeface="Gadugi" panose="020B0502040204020203" pitchFamily="34" charset="0"/>
              </a:rPr>
              <a:t> |</a:t>
            </a:r>
            <a:r>
              <a:rPr lang="en-US" sz="2500" dirty="0" smtClean="0">
                <a:latin typeface="Gadugi" panose="020B0502040204020203" pitchFamily="34" charset="0"/>
              </a:rPr>
              <a:t> </a:t>
            </a:r>
            <a:r>
              <a:rPr lang="en-US" sz="2500" dirty="0">
                <a:latin typeface="Gadugi" panose="020B0502040204020203" pitchFamily="34" charset="0"/>
              </a:rPr>
              <a:t>constant</a:t>
            </a:r>
            <a:r>
              <a:rPr lang="en-US" sz="2500" dirty="0" smtClean="0">
                <a:latin typeface="Gadugi" panose="020B0502040204020203" pitchFamily="34" charset="0"/>
              </a:rPr>
              <a:t>);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4994" y="4747817"/>
            <a:ext cx="6972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31887" y="1295400"/>
            <a:ext cx="5928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Read/Write (R/W) (Bloom Filters)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87" y="2899589"/>
            <a:ext cx="565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(RAW) (Sketches)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31887" y="4193819"/>
            <a:ext cx="6973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Predicated </a:t>
            </a:r>
            <a:r>
              <a:rPr lang="en-US" sz="3000" dirty="0" err="1" smtClean="0">
                <a:latin typeface="Gadugi" panose="020B0502040204020203" pitchFamily="34" charset="0"/>
              </a:rPr>
              <a:t>ReadAddWrite</a:t>
            </a:r>
            <a:r>
              <a:rPr lang="en-US" sz="3000" dirty="0" smtClean="0">
                <a:latin typeface="Gadugi" panose="020B0502040204020203" pitchFamily="34" charset="0"/>
              </a:rPr>
              <a:t> (PRAW) (RCP)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606270" y="-152341"/>
            <a:ext cx="11014229" cy="1325563"/>
          </a:xfrm>
        </p:spPr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>
                <a:latin typeface="Gadugi" panose="020B0502040204020203" pitchFamily="34" charset="0"/>
              </a:rPr>
              <a:t>toms for programmable routers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78" grpId="0"/>
      <p:bldP spid="79" grpId="0"/>
      <p:bldP spid="81" grpId="0"/>
      <p:bldP spid="86" grpId="0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Language constraints on </a:t>
            </a:r>
            <a:r>
              <a:rPr lang="en-US" dirty="0">
                <a:latin typeface="Gadugi" panose="020B0502040204020203" pitchFamily="34" charset="0"/>
              </a:rPr>
              <a:t>D</a:t>
            </a:r>
            <a:r>
              <a:rPr lang="en-US" dirty="0" smtClean="0">
                <a:latin typeface="Gadugi" panose="020B0502040204020203" pitchFamily="34" charset="0"/>
              </a:rPr>
              <a:t>omino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No loops (for, while, do-while)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unstructured control flow (break, continue, </a:t>
            </a:r>
            <a:r>
              <a:rPr lang="en-US" dirty="0" err="1" smtClean="0">
                <a:latin typeface="Gadugi" panose="020B0502040204020203" pitchFamily="34" charset="0"/>
              </a:rPr>
              <a:t>goto</a:t>
            </a:r>
            <a:r>
              <a:rPr lang="en-US" dirty="0" smtClean="0">
                <a:latin typeface="Gadugi" panose="020B0502040204020203" pitchFamily="34" charset="0"/>
              </a:rPr>
              <a:t>)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No pointers, heaps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bin packing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  <a:p>
            <a:endParaRPr lang="en-US" dirty="0">
              <a:latin typeface="Gadugi" panose="020B0502040204020203" pitchFamily="34" charset="0"/>
            </a:endParaRPr>
          </a:p>
          <a:p>
            <a:endParaRPr lang="en-US" dirty="0" smtClean="0">
              <a:latin typeface="Gadugi" panose="020B0502040204020203" pitchFamily="34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3" name="Right Arrow 132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97" y="4288227"/>
            <a:ext cx="6547497" cy="2372132"/>
          </a:xfrm>
          <a:prstGeom prst="rect">
            <a:avLst/>
          </a:prstGeom>
        </p:spPr>
      </p:pic>
      <p:sp>
        <p:nvSpPr>
          <p:cNvPr id="140" name="Freeform 139"/>
          <p:cNvSpPr/>
          <p:nvPr/>
        </p:nvSpPr>
        <p:spPr>
          <a:xfrm rot="10800000" flipH="1">
            <a:off x="5886019" y="1717508"/>
            <a:ext cx="307374" cy="9340"/>
          </a:xfrm>
          <a:custGeom>
            <a:avLst/>
            <a:gdLst>
              <a:gd name="connsiteX0" fmla="*/ 0 w 13089"/>
              <a:gd name="connsiteY0" fmla="*/ 70933 h 354663"/>
              <a:gd name="connsiteX1" fmla="*/ 6545 w 13089"/>
              <a:gd name="connsiteY1" fmla="*/ 70933 h 354663"/>
              <a:gd name="connsiteX2" fmla="*/ 6545 w 13089"/>
              <a:gd name="connsiteY2" fmla="*/ 0 h 354663"/>
              <a:gd name="connsiteX3" fmla="*/ 13089 w 13089"/>
              <a:gd name="connsiteY3" fmla="*/ 177332 h 354663"/>
              <a:gd name="connsiteX4" fmla="*/ 6545 w 13089"/>
              <a:gd name="connsiteY4" fmla="*/ 354663 h 354663"/>
              <a:gd name="connsiteX5" fmla="*/ 6545 w 13089"/>
              <a:gd name="connsiteY5" fmla="*/ 283730 h 354663"/>
              <a:gd name="connsiteX6" fmla="*/ 0 w 13089"/>
              <a:gd name="connsiteY6" fmla="*/ 283730 h 354663"/>
              <a:gd name="connsiteX7" fmla="*/ 0 w 13089"/>
              <a:gd name="connsiteY7" fmla="*/ 70933 h 35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89" h="354663">
                <a:moveTo>
                  <a:pt x="10471" y="14"/>
                </a:moveTo>
                <a:lnTo>
                  <a:pt x="10471" y="177345"/>
                </a:lnTo>
                <a:lnTo>
                  <a:pt x="13089" y="177345"/>
                </a:lnTo>
                <a:lnTo>
                  <a:pt x="6544" y="354649"/>
                </a:lnTo>
                <a:lnTo>
                  <a:pt x="0" y="177345"/>
                </a:lnTo>
                <a:lnTo>
                  <a:pt x="2618" y="177345"/>
                </a:lnTo>
                <a:lnTo>
                  <a:pt x="2618" y="14"/>
                </a:lnTo>
                <a:lnTo>
                  <a:pt x="10471" y="14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1474" tIns="3403" rIns="61477" bIns="0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6229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1040" kern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1" name="Freeform 140"/>
          <p:cNvSpPr/>
          <p:nvPr/>
        </p:nvSpPr>
        <p:spPr>
          <a:xfrm>
            <a:off x="1866623" y="2550744"/>
            <a:ext cx="4267200" cy="1411656"/>
          </a:xfrm>
          <a:custGeom>
            <a:avLst/>
            <a:gdLst>
              <a:gd name="connsiteX0" fmla="*/ 0 w 2628011"/>
              <a:gd name="connsiteY0" fmla="*/ 54812 h 548119"/>
              <a:gd name="connsiteX1" fmla="*/ 54812 w 2628011"/>
              <a:gd name="connsiteY1" fmla="*/ 0 h 548119"/>
              <a:gd name="connsiteX2" fmla="*/ 2573199 w 2628011"/>
              <a:gd name="connsiteY2" fmla="*/ 0 h 548119"/>
              <a:gd name="connsiteX3" fmla="*/ 2628011 w 2628011"/>
              <a:gd name="connsiteY3" fmla="*/ 54812 h 548119"/>
              <a:gd name="connsiteX4" fmla="*/ 2628011 w 2628011"/>
              <a:gd name="connsiteY4" fmla="*/ 493307 h 548119"/>
              <a:gd name="connsiteX5" fmla="*/ 2573199 w 2628011"/>
              <a:gd name="connsiteY5" fmla="*/ 548119 h 548119"/>
              <a:gd name="connsiteX6" fmla="*/ 54812 w 2628011"/>
              <a:gd name="connsiteY6" fmla="*/ 548119 h 548119"/>
              <a:gd name="connsiteX7" fmla="*/ 0 w 2628011"/>
              <a:gd name="connsiteY7" fmla="*/ 493307 h 548119"/>
              <a:gd name="connsiteX8" fmla="*/ 0 w 2628011"/>
              <a:gd name="connsiteY8" fmla="*/ 54812 h 54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548119">
                <a:moveTo>
                  <a:pt x="0" y="54812"/>
                </a:moveTo>
                <a:cubicBezTo>
                  <a:pt x="0" y="24540"/>
                  <a:pt x="24540" y="0"/>
                  <a:pt x="54812" y="0"/>
                </a:cubicBezTo>
                <a:lnTo>
                  <a:pt x="2573199" y="0"/>
                </a:lnTo>
                <a:cubicBezTo>
                  <a:pt x="2603471" y="0"/>
                  <a:pt x="2628011" y="24540"/>
                  <a:pt x="2628011" y="54812"/>
                </a:cubicBezTo>
                <a:lnTo>
                  <a:pt x="2628011" y="493307"/>
                </a:lnTo>
                <a:cubicBezTo>
                  <a:pt x="2628011" y="523579"/>
                  <a:pt x="2603471" y="548119"/>
                  <a:pt x="2573199" y="548119"/>
                </a:cubicBezTo>
                <a:lnTo>
                  <a:pt x="54812" y="548119"/>
                </a:lnTo>
                <a:cubicBezTo>
                  <a:pt x="24540" y="548119"/>
                  <a:pt x="0" y="523579"/>
                  <a:pt x="0" y="493307"/>
                </a:cubicBezTo>
                <a:lnTo>
                  <a:pt x="0" y="54812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60141" tIns="60141" rIns="60141" bIns="60141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count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== 9;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? 0 : (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pkt.old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+ 1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);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rgbClr val="FF0000"/>
                </a:solidFill>
                <a:latin typeface="Gadugi"/>
              </a:rPr>
              <a:t>c</a:t>
            </a:r>
            <a:r>
              <a:rPr lang="en-US" sz="2000" kern="0" dirty="0" smtClean="0">
                <a:solidFill>
                  <a:srgbClr val="FF0000"/>
                </a:solidFill>
                <a:latin typeface="Gadugi"/>
              </a:rPr>
              <a:t>ount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pkt.new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</a:p>
        </p:txBody>
      </p:sp>
      <p:sp>
        <p:nvSpPr>
          <p:cNvPr id="143" name="Freeform 142"/>
          <p:cNvSpPr/>
          <p:nvPr/>
        </p:nvSpPr>
        <p:spPr>
          <a:xfrm>
            <a:off x="6596141" y="3137289"/>
            <a:ext cx="2624059" cy="289044"/>
          </a:xfrm>
          <a:custGeom>
            <a:avLst/>
            <a:gdLst>
              <a:gd name="connsiteX0" fmla="*/ 0 w 2628011"/>
              <a:gd name="connsiteY0" fmla="*/ 23877 h 238771"/>
              <a:gd name="connsiteX1" fmla="*/ 23877 w 2628011"/>
              <a:gd name="connsiteY1" fmla="*/ 0 h 238771"/>
              <a:gd name="connsiteX2" fmla="*/ 2604134 w 2628011"/>
              <a:gd name="connsiteY2" fmla="*/ 0 h 238771"/>
              <a:gd name="connsiteX3" fmla="*/ 2628011 w 2628011"/>
              <a:gd name="connsiteY3" fmla="*/ 23877 h 238771"/>
              <a:gd name="connsiteX4" fmla="*/ 2628011 w 2628011"/>
              <a:gd name="connsiteY4" fmla="*/ 214894 h 238771"/>
              <a:gd name="connsiteX5" fmla="*/ 2604134 w 2628011"/>
              <a:gd name="connsiteY5" fmla="*/ 238771 h 238771"/>
              <a:gd name="connsiteX6" fmla="*/ 23877 w 2628011"/>
              <a:gd name="connsiteY6" fmla="*/ 238771 h 238771"/>
              <a:gd name="connsiteX7" fmla="*/ 0 w 2628011"/>
              <a:gd name="connsiteY7" fmla="*/ 214894 h 238771"/>
              <a:gd name="connsiteX8" fmla="*/ 0 w 2628011"/>
              <a:gd name="connsiteY8" fmla="*/ 23877 h 23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011" h="238771">
                <a:moveTo>
                  <a:pt x="0" y="23877"/>
                </a:moveTo>
                <a:cubicBezTo>
                  <a:pt x="0" y="10690"/>
                  <a:pt x="10690" y="0"/>
                  <a:pt x="23877" y="0"/>
                </a:cubicBezTo>
                <a:lnTo>
                  <a:pt x="2604134" y="0"/>
                </a:lnTo>
                <a:cubicBezTo>
                  <a:pt x="2617321" y="0"/>
                  <a:pt x="2628011" y="10690"/>
                  <a:pt x="2628011" y="23877"/>
                </a:cubicBezTo>
                <a:lnTo>
                  <a:pt x="2628011" y="214894"/>
                </a:lnTo>
                <a:cubicBezTo>
                  <a:pt x="2628011" y="228081"/>
                  <a:pt x="2617321" y="238771"/>
                  <a:pt x="2604134" y="238771"/>
                </a:cubicBezTo>
                <a:lnTo>
                  <a:pt x="23877" y="238771"/>
                </a:lnTo>
                <a:cubicBezTo>
                  <a:pt x="10690" y="238771"/>
                  <a:pt x="0" y="228081"/>
                  <a:pt x="0" y="214894"/>
                </a:cubicBezTo>
                <a:lnTo>
                  <a:pt x="0" y="23877"/>
                </a:lnTo>
                <a:close/>
              </a:path>
            </a:pathLst>
          </a:custGeom>
          <a:solidFill>
            <a:srgbClr val="5B9BD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2289" tIns="52289" rIns="52289" bIns="52289" numCol="1" spcCol="1270" anchor="ctr" anchorCtr="0">
            <a:no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pkt.sample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 </a:t>
            </a:r>
            <a:r>
              <a:rPr lang="en-US" sz="2000" kern="0" dirty="0">
                <a:solidFill>
                  <a:prstClr val="white"/>
                </a:solidFill>
                <a:latin typeface="Gadugi"/>
              </a:rPr>
              <a:t>= </a:t>
            </a:r>
            <a:r>
              <a:rPr lang="en-US" sz="2000" kern="0" dirty="0" err="1" smtClean="0">
                <a:solidFill>
                  <a:prstClr val="white"/>
                </a:solidFill>
                <a:latin typeface="Gadugi"/>
              </a:rPr>
              <a:t>pkt.tmp</a:t>
            </a:r>
            <a:r>
              <a:rPr lang="en-US" sz="2000" kern="0" dirty="0" smtClean="0">
                <a:solidFill>
                  <a:prstClr val="white"/>
                </a:solidFill>
                <a:latin typeface="Gadugi"/>
              </a:rPr>
              <a:t>;</a:t>
            </a:r>
            <a:endParaRPr lang="en-US" sz="2000" kern="0" dirty="0">
              <a:solidFill>
                <a:prstClr val="white"/>
              </a:solidFill>
              <a:latin typeface="Gadugi"/>
            </a:endParaRPr>
          </a:p>
        </p:txBody>
      </p:sp>
      <p:sp>
        <p:nvSpPr>
          <p:cNvPr id="144" name="TextBox 405"/>
          <p:cNvSpPr txBox="1"/>
          <p:nvPr/>
        </p:nvSpPr>
        <p:spPr>
          <a:xfrm>
            <a:off x="6779172" y="201546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2</a:t>
            </a:r>
          </a:p>
        </p:txBody>
      </p:sp>
      <p:sp>
        <p:nvSpPr>
          <p:cNvPr id="145" name="TextBox 405"/>
          <p:cNvSpPr txBox="1"/>
          <p:nvPr/>
        </p:nvSpPr>
        <p:spPr>
          <a:xfrm>
            <a:off x="2931072" y="201863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9004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80088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70132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60176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50220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40264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30309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20353" algn="l" defTabSz="4180088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92510">
              <a:defRPr/>
            </a:pPr>
            <a:r>
              <a:rPr lang="en-US" sz="2000" kern="0" dirty="0">
                <a:solidFill>
                  <a:prstClr val="black"/>
                </a:solidFill>
                <a:latin typeface="Gadugi"/>
              </a:rPr>
              <a:t>Stage </a:t>
            </a:r>
            <a:r>
              <a:rPr lang="en-US" sz="2000" kern="0" dirty="0" smtClean="0">
                <a:solidFill>
                  <a:prstClr val="black"/>
                </a:solidFill>
                <a:latin typeface="Gadugi"/>
              </a:rPr>
              <a:t>1</a:t>
            </a:r>
            <a:endParaRPr lang="en-US" sz="2000" kern="0" dirty="0">
              <a:solidFill>
                <a:prstClr val="black"/>
              </a:solidFill>
              <a:latin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25867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14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10144 0.15046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" fill="hold"/>
                                        <p:tgtEl>
                                          <p:spTgt spid="14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014 L 0.02018 0.17292 " pathEditMode="relative" ptsTypes="AA">
                                      <p:cBhvr>
                                        <p:cTn id="32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3" grpId="0" animBg="1"/>
      <p:bldP spid="143" grpId="1" animBg="1"/>
      <p:bldP spid="144" grpId="0"/>
      <p:bldP spid="144" grpId="1"/>
      <p:bldP spid="145" grpId="0"/>
      <p:bldP spid="14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>
                <a:latin typeface="Gadugi" panose="020B0502040204020203" pitchFamily="34" charset="0"/>
              </a:rPr>
              <a:t>This procedure uses 2 SAT solvers: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Generate random input x.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Does there exist configuration such that spec and </a:t>
            </a:r>
            <a:r>
              <a:rPr lang="en-US" dirty="0" err="1">
                <a:latin typeface="Gadugi" panose="020B0502040204020203" pitchFamily="34" charset="0"/>
              </a:rPr>
              <a:t>impl</a:t>
            </a:r>
            <a:r>
              <a:rPr lang="en-US" dirty="0">
                <a:latin typeface="Gadugi" panose="020B0502040204020203" pitchFamily="34" charset="0"/>
              </a:rPr>
              <a:t>. </a:t>
            </a:r>
            <a:r>
              <a:rPr lang="en-US" dirty="0" smtClean="0">
                <a:latin typeface="Gadugi" panose="020B0502040204020203" pitchFamily="34" charset="0"/>
              </a:rPr>
              <a:t>agree </a:t>
            </a:r>
            <a:r>
              <a:rPr lang="en-US" dirty="0">
                <a:latin typeface="Gadugi" panose="020B0502040204020203" pitchFamily="34" charset="0"/>
              </a:rPr>
              <a:t>on random input?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Can we use the same configuration for all x?</a:t>
            </a:r>
          </a:p>
          <a:p>
            <a:pPr>
              <a:buAutoNum type="arabicPeriod"/>
            </a:pPr>
            <a:r>
              <a:rPr lang="en-US" dirty="0">
                <a:latin typeface="Gadugi" panose="020B0502040204020203" pitchFamily="34" charset="0"/>
              </a:rPr>
              <a:t>If not, add the x to set of counter examples and go back to step 1.</a:t>
            </a:r>
          </a:p>
          <a:p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Instruction mapping: the SKETCH algorithm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Map each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to an atom template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Convert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both to functions of bit vectors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Q: Does there exist a template </a:t>
            </a:r>
            <a:r>
              <a:rPr lang="en-US" dirty="0" err="1" smtClean="0">
                <a:latin typeface="Gadugi" panose="020B0502040204020203" pitchFamily="34" charset="0"/>
              </a:rPr>
              <a:t>config</a:t>
            </a: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err="1" smtClean="0">
                <a:latin typeface="Gadugi" panose="020B0502040204020203" pitchFamily="34" charset="0"/>
              </a:rPr>
              <a:t>s.t.</a:t>
            </a:r>
            <a:endParaRPr lang="en-US" dirty="0" smtClean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for all inputs,</a:t>
            </a:r>
          </a:p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</a:rPr>
              <a:t> </a:t>
            </a:r>
            <a:r>
              <a:rPr lang="en-US" dirty="0" smtClean="0">
                <a:latin typeface="Gadugi" panose="020B0502040204020203" pitchFamily="34" charset="0"/>
              </a:rPr>
              <a:t>               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and template functions agree?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Quantified </a:t>
            </a:r>
            <a:r>
              <a:rPr lang="en-US" dirty="0" err="1" smtClean="0">
                <a:latin typeface="Gadugi" panose="020B0502040204020203" pitchFamily="34" charset="0"/>
              </a:rPr>
              <a:t>boolean</a:t>
            </a:r>
            <a:r>
              <a:rPr lang="en-US" dirty="0" smtClean="0">
                <a:latin typeface="Gadugi" panose="020B0502040204020203" pitchFamily="34" charset="0"/>
              </a:rPr>
              <a:t> satisfiability (QBF) problem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55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Static Single-Assignment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295400"/>
            <a:ext cx="8020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 err="1">
                <a:solidFill>
                  <a:srgbClr val="0070C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4357698"/>
            <a:ext cx="81932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pkt.last_time0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= </a:t>
            </a:r>
            <a:r>
              <a:rPr lang="en-US" sz="2500" dirty="0" err="1">
                <a:latin typeface="Gadugi" panose="020B0502040204020203" pitchFamily="34" charset="0"/>
              </a:rPr>
              <a:t>pkt.arrival</a:t>
            </a:r>
            <a:r>
              <a:rPr lang="en-US" sz="2500" dirty="0"/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last_time</a:t>
            </a:r>
            <a:r>
              <a:rPr lang="en-US" sz="2500" dirty="0">
                <a:latin typeface="Gadugi" panose="020B0502040204020203" pitchFamily="34" charset="0"/>
              </a:rPr>
              <a:t> [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pkt.id0</a:t>
            </a:r>
            <a:r>
              <a:rPr lang="en-US" sz="2500" dirty="0">
                <a:latin typeface="Gadugi" panose="020B0502040204020203" pitchFamily="34" charset="0"/>
              </a:rPr>
              <a:t>] = </a:t>
            </a:r>
            <a:r>
              <a:rPr lang="en-US" sz="2500" dirty="0">
                <a:solidFill>
                  <a:srgbClr val="0070C0"/>
                </a:solidFill>
                <a:latin typeface="Gadugi" panose="020B0502040204020203" pitchFamily="34" charset="0"/>
              </a:rPr>
              <a:t>pkt.last_time1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600700" y="3429000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776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Expression Flattening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8512" y="1829903"/>
            <a:ext cx="78617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8451" y="4689664"/>
            <a:ext cx="7861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 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[pkt.id];</a:t>
            </a:r>
          </a:p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 =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&gt; THRESHOLD;</a:t>
            </a:r>
          </a:p>
          <a:p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 =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pkt.tmp2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</a:t>
            </a:r>
            <a:r>
              <a:rPr lang="en-US" sz="2500" dirty="0" err="1" smtClean="0">
                <a:latin typeface="Gadugi" panose="020B0502040204020203" pitchFamily="34" charset="0"/>
              </a:rPr>
              <a:t>new_hop</a:t>
            </a:r>
            <a:endParaRPr lang="en-US" sz="2500" dirty="0" smtClean="0">
              <a:latin typeface="Gadugi" panose="020B0502040204020203" pitchFamily="34" charset="0"/>
            </a:endParaRPr>
          </a:p>
          <a:p>
            <a:r>
              <a:rPr lang="en-US" sz="2500" dirty="0" smtClean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 smtClean="0">
                <a:latin typeface="Gadugi" panose="020B0502040204020203" pitchFamily="34" charset="0"/>
              </a:rPr>
              <a:t>saved_hop</a:t>
            </a:r>
            <a:r>
              <a:rPr lang="en-US" sz="2500" dirty="0" smtClean="0">
                <a:latin typeface="Gadugi" panose="020B0502040204020203" pitchFamily="34" charset="0"/>
              </a:rPr>
              <a:t> [ </a:t>
            </a:r>
            <a:r>
              <a:rPr lang="en-US" sz="2500" dirty="0" err="1" smtClean="0">
                <a:latin typeface="Gadugi" panose="020B0502040204020203" pitchFamily="34" charset="0"/>
              </a:rPr>
              <a:t>pkt</a:t>
            </a:r>
            <a:r>
              <a:rPr lang="en-US" sz="2500" dirty="0" smtClean="0">
                <a:latin typeface="Gadugi" panose="020B0502040204020203" pitchFamily="34" charset="0"/>
              </a:rPr>
              <a:t> . id ];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4086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Generating P4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r>
              <a:rPr lang="en-US" dirty="0" smtClean="0">
                <a:latin typeface="Gadugi" panose="020B0502040204020203" pitchFamily="34" charset="0"/>
              </a:rPr>
              <a:t>Required changes to P4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Sequential execution semantics (required for read from, modify, and write back to state)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Expression support</a:t>
            </a:r>
            <a:endParaRPr lang="en-US" dirty="0">
              <a:latin typeface="Gadugi" panose="020B0502040204020203" pitchFamily="34" charset="0"/>
            </a:endParaRP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Both available in v1.1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Encapsulate </a:t>
            </a:r>
            <a:r>
              <a:rPr lang="en-US" dirty="0">
                <a:latin typeface="Gadugi" panose="020B0502040204020203" pitchFamily="34" charset="0"/>
              </a:rPr>
              <a:t>every </a:t>
            </a:r>
            <a:r>
              <a:rPr lang="en-US" dirty="0" err="1" smtClean="0">
                <a:latin typeface="Gadugi" panose="020B0502040204020203" pitchFamily="34" charset="0"/>
              </a:rPr>
              <a:t>codelet</a:t>
            </a:r>
            <a:r>
              <a:rPr lang="en-US" dirty="0" smtClean="0">
                <a:latin typeface="Gadugi" panose="020B0502040204020203" pitchFamily="34" charset="0"/>
              </a:rPr>
              <a:t> </a:t>
            </a:r>
            <a:r>
              <a:rPr lang="en-US" dirty="0">
                <a:latin typeface="Gadugi" panose="020B0502040204020203" pitchFamily="34" charset="0"/>
              </a:rPr>
              <a:t>in a </a:t>
            </a:r>
            <a:r>
              <a:rPr lang="en-US" dirty="0" smtClean="0">
                <a:latin typeface="Gadugi" panose="020B0502040204020203" pitchFamily="34" charset="0"/>
              </a:rPr>
              <a:t>table’s default action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Chain together tables as P4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486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dugi" panose="020B0502040204020203" pitchFamily="34" charset="0"/>
              </a:rPr>
              <a:t>Relationship to prior compiler techniques</a:t>
            </a:r>
            <a:endParaRPr lang="en-US" dirty="0">
              <a:latin typeface="Gadugi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8918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6289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Kennedy et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l. 1983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breaks, continue, </a:t>
                      </a:r>
                      <a:r>
                        <a:rPr lang="en-US" dirty="0" err="1" smtClean="0"/>
                        <a:t>gotos</a:t>
                      </a:r>
                      <a:r>
                        <a:rPr lang="en-US" dirty="0" smtClean="0"/>
                        <a:t>, loops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Single-Assignment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Ferrante et al. 1988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branches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Strongly Connected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 et al. 1989 (Software Pipelining)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Scheduling in space instead of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r>
                        <a:rPr lang="en-US" baseline="0" dirty="0" smtClean="0"/>
                        <a:t> for instruction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to</a:t>
                      </a:r>
                      <a:r>
                        <a:rPr lang="en-US" baseline="0" dirty="0" smtClean="0"/>
                        <a:t> 1 hardware primitive, not multiple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Counter-example-guided</a:t>
                      </a:r>
                      <a:r>
                        <a:rPr lang="en-US" baseline="0" dirty="0" smtClean="0"/>
                        <a:t>, not brute force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Branch Removal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651" y="4724400"/>
            <a:ext cx="7832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pkt.tmp</a:t>
            </a:r>
            <a:endParaRPr lang="en-US" sz="2500" dirty="0">
              <a:solidFill>
                <a:schemeClr val="accent1">
                  <a:lumMod val="75000"/>
                </a:schemeClr>
              </a:solidFill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?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endParaRPr lang="en-US" sz="2500" dirty="0">
              <a:latin typeface="Gadugi" panose="020B0502040204020203" pitchFamily="34" charset="0"/>
            </a:endParaRPr>
          </a:p>
          <a:p>
            <a:r>
              <a:rPr lang="en-US" sz="2500" dirty="0">
                <a:latin typeface="Gadugi" panose="020B0502040204020203" pitchFamily="34" charset="0"/>
              </a:rPr>
              <a:t>                                      :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8512" y="1829903"/>
            <a:ext cx="6910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if (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-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&gt; THRESHOLD</a:t>
            </a:r>
            <a:r>
              <a:rPr lang="en-US" sz="2500" dirty="0">
                <a:latin typeface="Gadugi" panose="020B0502040204020203" pitchFamily="34" charset="0"/>
              </a:rPr>
              <a:t>) {</a:t>
            </a:r>
          </a:p>
          <a:p>
            <a:r>
              <a:rPr lang="en-US" sz="2500" dirty="0">
                <a:latin typeface="Gadugi" panose="020B0502040204020203" pitchFamily="34" charset="0"/>
              </a:rPr>
              <a:t>     </a:t>
            </a:r>
            <a:r>
              <a:rPr lang="en-US" sz="2500" dirty="0" err="1">
                <a:latin typeface="Gadugi" panose="020B0502040204020203" pitchFamily="34" charset="0"/>
              </a:rPr>
              <a:t>saved_hop</a:t>
            </a:r>
            <a:r>
              <a:rPr lang="en-US" sz="2500" dirty="0">
                <a:latin typeface="Gadugi" panose="020B0502040204020203" pitchFamily="34" charset="0"/>
              </a:rPr>
              <a:t> [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id ] = </a:t>
            </a:r>
            <a:r>
              <a:rPr lang="en-US" sz="2500" dirty="0" err="1">
                <a:latin typeface="Gadugi" panose="020B0502040204020203" pitchFamily="34" charset="0"/>
              </a:rPr>
              <a:t>pkt</a:t>
            </a:r>
            <a:r>
              <a:rPr lang="en-US" sz="2500" dirty="0">
                <a:latin typeface="Gadugi" panose="020B0502040204020203" pitchFamily="34" charset="0"/>
              </a:rPr>
              <a:t> . </a:t>
            </a:r>
            <a:r>
              <a:rPr lang="en-US" sz="2500" dirty="0" err="1">
                <a:latin typeface="Gadugi" panose="020B0502040204020203" pitchFamily="34" charset="0"/>
              </a:rPr>
              <a:t>new_hop</a:t>
            </a:r>
            <a:r>
              <a:rPr lang="en-US" sz="2500" dirty="0">
                <a:latin typeface="Gadugi" panose="020B0502040204020203" pitchFamily="34" charset="0"/>
              </a:rPr>
              <a:t>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 }</a:t>
            </a:r>
          </a:p>
          <a:p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960165" y="3461119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20955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 and what is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the prior work</a:t>
            </a:r>
            <a:r>
              <a:rPr lang="en-US" dirty="0" smtClean="0"/>
              <a:t>? (Lack of </a:t>
            </a:r>
            <a:r>
              <a:rPr lang="en-US" dirty="0" err="1" smtClean="0"/>
              <a:t>stateful</a:t>
            </a:r>
            <a:r>
              <a:rPr lang="en-US" dirty="0" smtClean="0"/>
              <a:t> ops)</a:t>
            </a:r>
            <a:endParaRPr lang="en-US" dirty="0" smtClean="0"/>
          </a:p>
          <a:p>
            <a:r>
              <a:rPr lang="en-US" dirty="0" smtClean="0"/>
              <a:t>(after you have praised it)</a:t>
            </a:r>
          </a:p>
          <a:p>
            <a:r>
              <a:rPr lang="en-US" dirty="0" smtClean="0"/>
              <a:t>So that the next slide is contributions.</a:t>
            </a:r>
          </a:p>
          <a:p>
            <a:r>
              <a:rPr lang="en-US" dirty="0" smtClean="0"/>
              <a:t>Mention P4.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Handling State Variables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02" y="1690689"/>
            <a:ext cx="9239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5102" y="4199793"/>
            <a:ext cx="795121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adugi" panose="020B0502040204020203" pitchFamily="34" charset="0"/>
              </a:rPr>
              <a:t>pkt.id = hash2(</a:t>
            </a:r>
            <a:r>
              <a:rPr lang="en-US" sz="2500" dirty="0" err="1">
                <a:latin typeface="Gadugi" panose="020B0502040204020203" pitchFamily="34" charset="0"/>
              </a:rPr>
              <a:t>pkt.sport</a:t>
            </a:r>
            <a:r>
              <a:rPr lang="en-US" sz="2500" dirty="0">
                <a:latin typeface="Gadugi" panose="020B0502040204020203" pitchFamily="34" charset="0"/>
              </a:rPr>
              <a:t>, </a:t>
            </a:r>
            <a:r>
              <a:rPr lang="en-US" sz="2500" dirty="0" err="1">
                <a:latin typeface="Gadugi" panose="020B0502040204020203" pitchFamily="34" charset="0"/>
              </a:rPr>
              <a:t>pkt.dport</a:t>
            </a:r>
            <a:r>
              <a:rPr lang="en-US" sz="2500" dirty="0">
                <a:latin typeface="Gadugi" panose="020B0502040204020203" pitchFamily="34" charset="0"/>
              </a:rPr>
              <a:t>) % NUM_FLOWLETS;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[pkt.id]; // Read flank</a:t>
            </a:r>
          </a:p>
          <a:p>
            <a:r>
              <a:rPr lang="en-US" sz="2500" dirty="0">
                <a:latin typeface="Gadugi" panose="020B0502040204020203" pitchFamily="34" charset="0"/>
              </a:rPr>
              <a:t>...</a:t>
            </a:r>
          </a:p>
          <a:p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 = </a:t>
            </a:r>
            <a:r>
              <a:rPr lang="en-US" sz="2500" dirty="0" err="1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pkt.arrival</a:t>
            </a:r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latin typeface="Gadugi" panose="020B0502040204020203" pitchFamily="34" charset="0"/>
              </a:rPr>
              <a:t>…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[pkt.id] = </a:t>
            </a:r>
            <a:r>
              <a:rPr lang="en-US" sz="2500" dirty="0" err="1">
                <a:solidFill>
                  <a:srgbClr val="FF0000"/>
                </a:solidFill>
                <a:latin typeface="Gadugi" panose="020B0502040204020203" pitchFamily="34" charset="0"/>
              </a:rPr>
              <a:t>pkt.last_time</a:t>
            </a:r>
            <a:r>
              <a:rPr lang="en-US" sz="2500" dirty="0">
                <a:solidFill>
                  <a:srgbClr val="FF0000"/>
                </a:solidFill>
                <a:latin typeface="Gadugi" panose="020B0502040204020203" pitchFamily="34" charset="0"/>
              </a:rPr>
              <a:t>; // Write flank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00700" y="3276601"/>
            <a:ext cx="990600" cy="869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41106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FAQ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Yes, but it’s done in parallel, so it doesn’t affect timing.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The additional area overhead is negligible.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What do you do when code doesn’t map?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reject it and the programmer retries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Why can’t you give better diagnostics?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It’s hard to say why a SAT solver says </a:t>
            </a:r>
            <a:r>
              <a:rPr lang="en-US" dirty="0" err="1" smtClean="0">
                <a:latin typeface="Gadugi" panose="020B0502040204020203" pitchFamily="34" charset="0"/>
              </a:rPr>
              <a:t>unsatisfiable</a:t>
            </a:r>
            <a:r>
              <a:rPr lang="en-US" dirty="0" smtClean="0">
                <a:latin typeface="Gadugi" panose="020B0502040204020203" pitchFamily="34" charset="0"/>
              </a:rPr>
              <a:t>, which is at the heart of these issues.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Approximating square root.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Approximation is a good next step, especially for algorithms that are ok with sampling.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How do you handle wrap arounds in the PIFO?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We don’t right now.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Is the compiler optimal?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No, it’s only correct.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122237"/>
            <a:ext cx="11318735" cy="1325563"/>
          </a:xfrm>
        </p:spPr>
        <p:txBody>
          <a:bodyPr>
            <a:noAutofit/>
          </a:bodyPr>
          <a:lstStyle/>
          <a:p>
            <a:r>
              <a:rPr lang="en-US" sz="4400" dirty="0" smtClean="0"/>
              <a:t>This talk: programming </a:t>
            </a:r>
            <a:r>
              <a:rPr lang="en-US" dirty="0" smtClean="0"/>
              <a:t>line-rate </a:t>
            </a:r>
            <a:r>
              <a:rPr lang="en-US" sz="4400" dirty="0" smtClean="0"/>
              <a:t>data planes</a:t>
            </a:r>
            <a:endParaRPr lang="en-US" sz="44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73100" y="1849977"/>
            <a:ext cx="5001423" cy="3776418"/>
            <a:chOff x="673100" y="1849977"/>
            <a:chExt cx="5001423" cy="3776418"/>
          </a:xfrm>
        </p:grpSpPr>
        <p:sp>
          <p:nvSpPr>
            <p:cNvPr id="3" name="Rectangle 2"/>
            <p:cNvSpPr/>
            <p:nvPr/>
          </p:nvSpPr>
          <p:spPr>
            <a:xfrm>
              <a:off x="673100" y="2400300"/>
              <a:ext cx="4940300" cy="28702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7970" y="1849977"/>
              <a:ext cx="4796553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Seravek"/>
                  <a:cs typeface="Seravek"/>
                </a:rPr>
                <a:t>Packet transaction </a:t>
              </a:r>
              <a:r>
                <a:rPr lang="en-US" sz="2400" dirty="0" smtClean="0">
                  <a:latin typeface="Seravek"/>
                  <a:cs typeface="Seravek"/>
                </a:rPr>
                <a:t>in Domino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For each packet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</a:t>
              </a:r>
              <a:r>
                <a:rPr lang="en-US" sz="2200" dirty="0" smtClean="0">
                  <a:latin typeface="Seravek"/>
                  <a:cs typeface="Seravek"/>
                </a:rPr>
                <a:t>max</a:t>
              </a:r>
              <a:endParaRPr lang="en-US" sz="2200" dirty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4467" y="1740503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648860" y="3475954"/>
            <a:ext cx="1294527" cy="776470"/>
            <a:chOff x="5780483" y="4443230"/>
            <a:chExt cx="1294527" cy="776470"/>
          </a:xfrm>
        </p:grpSpPr>
        <p:sp>
          <p:nvSpPr>
            <p:cNvPr id="128" name="TextBox 127"/>
            <p:cNvSpPr txBox="1"/>
            <p:nvPr/>
          </p:nvSpPr>
          <p:spPr>
            <a:xfrm>
              <a:off x="5780483" y="4443230"/>
              <a:ext cx="1294527" cy="439674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2000" dirty="0" smtClean="0">
                  <a:latin typeface="Gadugi" charset="0"/>
                  <a:ea typeface="Gadugi" charset="0"/>
                  <a:cs typeface="Gadugi" charset="0"/>
                </a:rPr>
                <a:t>Compiler</a:t>
              </a:r>
              <a:endParaRPr lang="en-US" sz="2000" dirty="0">
                <a:latin typeface="Gadugi" charset="0"/>
                <a:ea typeface="Gadugi" charset="0"/>
                <a:cs typeface="Gadugi" charset="0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578942" y="5537201"/>
            <a:ext cx="11034117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Program in imperative DSL, compile to run at line-rate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0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67"/>
    </mc:Choice>
    <mc:Fallback xmlns="">
      <p:transition xmlns:p14="http://schemas.microsoft.com/office/powerpoint/2010/main" spd="slow" advTm="5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Packet transactions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Packet transaction: </a:t>
            </a:r>
            <a:r>
              <a:rPr lang="en-US" dirty="0" smtClean="0">
                <a:latin typeface="+mj-lt"/>
              </a:rPr>
              <a:t>block </a:t>
            </a:r>
            <a:r>
              <a:rPr lang="en-US" dirty="0" smtClean="0">
                <a:latin typeface="+mj-lt"/>
              </a:rPr>
              <a:t>of imperative code</a:t>
            </a:r>
          </a:p>
          <a:p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8686" y="3284528"/>
            <a:ext cx="3609987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if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=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pkt.src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count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else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</a:t>
            </a:r>
            <a:r>
              <a:rPr lang="en-US" sz="2500" dirty="0" err="1" smtClean="0">
                <a:solidFill>
                  <a:schemeClr val="tx1"/>
                </a:solidFill>
                <a:latin typeface="+mj-lt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+mj-lt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+mj-lt"/>
                <a:cs typeface="Seravek"/>
              </a:rPr>
              <a:t>  count++</a:t>
            </a:r>
            <a:endParaRPr lang="en-US" sz="25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74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  <a:cs typeface="Seravek"/>
              </a:rPr>
              <a:t>count</a:t>
            </a:r>
            <a:endParaRPr lang="en-US" sz="3000" dirty="0">
              <a:latin typeface="+mj-lt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267700" y="3013073"/>
            <a:ext cx="3866319" cy="553998"/>
            <a:chOff x="8554281" y="3013073"/>
            <a:chExt cx="2836469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36469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1903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267700" y="3716375"/>
            <a:ext cx="3866319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19126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27131" cy="553998"/>
            <a:chOff x="1209546" y="3085635"/>
            <a:chExt cx="627131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21942" cy="553998"/>
            <a:chOff x="1209546" y="3788937"/>
            <a:chExt cx="621942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6174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5148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148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+mj-lt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824265" cy="1432220"/>
            <a:chOff x="1072060" y="5091613"/>
            <a:chExt cx="824265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+mj-lt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8242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38992" y="5047958"/>
            <a:ext cx="3901368" cy="1435398"/>
            <a:chOff x="8625573" y="5047958"/>
            <a:chExt cx="3901368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3795027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37834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  <a:cs typeface="Seravek"/>
                </a:rPr>
                <a:t>p10.sample = 1.2.3.4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449407"/>
            <a:chOff x="609600" y="5410200"/>
            <a:chExt cx="2857500" cy="144940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Seravek"/>
                </a:rPr>
                <a:t>p</a:t>
              </a:r>
              <a:r>
                <a:rPr lang="en-US" sz="2800" dirty="0" smtClean="0">
                  <a:latin typeface="+mj-lt"/>
                  <a:cs typeface="Seravek"/>
                </a:rPr>
                <a:t>acket fields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cs typeface="Seravek"/>
                </a:rPr>
                <a:t>persistent state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7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 the hood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6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2"/>
    </mc:Choice>
    <mc:Fallback xmlns="">
      <p:transition xmlns:p14="http://schemas.microsoft.com/office/powerpoint/2010/main" spd="slow" advTm="180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80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2"/>
    </mc:Choice>
    <mc:Fallback xmlns="">
      <p:transition xmlns:p14="http://schemas.microsoft.com/office/powerpoint/2010/main" spd="slow" advTm="39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-82593779" y="2740447"/>
            <a:ext cx="87127679" cy="3165053"/>
            <a:chOff x="-82593779" y="2740447"/>
            <a:chExt cx="87127679" cy="3165053"/>
          </a:xfrm>
        </p:grpSpPr>
        <p:grpSp>
          <p:nvGrpSpPr>
            <p:cNvPr id="13" name="Group 12"/>
            <p:cNvGrpSpPr/>
            <p:nvPr/>
          </p:nvGrpSpPr>
          <p:grpSpPr>
            <a:xfrm>
              <a:off x="-39337579" y="2956347"/>
              <a:ext cx="43871479" cy="2949153"/>
              <a:chOff x="-39337579" y="2956347"/>
              <a:chExt cx="43871479" cy="29491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282" name="Rectangle 28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Straight Connector 2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23" name="Rectangle 3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391" name="Rectangle 3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92" name="Straight Connector 3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0" name="Rectangle 399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01" name="Straight Connector 400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Straight Connector 402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Straight Connector 404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Straight Connector 405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418" name="Group 417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92" name="Straight Connector 4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75" name="Rectangle 47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76" name="Straight Connector 47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67" name="Rectangle 46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9" name="Rectangle 4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51" name="Rectangle 4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52" name="Straight Connector 4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oup 423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5" name="Group 424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35" name="Rectangle 4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36" name="Straight Connector 4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427" name="Rectangle 4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-82593779" y="2740447"/>
              <a:ext cx="43871479" cy="2949153"/>
              <a:chOff x="-39337579" y="2956347"/>
              <a:chExt cx="43871479" cy="2949153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-17709479" y="3057947"/>
                <a:ext cx="22243379" cy="2847553"/>
                <a:chOff x="-15004379" y="1597447"/>
                <a:chExt cx="22243379" cy="2847553"/>
              </a:xfrm>
            </p:grpSpPr>
            <p:grpSp>
              <p:nvGrpSpPr>
                <p:cNvPr id="582" name="Group 58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55" name="Rectangle 65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6" name="Straight Connector 65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3" name="Group 582"/>
                <p:cNvGrpSpPr/>
                <p:nvPr/>
              </p:nvGrpSpPr>
              <p:grpSpPr>
                <a:xfrm>
                  <a:off x="6629400" y="1701800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47" name="Rectangle 64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9" name="Rectangle 63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5" name="Group 58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31" name="Rectangle 63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32" name="Straight Connector 63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Straight Connector 63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Straight Connector 63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Straight Connector 63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Straight Connector 63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Straight Connector 63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Straight Connector 63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23" name="Rectangle 62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24" name="Straight Connector 62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5" name="Straight Connector 62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Straight Connector 62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Straight Connector 62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Straight Connector 62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7" name="Group 58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15" name="Rectangle 61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16" name="Straight Connector 61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Straight Connector 61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Straight Connector 62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607" name="Rectangle 60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8" name="Straight Connector 60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Straight Connector 61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Straight Connector 61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00" name="Straight Connector 59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Straight Connector 60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Straight Connector 60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91" name="Rectangle 59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Straight Connector 59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Straight Connector 59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Straight Connector 59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1" name="Group 500"/>
              <p:cNvGrpSpPr/>
              <p:nvPr/>
            </p:nvGrpSpPr>
            <p:grpSpPr>
              <a:xfrm>
                <a:off x="-39337579" y="2956347"/>
                <a:ext cx="22243379" cy="2833596"/>
                <a:chOff x="-15004379" y="1597447"/>
                <a:chExt cx="22243379" cy="2833596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3928434" y="16878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74" name="Rectangle 573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75" name="Straight Connector 574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Straight Connector 575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Straight Connector 578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Straight Connector 580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>
                  <a:off x="6629400" y="2044700"/>
                  <a:ext cx="609600" cy="2057400"/>
                  <a:chOff x="3924300" y="3505200"/>
                  <a:chExt cx="609600" cy="2057400"/>
                </a:xfrm>
              </p:grpSpPr>
              <p:cxnSp>
                <p:nvCxnSpPr>
                  <p:cNvPr id="567" name="Straight Connector 566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Straight Connector 571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Straight Connector 572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>
                  <a:off x="1223334" y="16751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9" name="Rectangle 55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60" name="Straight Connector 55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Straight Connector 56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>
                  <a:off x="-1481766" y="1662443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51" name="Rectangle 55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>
                  <a:off x="-6889079" y="16355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43" name="Rectangle 542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44" name="Straight Connector 543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544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546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>
                  <a:off x="-4188113" y="1649504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35" name="Rectangle 534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Straight Connector 538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540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oup 507"/>
                <p:cNvGrpSpPr/>
                <p:nvPr/>
              </p:nvGrpSpPr>
              <p:grpSpPr>
                <a:xfrm>
                  <a:off x="-9594179" y="16228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27" name="Rectangle 526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8" name="Straight Connector 527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/>
                <p:cNvGrpSpPr/>
                <p:nvPr/>
              </p:nvGrpSpPr>
              <p:grpSpPr>
                <a:xfrm>
                  <a:off x="-12299279" y="16101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9" name="Rectangle 518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-15004379" y="1597447"/>
                  <a:ext cx="609600" cy="2743200"/>
                  <a:chOff x="3924300" y="3162300"/>
                  <a:chExt cx="609600" cy="2743200"/>
                </a:xfrm>
              </p:grpSpPr>
              <p:sp>
                <p:nvSpPr>
                  <p:cNvPr id="511" name="Rectangle 510"/>
                  <p:cNvSpPr/>
                  <p:nvPr/>
                </p:nvSpPr>
                <p:spPr>
                  <a:xfrm>
                    <a:off x="3924300" y="3162300"/>
                    <a:ext cx="609600" cy="2743200"/>
                  </a:xfrm>
                  <a:prstGeom prst="rect">
                    <a:avLst/>
                  </a:prstGeom>
                  <a:solidFill>
                    <a:srgbClr val="FF7E7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12" name="Straight Connector 511"/>
                  <p:cNvCxnSpPr/>
                  <p:nvPr/>
                </p:nvCxnSpPr>
                <p:spPr>
                  <a:xfrm>
                    <a:off x="3924300" y="35052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3924300" y="38481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3924300" y="41910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3924300" y="45339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3924300" y="48768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924300" y="52197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3924300" y="5562600"/>
                    <a:ext cx="60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63" name="Group 662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TextBox 66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83" name="Rounded Rectangle 482"/>
          <p:cNvSpPr/>
          <p:nvPr/>
        </p:nvSpPr>
        <p:spPr>
          <a:xfrm>
            <a:off x="1701800" y="5537201"/>
            <a:ext cx="8788400" cy="110066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ravek"/>
                <a:cs typeface="Seravek"/>
              </a:rPr>
              <a:t>Typical requirement: 1 </a:t>
            </a:r>
            <a:r>
              <a:rPr lang="en-US" sz="3600" dirty="0" err="1" smtClean="0">
                <a:latin typeface="Seravek"/>
                <a:cs typeface="Seravek"/>
              </a:rPr>
              <a:t>pkt</a:t>
            </a:r>
            <a:r>
              <a:rPr lang="en-US" sz="3600" dirty="0" smtClean="0">
                <a:latin typeface="Seravek"/>
                <a:cs typeface="Seravek"/>
              </a:rPr>
              <a:t> / nanosecond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1"/>
    </mc:Choice>
    <mc:Fallback xmlns="">
      <p:transition xmlns:p14="http://schemas.microsoft.com/office/powerpoint/2010/main" spd="slow" advTm="45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37E-7 -3.37193E-6 L 0.21987 -3.37193E-6 " pathEditMode="relative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757 0.02964 L 10.32596 0.0296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0.1|14.6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3.4|1.1|1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31.7|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8280</TotalTime>
  <Words>4173</Words>
  <Application>Microsoft Macintosh PowerPoint</Application>
  <PresentationFormat>Widescreen</PresentationFormat>
  <Paragraphs>798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Gadugi</vt:lpstr>
      <vt:lpstr>Seravek</vt:lpstr>
      <vt:lpstr>Wingdings</vt:lpstr>
      <vt:lpstr>Arial</vt:lpstr>
      <vt:lpstr>Office Theme</vt:lpstr>
      <vt:lpstr>Packet Transactions: High-Level Programming for Line-Rate Switches</vt:lpstr>
      <vt:lpstr>Programmability at line-rate</vt:lpstr>
      <vt:lpstr>Programmable switching chips</vt:lpstr>
      <vt:lpstr>What is the problem and what is the solution?</vt:lpstr>
      <vt:lpstr>This talk: programming line-rate data planes</vt:lpstr>
      <vt:lpstr>Packet transactions</vt:lpstr>
      <vt:lpstr>Under the hood…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Programming with packet transactions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Sequential to pipelined code</vt:lpstr>
      <vt:lpstr>Hardware constraints</vt:lpstr>
      <vt:lpstr>Hardware constraints: example</vt:lpstr>
      <vt:lpstr>Designing programmable routers</vt:lpstr>
      <vt:lpstr>Demo</vt:lpstr>
      <vt:lpstr>Stateful atoms for programmable routers</vt:lpstr>
      <vt:lpstr>Compilation results</vt:lpstr>
      <vt:lpstr>PowerPoint Presentation</vt:lpstr>
      <vt:lpstr>Conclusion</vt:lpstr>
      <vt:lpstr>Backup slides</vt:lpstr>
      <vt:lpstr>Software vs. hardware routers</vt:lpstr>
      <vt:lpstr>Stateful atoms for programmable routers</vt:lpstr>
      <vt:lpstr>Language constraints on Domino</vt:lpstr>
      <vt:lpstr>Instruction mapping: bin packing</vt:lpstr>
      <vt:lpstr>The SKETCH algorithm</vt:lpstr>
      <vt:lpstr>Instruction mapping: the SKETCH algorithm</vt:lpstr>
      <vt:lpstr>Static Single-Assignment</vt:lpstr>
      <vt:lpstr>Expression Flattening</vt:lpstr>
      <vt:lpstr>Generating P4 code</vt:lpstr>
      <vt:lpstr>Relationship to prior compiler techniques</vt:lpstr>
      <vt:lpstr>Branch Removal</vt:lpstr>
      <vt:lpstr>Handling State Variables</vt:lpstr>
      <vt:lpstr>FAQ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2985</cp:revision>
  <dcterms:created xsi:type="dcterms:W3CDTF">2015-11-20T07:11:46Z</dcterms:created>
  <dcterms:modified xsi:type="dcterms:W3CDTF">2016-08-03T15:14:06Z</dcterms:modified>
</cp:coreProperties>
</file>