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tags/tag16.xml" ContentType="application/vnd.openxmlformats-officedocument.presentationml.tags+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tags/tag18.xml" ContentType="application/vnd.openxmlformats-officedocument.presentationml.tags+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2.xml" ContentType="application/vnd.openxmlformats-officedocument.presentationml.tags+xml"/>
  <Override PartName="/ppt/notesSlides/notesSlide39.xml" ContentType="application/vnd.openxmlformats-officedocument.presentationml.notesSlide+xml"/>
  <Override PartName="/ppt/tags/tag2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4.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5.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39" r:id="rId18"/>
    <p:sldId id="566" r:id="rId19"/>
    <p:sldId id="567" r:id="rId20"/>
    <p:sldId id="418" r:id="rId21"/>
    <p:sldId id="606" r:id="rId22"/>
    <p:sldId id="607" r:id="rId23"/>
    <p:sldId id="608" r:id="rId24"/>
    <p:sldId id="609" r:id="rId25"/>
    <p:sldId id="610" r:id="rId26"/>
    <p:sldId id="611" r:id="rId27"/>
    <p:sldId id="612" r:id="rId28"/>
    <p:sldId id="613" r:id="rId29"/>
    <p:sldId id="614" r:id="rId30"/>
    <p:sldId id="615" r:id="rId31"/>
    <p:sldId id="617" r:id="rId32"/>
    <p:sldId id="618" r:id="rId33"/>
    <p:sldId id="619" r:id="rId34"/>
    <p:sldId id="621" r:id="rId35"/>
    <p:sldId id="622" r:id="rId36"/>
    <p:sldId id="634" r:id="rId37"/>
    <p:sldId id="577" r:id="rId38"/>
    <p:sldId id="624" r:id="rId39"/>
    <p:sldId id="580" r:id="rId40"/>
    <p:sldId id="347" r:id="rId41"/>
    <p:sldId id="500" r:id="rId42"/>
    <p:sldId id="501" r:id="rId43"/>
    <p:sldId id="581"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30"/>
    <p:restoredTop sz="63869"/>
  </p:normalViewPr>
  <p:slideViewPr>
    <p:cSldViewPr snapToGrid="0" snapToObjects="1">
      <p:cViewPr varScale="1">
        <p:scale>
          <a:sx n="57" d="100"/>
          <a:sy n="57" d="100"/>
        </p:scale>
        <p:origin x="672"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5/16/18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and won the best paper award. This is joint work with many excellent collaborators. In particular, I want to mention the lead author on this work, Srinivas Narayana, who is a postdoc at MIT.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t>
            </a:r>
            <a:r>
              <a:rPr lang="en-US" baseline="0"/>
              <a:t>and maintain </a:t>
            </a:r>
            <a:r>
              <a:rPr lang="en-US" baseline="0" dirty="0"/>
              <a:t>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what’s called a fold function that tells you how to maintain and update state across packets in each sub stream. Here, the fold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fold function is different now and we use the fold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turn to the Marple language construct </a:t>
            </a:r>
            <a:r>
              <a:rPr lang="en-US" dirty="0" err="1"/>
              <a:t>groupby</a:t>
            </a:r>
            <a:r>
              <a:rPr lang="en-US" dirty="0"/>
              <a:t>. Unlike the previous constructs, the </a:t>
            </a:r>
            <a:r>
              <a:rPr lang="en-US" dirty="0" err="1"/>
              <a:t>groupby</a:t>
            </a:r>
            <a:r>
              <a:rPr lang="en-US" dirty="0"/>
              <a:t> construct _cannot_ be efficiently supported by programmable switches as they stand today. In other words, we need to design a new hardware instruction for this construct. Let’s look at how we do that.</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408140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systems solution to this is caching, which is used in processors to provide the illusion of both fast and large memory. You essentially use a fast SRAM key-value store as a cache for the larger backing store for the k-v store in DRAM.</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4192375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fold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952353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fold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522733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800855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1947867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990843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345267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900537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3327761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196649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242796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fold function ran over the entire packet stream without any evictions. That way we can retain full accuracy while merging. Let’s introduce some notation for this. Let’s represent the fold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1397397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fold function over the first sequence of packets and computed the fold over the second sequence of the packets and then merged them, it is equivalent to computing the fold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folds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4107288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fold by storing the entire sequence of packets in the cache, sending this sequence of packets to the backing store upon eviction, and merging by simply replaying the fold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fold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4336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fold functions where we could in fact carry out the merge using a small amount of additional state. This class we call the linear-in-state class of fold functions. The reason for this name should be clear from looking at the form of the state update in these fold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1604544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674820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98300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linear-in-state condition is surprisingly broad. The microburst example that we talked about earlier is linear-in-state even though it doesn’t appear so at first brush. Here A is 1. B is a function of the last packets and is defined piece wise as follows: it’s 1 is the current packet is within 800 </a:t>
            </a:r>
            <a:r>
              <a:rPr lang="en-US" baseline="0" dirty="0" err="1"/>
              <a:t>ms</a:t>
            </a:r>
            <a:r>
              <a:rPr lang="en-US" baseline="0" dirty="0"/>
              <a:t> from the last one and 0 otherwise.</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247180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contains several more examples of linear-in-state folds. The important thing if you’re a switching chip manufacturer is that you can implement this quite cheaply in hardware using a multiply-accumulate hardware instruction---something that is quite well understood today.</a:t>
            </a:r>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026201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996105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37680919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082612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8400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5/16/18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5/16/18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5/16/18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5/16/18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2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067239" y="2693713"/>
            <a:ext cx="4057521" cy="584775"/>
          </a:xfrm>
          <a:prstGeom prst="rect">
            <a:avLst/>
          </a:prstGeom>
        </p:spPr>
        <p:txBody>
          <a:bodyPr wrap="none">
            <a:spAutoFit/>
          </a:bodyPr>
          <a:lstStyle/>
          <a:p>
            <a:r>
              <a:rPr lang="en-US" sz="3200" b="1" dirty="0"/>
              <a:t>Anirudh Sivaraman</a:t>
            </a:r>
            <a:endParaRPr lang="en-US" sz="3200" dirty="0"/>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a:p>
            <a:endParaRPr lang="en-US" dirty="0"/>
          </a:p>
          <a:p>
            <a:endParaRPr lang="en-US" dirty="0"/>
          </a:p>
          <a:p>
            <a:pPr marL="0" indent="0" algn="ctr">
              <a:buNone/>
            </a:pPr>
            <a:r>
              <a:rPr lang="en-US" dirty="0"/>
              <a:t>Familiar functional operators</a:t>
            </a:r>
          </a:p>
        </p:txBody>
      </p:sp>
      <p:grpSp>
        <p:nvGrpSpPr>
          <p:cNvPr id="4" name="Group 3"/>
          <p:cNvGrpSpPr/>
          <p:nvPr/>
        </p:nvGrpSpPr>
        <p:grpSpPr>
          <a:xfrm>
            <a:off x="1821575" y="5430032"/>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340004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10</a:t>
            </a:fld>
            <a:endParaRPr lang="en-US"/>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p:cNvGrpSpPr/>
          <p:nvPr/>
        </p:nvGrpSpPr>
        <p:grpSpPr>
          <a:xfrm>
            <a:off x="7911735" y="3357175"/>
            <a:ext cx="3720359" cy="1397398"/>
            <a:chOff x="8351715" y="3793358"/>
            <a:chExt cx="2348759" cy="1233609"/>
          </a:xfrm>
        </p:grpSpPr>
        <p:sp>
          <p:nvSpPr>
            <p:cNvPr id="7" name="Rounded Rectangle 6"/>
            <p:cNvSpPr/>
            <p:nvPr/>
          </p:nvSpPr>
          <p:spPr>
            <a:xfrm>
              <a:off x="8351715" y="3793358"/>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12917" y="3949749"/>
              <a:ext cx="2026355" cy="1077218"/>
            </a:xfrm>
            <a:prstGeom prst="rect">
              <a:avLst/>
            </a:prstGeom>
            <a:noFill/>
          </p:spPr>
          <p:txBody>
            <a:bodyPr wrap="square" rtlCol="0">
              <a:spAutoFit/>
            </a:bodyPr>
            <a:lstStyle/>
            <a:p>
              <a:pPr algn="ctr"/>
              <a:r>
                <a:rPr lang="en-US" sz="3200" dirty="0">
                  <a:solidFill>
                    <a:schemeClr val="bg1"/>
                  </a:solidFill>
                </a:rPr>
                <a:t>Fold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30063" y="432965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64477" y="4486044"/>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4022935" y="4336926"/>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57349" y="4493316"/>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6099478" y="4332381"/>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33892" y="4488771"/>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8176021" y="43296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37222" y="44860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19" name="Oval 18"/>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17</a:t>
            </a:fld>
            <a:endParaRPr lang="en-US"/>
          </a:p>
        </p:txBody>
      </p:sp>
    </p:spTree>
    <p:extLst>
      <p:ext uri="{BB962C8B-B14F-4D97-AF65-F5344CB8AC3E}">
        <p14:creationId xmlns:p14="http://schemas.microsoft.com/office/powerpoint/2010/main" val="1330700229"/>
      </p:ext>
    </p:extLst>
  </p:cSld>
  <p:clrMapOvr>
    <a:masterClrMapping/>
  </p:clrMapOvr>
  <mc:AlternateContent xmlns:mc="http://schemas.openxmlformats.org/markup-compatibility/2006" xmlns:p14="http://schemas.microsoft.com/office/powerpoint/2010/main">
    <mc:Choice Requires="p14">
      <p:transition spd="slow" p14:dur="2000" advTm="5900"/>
    </mc:Choice>
    <mc:Fallback xmlns="">
      <p:transition spd="slow" advTm="59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19</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9935" y="2526498"/>
            <a:ext cx="10913807" cy="1323439"/>
          </a:xfrm>
          <a:prstGeom prst="rect">
            <a:avLst/>
          </a:prstGeom>
          <a:noFill/>
        </p:spPr>
        <p:txBody>
          <a:bodyPr wrap="square" rtlCol="0">
            <a:spAutoFit/>
          </a:bodyPr>
          <a:lstStyle/>
          <a:p>
            <a:pPr algn="ctr"/>
            <a:r>
              <a:rPr lang="en-US" sz="4000" dirty="0"/>
              <a:t>Caching:</a:t>
            </a:r>
          </a:p>
          <a:p>
            <a:pPr algn="ctr"/>
            <a:r>
              <a:rPr lang="en-US" sz="4000" dirty="0"/>
              <a:t>the illusion of fast and large memory</a:t>
            </a:r>
          </a:p>
        </p:txBody>
      </p:sp>
      <p:sp>
        <p:nvSpPr>
          <p:cNvPr id="2" name="Slide Number Placeholder 1"/>
          <p:cNvSpPr>
            <a:spLocks noGrp="1"/>
          </p:cNvSpPr>
          <p:nvPr>
            <p:ph type="sldNum" sz="quarter" idx="12"/>
          </p:nvPr>
        </p:nvSpPr>
        <p:spPr/>
        <p:txBody>
          <a:bodyPr/>
          <a:lstStyle/>
          <a:p>
            <a:fld id="{7ADDFCCE-7BFB-9F43-8A65-C6CBBDF8F088}" type="slidenum">
              <a:rPr lang="en-US" smtClean="0"/>
              <a:t>20</a:t>
            </a:fld>
            <a:endParaRPr lang="en-US"/>
          </a:p>
        </p:txBody>
      </p:sp>
    </p:spTree>
    <p:extLst>
      <p:ext uri="{BB962C8B-B14F-4D97-AF65-F5344CB8AC3E}">
        <p14:creationId xmlns:p14="http://schemas.microsoft.com/office/powerpoint/2010/main" val="1908370768"/>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916651464"/>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6890629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68838477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29555276"/>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72665786"/>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1956989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72410719"/>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980240993"/>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56502882"/>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1636498874"/>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fold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9938328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fold functions (min, max, product, set union, intersection, etc.)</a:t>
            </a:r>
          </a:p>
          <a:p>
            <a:endParaRPr lang="en-US" dirty="0"/>
          </a:p>
        </p:txBody>
      </p:sp>
      <p:sp>
        <p:nvSpPr>
          <p:cNvPr id="15" name="TextBox 14"/>
          <p:cNvSpPr txBox="1"/>
          <p:nvPr/>
        </p:nvSpPr>
        <p:spPr>
          <a:xfrm>
            <a:off x="7152103" y="125092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467925" y="1259789"/>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064778" y="80794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120054" y="4075822"/>
            <a:ext cx="8258016" cy="523220"/>
          </a:xfrm>
          <a:prstGeom prst="rect">
            <a:avLst/>
          </a:prstGeom>
          <a:noFill/>
        </p:spPr>
        <p:txBody>
          <a:bodyPr wrap="square" rtlCol="0">
            <a:spAutoFit/>
          </a:bodyPr>
          <a:lstStyle/>
          <a:p>
            <a:pPr algn="ctr"/>
            <a:r>
              <a:rPr lang="en-US" sz="2800" dirty="0">
                <a:solidFill>
                  <a:srgbClr val="A31E34"/>
                </a:solidFill>
              </a:rPr>
              <a:t>Fold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193147995"/>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folds</a:t>
            </a:r>
          </a:p>
        </p:txBody>
      </p:sp>
      <p:sp>
        <p:nvSpPr>
          <p:cNvPr id="3" name="Content Placeholder 2"/>
          <p:cNvSpPr>
            <a:spLocks noGrp="1"/>
          </p:cNvSpPr>
          <p:nvPr>
            <p:ph idx="1"/>
          </p:nvPr>
        </p:nvSpPr>
        <p:spPr/>
        <p:txBody>
          <a:bodyPr/>
          <a:lstStyle/>
          <a:p>
            <a:r>
              <a:rPr lang="en-US" dirty="0"/>
              <a:t>Can merge any fold function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2498224538"/>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fold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0904785"/>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433"/>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290411281"/>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235399798"/>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Microburst computation is linear-in-state</a:t>
            </a:r>
          </a:p>
        </p:txBody>
      </p:sp>
      <p:sp>
        <p:nvSpPr>
          <p:cNvPr id="3" name="Content Placeholder 2"/>
          <p:cNvSpPr>
            <a:spLocks noGrp="1"/>
          </p:cNvSpPr>
          <p:nvPr>
            <p:ph idx="1"/>
          </p:nvPr>
        </p:nvSpPr>
        <p:spPr>
          <a:xfrm>
            <a:off x="838200" y="1825625"/>
            <a:ext cx="10515600" cy="4895850"/>
          </a:xfrm>
        </p:spPr>
        <p:txBody>
          <a:bodyPr>
            <a:noAutofit/>
          </a:bodyPr>
          <a:lstStyle/>
          <a:p>
            <a:pPr marL="0" indent="0">
              <a:buNone/>
            </a:pPr>
            <a:r>
              <a:rPr lang="en-US" sz="2000" dirty="0" err="1">
                <a:latin typeface="Ayuthaya" charset="-34"/>
                <a:ea typeface="Ayuthaya" charset="-34"/>
                <a:cs typeface="Ayuthaya" charset="-34"/>
              </a:rPr>
              <a:t>def</a:t>
            </a:r>
            <a:r>
              <a:rPr lang="en-US" sz="2000" dirty="0">
                <a:latin typeface="Ayuthaya" charset="-34"/>
                <a:ea typeface="Ayuthaya" charset="-34"/>
                <a:cs typeface="Ayuthaya" charset="-34"/>
              </a:rPr>
              <a:t> </a:t>
            </a:r>
            <a:r>
              <a:rPr lang="en-US" sz="2000" dirty="0" err="1">
                <a:solidFill>
                  <a:srgbClr val="A31E34"/>
                </a:solidFill>
                <a:latin typeface="Ayuthaya" charset="-34"/>
                <a:ea typeface="Ayuthaya" charset="-34"/>
                <a:cs typeface="Ayuthaya" charset="-34"/>
              </a:rPr>
              <a:t>bursty</a:t>
            </a:r>
            <a:r>
              <a:rPr lang="en-US" sz="2000" dirty="0">
                <a:latin typeface="Ayuthaya" charset="-34"/>
                <a:ea typeface="Ayuthaya" charset="-34"/>
                <a:cs typeface="Ayuthaya" charset="-34"/>
              </a:rPr>
              <a:t>([</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[tin]): </a:t>
            </a:r>
          </a:p>
          <a:p>
            <a:pPr marL="0" indent="0">
              <a:buNone/>
            </a:pPr>
            <a:r>
              <a:rPr lang="en-US" sz="2000" dirty="0">
                <a:latin typeface="Ayuthaya" charset="-34"/>
                <a:ea typeface="Ayuthaya" charset="-34"/>
                <a:cs typeface="Ayuthaya" charset="-34"/>
              </a:rPr>
              <a:t>  if tin -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&gt; 800 </a:t>
            </a:r>
            <a:r>
              <a:rPr lang="en-US" sz="2000" dirty="0" err="1">
                <a:latin typeface="Ayuthaya" charset="-34"/>
                <a:ea typeface="Ayuthaya" charset="-34"/>
                <a:cs typeface="Ayuthaya" charset="-34"/>
              </a:rPr>
              <a:t>ms</a:t>
            </a:r>
            <a:r>
              <a:rPr lang="en-US" sz="2000" dirty="0">
                <a:latin typeface="Ayuthaya" charset="-34"/>
                <a:ea typeface="Ayuthaya" charset="-34"/>
                <a:cs typeface="Ayuthaya" charset="-34"/>
              </a:rPr>
              <a:t>: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+ 1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 tin </a:t>
            </a:r>
          </a:p>
          <a:p>
            <a:pPr marL="0" indent="0">
              <a:buNone/>
            </a:pPr>
            <a:endParaRPr lang="en-US" sz="2000" dirty="0">
              <a:latin typeface="Ayuthaya" charset="-34"/>
              <a:ea typeface="Ayuthaya" charset="-34"/>
              <a:cs typeface="Ayuthaya" charset="-34"/>
            </a:endParaRPr>
          </a:p>
          <a:p>
            <a:pPr marL="0" indent="0">
              <a:buNone/>
            </a:pPr>
            <a:r>
              <a:rPr lang="en-US" sz="2000" dirty="0">
                <a:latin typeface="Ayuthaya" charset="-34"/>
                <a:ea typeface="Ayuthaya" charset="-34"/>
                <a:cs typeface="Ayuthaya" charset="-34"/>
              </a:rPr>
              <a:t>result = </a:t>
            </a:r>
            <a:r>
              <a:rPr lang="en-US" sz="2000" dirty="0" err="1">
                <a:solidFill>
                  <a:srgbClr val="A31E34"/>
                </a:solidFill>
                <a:latin typeface="Ayuthaya" charset="-34"/>
                <a:ea typeface="Ayuthaya" charset="-34"/>
                <a:cs typeface="Ayuthaya" charset="-34"/>
              </a:rPr>
              <a:t>groupby</a:t>
            </a:r>
            <a:r>
              <a:rPr lang="en-US" sz="2000" dirty="0">
                <a:latin typeface="Ayuthaya" charset="-34"/>
                <a:ea typeface="Ayuthaya" charset="-34"/>
                <a:cs typeface="Ayuthaya" charset="-34"/>
              </a:rPr>
              <a:t>(S, 5tuple, </a:t>
            </a:r>
            <a:r>
              <a:rPr lang="en-US" sz="2000" dirty="0" err="1">
                <a:latin typeface="Ayuthaya" charset="-34"/>
                <a:ea typeface="Ayuthaya" charset="-34"/>
                <a:cs typeface="Ayuthaya" charset="-34"/>
              </a:rPr>
              <a:t>bursty</a:t>
            </a:r>
            <a:r>
              <a:rPr lang="en-US" sz="2000" dirty="0">
                <a:latin typeface="Ayuthaya" charset="-34"/>
                <a:ea typeface="Ayuthaya" charset="-34"/>
                <a:cs typeface="Ayuthaya" charset="-34"/>
              </a:rPr>
              <a:t>) </a:t>
            </a:r>
          </a:p>
          <a:p>
            <a:pPr marL="0" indent="0">
              <a:buNone/>
            </a:pPr>
            <a:endParaRPr lang="en-US" dirty="0">
              <a:latin typeface="Ayuthaya" charset="-34"/>
              <a:ea typeface="Ayuthaya" charset="-34"/>
              <a:cs typeface="Ayuthaya" charset="-34"/>
            </a:endParaRPr>
          </a:p>
          <a:p>
            <a:pPr marL="0" indent="0">
              <a:buNone/>
            </a:pPr>
            <a:r>
              <a:rPr lang="en-US" dirty="0" err="1">
                <a:latin typeface="Ayuthaya" charset="-34"/>
                <a:ea typeface="Ayuthaya" charset="-34"/>
                <a:cs typeface="Ayuthaya" charset="-34"/>
              </a:rPr>
              <a:t>nbursts</a:t>
            </a:r>
            <a:r>
              <a:rPr lang="en-US" dirty="0">
                <a:latin typeface="Ayuthaya" charset="-34"/>
                <a:ea typeface="Ayuthaya" charset="-34"/>
                <a:cs typeface="Ayuthaya" charset="-34"/>
              </a:rPr>
              <a:t>: S = A * S + B, </a:t>
            </a:r>
            <a:r>
              <a:rPr lang="en-US" dirty="0">
                <a:ea typeface="Ayuthaya" charset="-34"/>
                <a:cs typeface="Ayuthaya" charset="-34"/>
              </a:rPr>
              <a:t>where</a:t>
            </a:r>
          </a:p>
          <a:p>
            <a:pPr marL="0" indent="0">
              <a:buNone/>
            </a:pPr>
            <a:r>
              <a:rPr lang="en-US" dirty="0">
                <a:latin typeface="Ayuthaya" charset="-34"/>
                <a:ea typeface="Ayuthaya" charset="-34"/>
                <a:cs typeface="Ayuthaya" charset="-34"/>
              </a:rPr>
              <a:t>  A = 1</a:t>
            </a:r>
          </a:p>
          <a:p>
            <a:pPr marL="457200" lvl="1" indent="0">
              <a:buNone/>
            </a:pPr>
            <a:r>
              <a:rPr lang="en-US" sz="2800" dirty="0">
                <a:latin typeface="Ayuthaya" charset="-34"/>
                <a:ea typeface="Ayuthaya" charset="-34"/>
                <a:cs typeface="Ayuthaya" charset="-34"/>
              </a:rPr>
              <a:t>B = {1, </a:t>
            </a:r>
            <a:r>
              <a:rPr lang="en-US" sz="2800" dirty="0">
                <a:ea typeface="Ayuthaya" charset="-34"/>
                <a:cs typeface="Ayuthaya" charset="-34"/>
              </a:rPr>
              <a:t>if current </a:t>
            </a:r>
            <a:r>
              <a:rPr lang="en-US" sz="2800" dirty="0" err="1">
                <a:ea typeface="Ayuthaya" charset="-34"/>
                <a:cs typeface="Ayuthaya" charset="-34"/>
              </a:rPr>
              <a:t>pkt</a:t>
            </a:r>
            <a:r>
              <a:rPr lang="en-US" sz="2800" dirty="0">
                <a:ea typeface="Ayuthaya" charset="-34"/>
                <a:cs typeface="Ayuthaya" charset="-34"/>
              </a:rPr>
              <a:t> within 800 </a:t>
            </a:r>
            <a:r>
              <a:rPr lang="en-US" sz="2800" dirty="0" err="1">
                <a:ea typeface="Ayuthaya" charset="-34"/>
                <a:cs typeface="Ayuthaya" charset="-34"/>
              </a:rPr>
              <a:t>ms</a:t>
            </a:r>
            <a:r>
              <a:rPr lang="en-US" sz="2800" dirty="0">
                <a:ea typeface="Ayuthaya" charset="-34"/>
                <a:cs typeface="Ayuthaya" charset="-34"/>
              </a:rPr>
              <a:t> from last; </a:t>
            </a:r>
          </a:p>
          <a:p>
            <a:pPr marL="457200" lvl="1" indent="0">
              <a:buNone/>
            </a:pPr>
            <a:r>
              <a:rPr lang="en-US" sz="2800" dirty="0">
                <a:latin typeface="Ayuthaya" charset="-34"/>
                <a:ea typeface="Ayuthaya" charset="-34"/>
                <a:cs typeface="Ayuthaya" charset="-34"/>
              </a:rPr>
              <a:t>     0</a:t>
            </a:r>
            <a:r>
              <a:rPr lang="en-US" sz="2800" dirty="0">
                <a:ea typeface="Ayuthaya" charset="-34"/>
                <a:cs typeface="Ayuthaya" charset="-34"/>
              </a:rPr>
              <a:t>    otherwise}</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2114975695"/>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fold functions are linear-in-state</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1196912682"/>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40</a:t>
            </a:fld>
            <a:endParaRPr lang="en-US"/>
          </a:p>
        </p:txBody>
      </p:sp>
    </p:spTree>
    <p:custDataLst>
      <p:tags r:id="rId1"/>
    </p:custDataLst>
    <p:extLst>
      <p:ext uri="{BB962C8B-B14F-4D97-AF65-F5344CB8AC3E}">
        <p14:creationId xmlns:p14="http://schemas.microsoft.com/office/powerpoint/2010/main" val="1378631781"/>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41</a:t>
            </a:fld>
            <a:endParaRPr lang="en-US"/>
          </a:p>
        </p:txBody>
      </p:sp>
    </p:spTree>
    <p:extLst>
      <p:ext uri="{BB962C8B-B14F-4D97-AF65-F5344CB8AC3E}">
        <p14:creationId xmlns:p14="http://schemas.microsoft.com/office/powerpoint/2010/main" val="220871179"/>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42</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921523"/>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43</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14072"/>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804333" y="4350802"/>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2971512" y="435080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541646" y="4321159"/>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8571564" y="4321158"/>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456530" y="2107425"/>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5989477" y="228410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435627" y="2284099"/>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434718" y="3544959"/>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83982" y="3560457"/>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590489" y="3515317"/>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164018" y="3174460"/>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8.2|3.3|10.7"/>
</p:tagLst>
</file>

<file path=ppt/tags/tag11.xml><?xml version="1.0" encoding="utf-8"?>
<p:tagLst xmlns:a="http://schemas.openxmlformats.org/drawingml/2006/main" xmlns:r="http://schemas.openxmlformats.org/officeDocument/2006/relationships" xmlns:p="http://schemas.openxmlformats.org/presentationml/2006/main">
  <p:tag name="TIMING" val="|2.2|1.8|6|1.4"/>
</p:tagLst>
</file>

<file path=ppt/tags/tag12.xml><?xml version="1.0" encoding="utf-8"?>
<p:tagLst xmlns:a="http://schemas.openxmlformats.org/drawingml/2006/main" xmlns:r="http://schemas.openxmlformats.org/officeDocument/2006/relationships" xmlns:p="http://schemas.openxmlformats.org/presentationml/2006/main">
  <p:tag name="TIMING" val="|1.8"/>
</p:tagLst>
</file>

<file path=ppt/tags/tag13.xml><?xml version="1.0" encoding="utf-8"?>
<p:tagLst xmlns:a="http://schemas.openxmlformats.org/drawingml/2006/main" xmlns:r="http://schemas.openxmlformats.org/officeDocument/2006/relationships" xmlns:p="http://schemas.openxmlformats.org/presentationml/2006/main">
  <p:tag name="TIMING" val="|4.3"/>
</p:tagLst>
</file>

<file path=ppt/tags/tag14.xml><?xml version="1.0" encoding="utf-8"?>
<p:tagLst xmlns:a="http://schemas.openxmlformats.org/drawingml/2006/main" xmlns:r="http://schemas.openxmlformats.org/officeDocument/2006/relationships" xmlns:p="http://schemas.openxmlformats.org/presentationml/2006/main">
  <p:tag name="TIMING" val="|6.7"/>
</p:tagLst>
</file>

<file path=ppt/tags/tag15.xml><?xml version="1.0" encoding="utf-8"?>
<p:tagLst xmlns:a="http://schemas.openxmlformats.org/drawingml/2006/main" xmlns:r="http://schemas.openxmlformats.org/officeDocument/2006/relationships" xmlns:p="http://schemas.openxmlformats.org/presentationml/2006/main">
  <p:tag name="TIMING" val="|30.8|9|3.7"/>
</p:tagLst>
</file>

<file path=ppt/tags/tag16.xml><?xml version="1.0" encoding="utf-8"?>
<p:tagLst xmlns:a="http://schemas.openxmlformats.org/drawingml/2006/main" xmlns:r="http://schemas.openxmlformats.org/officeDocument/2006/relationships" xmlns:p="http://schemas.openxmlformats.org/presentationml/2006/main">
  <p:tag name="TIMING" val="|8.9|5.6|8.2|2.6|5.7"/>
</p:tagLst>
</file>

<file path=ppt/tags/tag17.xml><?xml version="1.0" encoding="utf-8"?>
<p:tagLst xmlns:a="http://schemas.openxmlformats.org/drawingml/2006/main" xmlns:r="http://schemas.openxmlformats.org/officeDocument/2006/relationships" xmlns:p="http://schemas.openxmlformats.org/presentationml/2006/main">
  <p:tag name="TIMING" val="|28.6"/>
</p:tagLst>
</file>

<file path=ppt/tags/tag18.xml><?xml version="1.0" encoding="utf-8"?>
<p:tagLst xmlns:a="http://schemas.openxmlformats.org/drawingml/2006/main" xmlns:r="http://schemas.openxmlformats.org/officeDocument/2006/relationships" xmlns:p="http://schemas.openxmlformats.org/presentationml/2006/main">
  <p:tag name="TIMING" val="|13.9|3.2|6.1"/>
</p:tagLst>
</file>

<file path=ppt/tags/tag19.xml><?xml version="1.0" encoding="utf-8"?>
<p:tagLst xmlns:a="http://schemas.openxmlformats.org/drawingml/2006/main" xmlns:r="http://schemas.openxmlformats.org/officeDocument/2006/relationships" xmlns:p="http://schemas.openxmlformats.org/presentationml/2006/main">
  <p:tag name="TIMING" val="|17.4|4.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17.4|4.8"/>
</p:tagLst>
</file>

<file path=ppt/tags/tag21.xml><?xml version="1.0" encoding="utf-8"?>
<p:tagLst xmlns:a="http://schemas.openxmlformats.org/drawingml/2006/main" xmlns:r="http://schemas.openxmlformats.org/officeDocument/2006/relationships" xmlns:p="http://schemas.openxmlformats.org/presentationml/2006/main">
  <p:tag name="TIMING" val="|14|9.9"/>
</p:tagLst>
</file>

<file path=ppt/tags/tag22.xml><?xml version="1.0" encoding="utf-8"?>
<p:tagLst xmlns:a="http://schemas.openxmlformats.org/drawingml/2006/main" xmlns:r="http://schemas.openxmlformats.org/officeDocument/2006/relationships" xmlns:p="http://schemas.openxmlformats.org/presentationml/2006/main">
  <p:tag name="TIMING" val="|6.7"/>
</p:tagLst>
</file>

<file path=ppt/tags/tag23.xml><?xml version="1.0" encoding="utf-8"?>
<p:tagLst xmlns:a="http://schemas.openxmlformats.org/drawingml/2006/main" xmlns:r="http://schemas.openxmlformats.org/officeDocument/2006/relationships" xmlns:p="http://schemas.openxmlformats.org/presentationml/2006/main">
  <p:tag name="TIMING" val="|3.6|38"/>
</p:tagLst>
</file>

<file path=ppt/tags/tag24.xml><?xml version="1.0" encoding="utf-8"?>
<p:tagLst xmlns:a="http://schemas.openxmlformats.org/drawingml/2006/main" xmlns:r="http://schemas.openxmlformats.org/officeDocument/2006/relationships" xmlns:p="http://schemas.openxmlformats.org/presentationml/2006/main">
  <p:tag name="TIMING" val="|2.5"/>
</p:tagLst>
</file>

<file path=ppt/tags/tag25.xml><?xml version="1.0" encoding="utf-8"?>
<p:tagLst xmlns:a="http://schemas.openxmlformats.org/drawingml/2006/main" xmlns:r="http://schemas.openxmlformats.org/officeDocument/2006/relationships" xmlns:p="http://schemas.openxmlformats.org/presentationml/2006/main">
  <p:tag name="TIMING" val="|27.8|3.9|10.8"/>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0.9|5.6|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22446</TotalTime>
  <Words>5620</Words>
  <Application>Microsoft Macintosh PowerPoint</Application>
  <PresentationFormat>Widescreen</PresentationFormat>
  <Paragraphs>514</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Performance query language</vt:lpstr>
      <vt:lpstr>Marple: Performance query language</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Marple on switches</vt:lpstr>
      <vt:lpstr>Implementing groupby</vt:lpstr>
      <vt:lpstr>PowerPoint Presentation</vt:lpstr>
      <vt:lpstr>PowerPoint Presentation</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folds</vt:lpstr>
      <vt:lpstr>Linear-in-state: Small extra state </vt:lpstr>
      <vt:lpstr>Intuition for linear-in-state</vt:lpstr>
      <vt:lpstr>Intuition for linear-in-state</vt:lpstr>
      <vt:lpstr>Microburst computation is linear-in-state</vt:lpstr>
      <vt:lpstr>Several fold functions are linear-in-state</vt:lpstr>
      <vt:lpstr>Evaluation: Cache eviction rate</vt:lpstr>
      <vt:lpstr>Eviction processing at backing store</vt:lpstr>
      <vt:lpstr>Eviction ratio vs. Cache size</vt:lpstr>
      <vt:lpstr>Eviction ratio vs. Cache size</vt:lpstr>
      <vt:lpstr>Eviction ratio  Eviction rate</vt:lpstr>
      <vt:lpstr>Summary</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4092</cp:revision>
  <cp:lastPrinted>2017-03-14T20:27:47Z</cp:lastPrinted>
  <dcterms:created xsi:type="dcterms:W3CDTF">2016-08-11T15:35:38Z</dcterms:created>
  <dcterms:modified xsi:type="dcterms:W3CDTF">2018-05-16T14:01:35Z</dcterms:modified>
</cp:coreProperties>
</file>