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tags/tag7.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8.xml" ContentType="application/vnd.openxmlformats-officedocument.presentationml.tags+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tags/tag10.xml" ContentType="application/vnd.openxmlformats-officedocument.presentationml.tags+xml"/>
  <Override PartName="/ppt/notesSlides/notesSlide38.xml" ContentType="application/vnd.openxmlformats-officedocument.presentationml.notesSlide+xml"/>
  <Override PartName="/ppt/tags/tag11.xml" ContentType="application/vnd.openxmlformats-officedocument.presentationml.tags+xml"/>
  <Override PartName="/ppt/notesSlides/notesSlide39.xml" ContentType="application/vnd.openxmlformats-officedocument.presentationml.notesSlide+xml"/>
  <Override PartName="/ppt/tags/tag12.xml" ContentType="application/vnd.openxmlformats-officedocument.presentationml.tags+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tags/tag15.xml" ContentType="application/vnd.openxmlformats-officedocument.presentationml.tags+xml"/>
  <Override PartName="/ppt/notesSlides/notesSlide43.xml" ContentType="application/vnd.openxmlformats-officedocument.presentationml.notesSlide+xml"/>
  <Override PartName="/ppt/tags/tag16.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7.xml" ContentType="application/vnd.openxmlformats-officedocument.presentationml.tags+xml"/>
  <Override PartName="/ppt/notesSlides/notesSlide46.xml" ContentType="application/vnd.openxmlformats-officedocument.presentationml.notesSlide+xml"/>
  <Override PartName="/ppt/tags/tag18.xml" ContentType="application/vnd.openxmlformats-officedocument.presentationml.tags+xml"/>
  <Override PartName="/ppt/notesSlides/notesSlide47.xml" ContentType="application/vnd.openxmlformats-officedocument.presentationml.notesSlide+xml"/>
  <Override PartName="/ppt/tags/tag19.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20" r:id="rId15"/>
    <p:sldId id="421" r:id="rId16"/>
    <p:sldId id="422" r:id="rId17"/>
    <p:sldId id="423" r:id="rId18"/>
    <p:sldId id="424" r:id="rId19"/>
    <p:sldId id="425" r:id="rId20"/>
    <p:sldId id="426" r:id="rId21"/>
    <p:sldId id="427" r:id="rId22"/>
    <p:sldId id="428" r:id="rId23"/>
    <p:sldId id="437" r:id="rId24"/>
    <p:sldId id="429" r:id="rId25"/>
    <p:sldId id="430" r:id="rId26"/>
    <p:sldId id="431" r:id="rId27"/>
    <p:sldId id="432" r:id="rId28"/>
    <p:sldId id="433" r:id="rId29"/>
    <p:sldId id="434" r:id="rId30"/>
    <p:sldId id="435" r:id="rId31"/>
    <p:sldId id="436" r:id="rId32"/>
    <p:sldId id="418" r:id="rId33"/>
    <p:sldId id="438" r:id="rId34"/>
    <p:sldId id="439" r:id="rId35"/>
    <p:sldId id="440" r:id="rId36"/>
    <p:sldId id="441" r:id="rId37"/>
    <p:sldId id="442" r:id="rId38"/>
    <p:sldId id="443" r:id="rId39"/>
    <p:sldId id="444" r:id="rId40"/>
    <p:sldId id="445" r:id="rId41"/>
    <p:sldId id="446" r:id="rId42"/>
    <p:sldId id="447" r:id="rId43"/>
    <p:sldId id="448" r:id="rId44"/>
    <p:sldId id="449" r:id="rId45"/>
    <p:sldId id="450" r:id="rId46"/>
    <p:sldId id="451" r:id="rId47"/>
    <p:sldId id="452" r:id="rId48"/>
    <p:sldId id="453" r:id="rId49"/>
    <p:sldId id="358" r:id="rId50"/>
    <p:sldId id="350" r:id="rId51"/>
    <p:sldId id="396" r:id="rId52"/>
    <p:sldId id="397" r:id="rId53"/>
    <p:sldId id="375" r:id="rId54"/>
    <p:sldId id="357" r:id="rId55"/>
    <p:sldId id="289" r:id="rId56"/>
    <p:sldId id="300" r:id="rId57"/>
    <p:sldId id="363" r:id="rId58"/>
    <p:sldId id="364" r:id="rId59"/>
    <p:sldId id="365" r:id="rId60"/>
    <p:sldId id="273" r:id="rId61"/>
    <p:sldId id="287" r:id="rId62"/>
    <p:sldId id="259" r:id="rId63"/>
    <p:sldId id="262" r:id="rId64"/>
    <p:sldId id="305" r:id="rId65"/>
    <p:sldId id="306" r:id="rId66"/>
    <p:sldId id="301" r:id="rId67"/>
    <p:sldId id="271" r:id="rId68"/>
    <p:sldId id="299" r:id="rId69"/>
    <p:sldId id="288" r:id="rId70"/>
    <p:sldId id="326" r:id="rId71"/>
    <p:sldId id="327" r:id="rId72"/>
    <p:sldId id="272" r:id="rId73"/>
    <p:sldId id="374" r:id="rId74"/>
    <p:sldId id="332" r:id="rId75"/>
    <p:sldId id="370" r:id="rId76"/>
    <p:sldId id="371" r:id="rId77"/>
    <p:sldId id="335" r:id="rId78"/>
    <p:sldId id="336" r:id="rId79"/>
    <p:sldId id="353" r:id="rId80"/>
    <p:sldId id="352" r:id="rId81"/>
    <p:sldId id="372" r:id="rId82"/>
    <p:sldId id="373" r:id="rId83"/>
    <p:sldId id="307"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81804" autoAdjust="0"/>
  </p:normalViewPr>
  <p:slideViewPr>
    <p:cSldViewPr showGuides="1">
      <p:cViewPr varScale="1">
        <p:scale>
          <a:sx n="87" d="100"/>
          <a:sy n="87" d="100"/>
        </p:scale>
        <p:origin x="1280" y="18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notesMaster" Target="notesMasters/notesMaster1.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16067824"/>
        <c:axId val="-2120935472"/>
      </c:lineChart>
      <c:catAx>
        <c:axId val="211606782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20935472"/>
        <c:crosses val="autoZero"/>
        <c:auto val="1"/>
        <c:lblAlgn val="ctr"/>
        <c:lblOffset val="100"/>
        <c:noMultiLvlLbl val="0"/>
      </c:catAx>
      <c:valAx>
        <c:axId val="-2120935472"/>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16067824"/>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layout/>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096777456"/>
        <c:axId val="-2107626736"/>
      </c:scatterChart>
      <c:valAx>
        <c:axId val="-209677745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07626736"/>
        <c:crosses val="autoZero"/>
        <c:crossBetween val="midCat"/>
      </c:valAx>
      <c:valAx>
        <c:axId val="-210762673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9677745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481887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t>
            </a:r>
            <a:r>
              <a:rPr lang="en-US" baseline="0" smtClean="0"/>
              <a:t>and back)</a:t>
            </a:r>
            <a:endParaRPr lang="en-US" baseline="0" dirty="0" smtClean="0"/>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823006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61596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10/1/16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6.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5.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5.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5.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17</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a:t>
            </a:r>
            <a:r>
              <a:rPr lang="en-US" dirty="0" smtClean="0"/>
              <a:t>transactions</a:t>
            </a:r>
            <a:endParaRPr lang="en-US" dirty="0"/>
          </a:p>
        </p:txBody>
      </p:sp>
      <p:graphicFrame>
        <p:nvGraphicFramePr>
          <p:cNvPr id="7" name="Table 6"/>
          <p:cNvGraphicFramePr>
            <a:graphicFrameLocks noGrp="1"/>
          </p:cNvGraphicFramePr>
          <p:nvPr>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622432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a:t>
            </a:r>
            <a:r>
              <a:rPr lang="en-US" dirty="0" smtClean="0"/>
              <a:t>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par>
                                <p:cTn id="12" presetID="10" presetClass="entr" presetSubtype="0"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2286095"/>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a:t>
            </a:r>
            <a:r>
              <a:rPr lang="en-US" sz="2800" smtClean="0">
                <a:latin typeface="Gadugi" charset="0"/>
                <a:ea typeface="Gadugi" charset="0"/>
                <a:cs typeface="Gadugi" charset="0"/>
              </a:rPr>
              <a:t>transaction</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1" name="TextBox 150"/>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69" name="Picture 168"/>
          <p:cNvPicPr>
            <a:picLocks noChangeAspect="1"/>
          </p:cNvPicPr>
          <p:nvPr/>
        </p:nvPicPr>
        <p:blipFill>
          <a:blip r:embed="rId4"/>
          <a:stretch>
            <a:fillRect/>
          </a:stretch>
        </p:blipFill>
        <p:spPr>
          <a:xfrm>
            <a:off x="1892295" y="2286095"/>
            <a:ext cx="4165609" cy="2673350"/>
          </a:xfrm>
          <a:prstGeom prst="rect">
            <a:avLst/>
          </a:prstGeom>
        </p:spPr>
      </p:pic>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17" name="TextBox 116"/>
          <p:cNvSpPr txBox="1"/>
          <p:nvPr/>
        </p:nvSpPr>
        <p:spPr>
          <a:xfrm>
            <a:off x="2630783" y="2568837"/>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2" name="Rectangle 1"/>
          <p:cNvSpPr/>
          <p:nvPr/>
        </p:nvSpPr>
        <p:spPr>
          <a:xfrm>
            <a:off x="2221856" y="296894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routers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router</a:t>
            </a:r>
            <a:r>
              <a:rPr lang="en-US" dirty="0" smtClean="0">
                <a:latin typeface="Gadugi" panose="020B0502040204020203" pitchFamily="34" charset="0"/>
              </a:rPr>
              <a:t> algorithms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746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210" name="Picture 209"/>
          <p:cNvPicPr>
            <a:picLocks noChangeAspect="1"/>
          </p:cNvPicPr>
          <p:nvPr/>
        </p:nvPicPr>
        <p:blipFill>
          <a:blip r:embed="rId4"/>
          <a:stretch>
            <a:fillRect/>
          </a:stretch>
        </p:blipFill>
        <p:spPr>
          <a:xfrm>
            <a:off x="1892295" y="2286095"/>
            <a:ext cx="4165609" cy="2819058"/>
          </a:xfrm>
          <a:prstGeom prst="rect">
            <a:avLst/>
          </a:prstGeom>
        </p:spPr>
      </p:pic>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 name="Rectangle 1"/>
          <p:cNvSpPr/>
          <p:nvPr/>
        </p:nvSpPr>
        <p:spPr>
          <a:xfrm>
            <a:off x="2247900" y="2653486"/>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2400686"/>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41</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5"/>
            <a:stretch>
              <a:fillRect/>
            </a:stretch>
          </p:blipFill>
          <p:spPr>
            <a:xfrm>
              <a:off x="762000" y="2814289"/>
              <a:ext cx="3520531" cy="2259361"/>
            </a:xfrm>
            <a:prstGeom prst="rect">
              <a:avLst/>
            </a:prstGeom>
          </p:spPr>
        </p:pic>
        <p:sp>
          <p:nvSpPr>
            <p:cNvPr id="150" name="TextBox 149"/>
            <p:cNvSpPr txBox="1"/>
            <p:nvPr/>
          </p:nvSpPr>
          <p:spPr>
            <a:xfrm>
              <a:off x="1142997" y="30288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42</a:t>
            </a:fld>
            <a:endParaRPr lang="en-US"/>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52"/>
                                        </p:tgtEl>
                                        <p:attrNameLst>
                                          <p:attrName>style.visibility</p:attrName>
                                        </p:attrNameLst>
                                      </p:cBhvr>
                                      <p:to>
                                        <p:strVal val="visible"/>
                                      </p:to>
                                    </p:set>
                                    <p:animEffect transition="in" filter="wipe(up)">
                                      <p:cBhvr>
                                        <p:cTn id="10"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45</a:t>
            </a:fld>
            <a:endParaRPr lang="en-US"/>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46</a:t>
            </a:fld>
            <a:endParaRPr lang="en-US"/>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a:t>
            </a:r>
            <a:r>
              <a:rPr lang="en-US" smtClean="0"/>
              <a:t>well-understood design)</a:t>
            </a:r>
            <a:endParaRPr lang="en-US" dirty="0" smtClean="0"/>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for a typical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48</a:t>
            </a:fld>
            <a:endParaRPr lang="en-US"/>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H</a:t>
            </a:r>
            <a:r>
              <a:rPr lang="en-US" dirty="0" smtClean="0">
                <a:latin typeface="Gadugi" panose="020B0502040204020203" pitchFamily="34" charset="0"/>
              </a:rPr>
              <a:t>igh-performance abstractions </a:t>
            </a:r>
            <a:r>
              <a:rPr lang="en-US" dirty="0" smtClean="0"/>
              <a:t>to</a:t>
            </a:r>
            <a:r>
              <a:rPr lang="en-US" dirty="0" smtClean="0">
                <a:latin typeface="Gadugi" panose="020B0502040204020203" pitchFamily="34" charset="0"/>
              </a:rPr>
              <a:t> program </a:t>
            </a:r>
            <a:r>
              <a:rPr lang="en-US" b="1" dirty="0" smtClean="0"/>
              <a:t>restricted</a:t>
            </a:r>
            <a:r>
              <a:rPr lang="en-US" dirty="0" smtClean="0">
                <a:latin typeface="Gadugi" panose="020B0502040204020203" pitchFamily="34" charset="0"/>
              </a:rPr>
              <a:t> router functions</a:t>
            </a:r>
          </a:p>
          <a:p>
            <a:pPr lvl="1"/>
            <a:r>
              <a:rPr lang="en-US" dirty="0" err="1" smtClean="0">
                <a:latin typeface="Gadugi" panose="020B0502040204020203" pitchFamily="34" charset="0"/>
              </a:rPr>
              <a:t>Stateful</a:t>
            </a:r>
            <a:r>
              <a:rPr lang="en-US" dirty="0" smtClean="0">
                <a:latin typeface="Gadugi" panose="020B0502040204020203" pitchFamily="34" charset="0"/>
              </a:rPr>
              <a:t> algorithms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r>
              <a:rPr lang="en-US" dirty="0" smtClean="0">
                <a:latin typeface="Gadugi" panose="020B0502040204020203" pitchFamily="34" charset="0"/>
              </a:rPr>
              <a:t>Performance queries (</a:t>
            </a:r>
            <a:r>
              <a:rPr lang="en-US" dirty="0" err="1" smtClean="0">
                <a:latin typeface="Gadugi" panose="020B0502040204020203" pitchFamily="34" charset="0"/>
              </a:rPr>
              <a:t>HotNets</a:t>
            </a:r>
            <a:r>
              <a:rPr lang="en-US" smtClean="0">
                <a:latin typeface="Gadugi" panose="020B0502040204020203" pitchFamily="34" charset="0"/>
              </a:rPr>
              <a:t>’ 16)</a:t>
            </a:r>
            <a:endParaRPr lang="en-US" dirty="0" smtClean="0">
              <a:latin typeface="Gadugi" panose="020B0502040204020203" pitchFamily="34" charset="0"/>
            </a:endParaRPr>
          </a:p>
          <a:p>
            <a:pPr lvl="1"/>
            <a:r>
              <a:rPr lang="en-US" dirty="0" err="1" smtClean="0"/>
              <a:t>Middleboxes</a:t>
            </a:r>
            <a:r>
              <a:rPr lang="en-US" dirty="0" smtClean="0"/>
              <a:t>, NICs: ?</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t>Software and </a:t>
            </a:r>
            <a:r>
              <a:rPr lang="en-US" dirty="0" smtClean="0"/>
              <a:t>papers</a:t>
            </a:r>
            <a:r>
              <a:rPr lang="en-US" dirty="0" smtClean="0">
                <a:latin typeface="Gadugi" panose="020B0502040204020203" pitchFamily="34" charset="0"/>
              </a:rPr>
              <a:t>: </a:t>
            </a:r>
            <a:endParaRPr lang="en-US" dirty="0" smtClean="0">
              <a:latin typeface="Gadugi" panose="020B0502040204020203" pitchFamily="34" charset="0"/>
            </a:endParaRP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minicomputers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ext uri="{D42A27DB-BD31-4B8C-83A1-F6EECF244321}">
                <p14:modId xmlns:p14="http://schemas.microsoft.com/office/powerpoint/2010/main" val="4238571487"/>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Programmable router chips</a:t>
            </a:r>
            <a:r>
              <a:rPr lang="en-US" dirty="0" smtClean="0">
                <a:latin typeface="Gadugi" panose="020B0502040204020203" pitchFamily="34" charset="0"/>
              </a:rPr>
              <a:t> are emerging: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6.4"/>
</p:tagLst>
</file>

<file path=ppt/tags/tag12.xml><?xml version="1.0" encoding="utf-8"?>
<p:tagLst xmlns:a="http://schemas.openxmlformats.org/drawingml/2006/main" xmlns:r="http://schemas.openxmlformats.org/officeDocument/2006/relationships" xmlns:p="http://schemas.openxmlformats.org/presentationml/2006/main">
  <p:tag name="TIMING" val="|5.8"/>
</p:tagLst>
</file>

<file path=ppt/tags/tag13.xml><?xml version="1.0" encoding="utf-8"?>
<p:tagLst xmlns:a="http://schemas.openxmlformats.org/drawingml/2006/main" xmlns:r="http://schemas.openxmlformats.org/officeDocument/2006/relationships" xmlns:p="http://schemas.openxmlformats.org/presentationml/2006/main">
  <p:tag name="TIMING" val="|11.4"/>
</p:tagLst>
</file>

<file path=ppt/tags/tag14.xml><?xml version="1.0" encoding="utf-8"?>
<p:tagLst xmlns:a="http://schemas.openxmlformats.org/drawingml/2006/main" xmlns:r="http://schemas.openxmlformats.org/officeDocument/2006/relationships" xmlns:p="http://schemas.openxmlformats.org/presentationml/2006/main">
  <p:tag name="TIMING" val="|26.6"/>
</p:tagLst>
</file>

<file path=ppt/tags/tag15.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6.xml><?xml version="1.0" encoding="utf-8"?>
<p:tagLst xmlns:a="http://schemas.openxmlformats.org/drawingml/2006/main" xmlns:r="http://schemas.openxmlformats.org/officeDocument/2006/relationships" xmlns:p="http://schemas.openxmlformats.org/presentationml/2006/main">
  <p:tag name="TIMING" val="|0.5|37.3|9.2"/>
</p:tagLst>
</file>

<file path=ppt/tags/tag17.xml><?xml version="1.0" encoding="utf-8"?>
<p:tagLst xmlns:a="http://schemas.openxmlformats.org/drawingml/2006/main" xmlns:r="http://schemas.openxmlformats.org/officeDocument/2006/relationships" xmlns:p="http://schemas.openxmlformats.org/presentationml/2006/main">
  <p:tag name="TIMING" val="|12.8|37|10.9"/>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6.2|2.7|9.2|15.7"/>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6.7|39.3|36.5"/>
</p:tagLst>
</file>

<file path=ppt/tags/tag7.xml><?xml version="1.0" encoding="utf-8"?>
<p:tagLst xmlns:a="http://schemas.openxmlformats.org/drawingml/2006/main" xmlns:r="http://schemas.openxmlformats.org/officeDocument/2006/relationships" xmlns:p="http://schemas.openxmlformats.org/presentationml/2006/main">
  <p:tag name="TIMING" val="|9.7|1.5|21.8|11.4|8.5|9.8"/>
</p:tagLst>
</file>

<file path=ppt/tags/tag8.xml><?xml version="1.0" encoding="utf-8"?>
<p:tagLst xmlns:a="http://schemas.openxmlformats.org/drawingml/2006/main" xmlns:r="http://schemas.openxmlformats.org/officeDocument/2006/relationships" xmlns:p="http://schemas.openxmlformats.org/presentationml/2006/main">
  <p:tag name="TIMING" val="|24.1|4.2|13.7|9.2"/>
</p:tagLst>
</file>

<file path=ppt/tags/tag9.xml><?xml version="1.0" encoding="utf-8"?>
<p:tagLst xmlns:a="http://schemas.openxmlformats.org/drawingml/2006/main" xmlns:r="http://schemas.openxmlformats.org/officeDocument/2006/relationships" xmlns:p="http://schemas.openxmlformats.org/presentationml/2006/main">
  <p:tag name="TIMING" val="|3.7|4.2|6.2|5.5|24.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7859</TotalTime>
  <Words>11832</Words>
  <Application>Microsoft Macintosh PowerPoint</Application>
  <PresentationFormat>Widescreen</PresentationFormat>
  <Paragraphs>1869</Paragraphs>
  <Slides>83</Slides>
  <Notes>74</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Calibri</vt:lpstr>
      <vt:lpstr>Gadugi</vt:lpstr>
      <vt:lpstr>Seravek</vt:lpstr>
      <vt:lpstr>Wingdings</vt:lpstr>
      <vt:lpstr>Arial</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Packet transactions</vt:lpstr>
      <vt:lpstr>Compiling packet transactions</vt:lpstr>
      <vt:lpstr>Designing programmable switches</vt:lpstr>
      <vt:lpstr>Demo</vt:lpstr>
      <vt:lpstr>Stateful atoms for programmable switches</vt:lpstr>
      <vt:lpstr>Programming with packet transactions</vt:lpstr>
      <vt:lpstr>Compiling packet transactions to atoms</vt:lpstr>
      <vt:lpstr>Compilation packet transactions to atoms</vt:lpstr>
      <vt:lpstr>Modest cost for programmability</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A blueprint for programmable routers</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2789</cp:revision>
  <dcterms:created xsi:type="dcterms:W3CDTF">2015-11-20T07:11:46Z</dcterms:created>
  <dcterms:modified xsi:type="dcterms:W3CDTF">2016-10-01T16:12:02Z</dcterms:modified>
</cp:coreProperties>
</file>