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5.xml" ContentType="application/vnd.openxmlformats-officedocument.presentationml.tags+xml"/>
  <Override PartName="/ppt/notesSlides/notesSlide49.xml" ContentType="application/vnd.openxmlformats-officedocument.presentationml.notesSlide+xml"/>
  <Override PartName="/ppt/tags/tag16.xml" ContentType="application/vnd.openxmlformats-officedocument.presentationml.tags+xml"/>
  <Override PartName="/ppt/notesSlides/notesSlide50.xml" ContentType="application/vnd.openxmlformats-officedocument.presentationml.notesSlide+xml"/>
  <Override PartName="/ppt/tags/tag17.xml" ContentType="application/vnd.openxmlformats-officedocument.presentationml.tags+xml"/>
  <Override PartName="/ppt/notesSlides/notesSlide51.xml" ContentType="application/vnd.openxmlformats-officedocument.presentationml.notesSlide+xml"/>
  <Override PartName="/ppt/tags/tag18.xml" ContentType="application/vnd.openxmlformats-officedocument.presentationml.tags+xml"/>
  <Override PartName="/ppt/notesSlides/notesSlide52.xml" ContentType="application/vnd.openxmlformats-officedocument.presentationml.notesSlide+xml"/>
  <Override PartName="/ppt/tags/tag19.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9" r:id="rId27"/>
    <p:sldId id="547" r:id="rId28"/>
    <p:sldId id="548" r:id="rId29"/>
    <p:sldId id="549" r:id="rId30"/>
    <p:sldId id="550" r:id="rId31"/>
    <p:sldId id="551" r:id="rId32"/>
    <p:sldId id="552" r:id="rId33"/>
    <p:sldId id="553" r:id="rId34"/>
    <p:sldId id="554" r:id="rId35"/>
    <p:sldId id="580" r:id="rId36"/>
    <p:sldId id="581" r:id="rId37"/>
    <p:sldId id="568" r:id="rId38"/>
    <p:sldId id="560" r:id="rId39"/>
    <p:sldId id="561" r:id="rId40"/>
    <p:sldId id="565" r:id="rId41"/>
    <p:sldId id="566" r:id="rId42"/>
    <p:sldId id="358" r:id="rId43"/>
    <p:sldId id="544" r:id="rId44"/>
    <p:sldId id="350" r:id="rId45"/>
    <p:sldId id="578" r:id="rId46"/>
    <p:sldId id="572" r:id="rId47"/>
    <p:sldId id="573" r:id="rId48"/>
    <p:sldId id="574" r:id="rId49"/>
    <p:sldId id="569" r:id="rId50"/>
    <p:sldId id="570" r:id="rId51"/>
    <p:sldId id="571" r:id="rId52"/>
    <p:sldId id="540" r:id="rId53"/>
    <p:sldId id="541" r:id="rId54"/>
    <p:sldId id="508" r:id="rId55"/>
    <p:sldId id="526" r:id="rId56"/>
    <p:sldId id="514" r:id="rId57"/>
    <p:sldId id="507" r:id="rId58"/>
    <p:sldId id="509" r:id="rId59"/>
    <p:sldId id="51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21" autoAdjust="0"/>
    <p:restoredTop sz="80755" autoAdjust="0"/>
  </p:normalViewPr>
  <p:slideViewPr>
    <p:cSldViewPr showGuides="1">
      <p:cViewPr>
        <p:scale>
          <a:sx n="83" d="100"/>
          <a:sy n="83" d="100"/>
        </p:scale>
        <p:origin x="720"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951492720"/>
        <c:axId val="-816315168"/>
      </c:lineChart>
      <c:catAx>
        <c:axId val="-951492720"/>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816315168"/>
        <c:crosses val="autoZero"/>
        <c:auto val="1"/>
        <c:lblAlgn val="ctr"/>
        <c:lblOffset val="100"/>
        <c:noMultiLvlLbl val="0"/>
      </c:catAx>
      <c:valAx>
        <c:axId val="-816315168"/>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951492720"/>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947130144"/>
        <c:axId val="-816229232"/>
      </c:scatterChart>
      <c:valAx>
        <c:axId val="-947130144"/>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16229232"/>
        <c:crosses val="autoZero"/>
        <c:crossBetween val="midCat"/>
      </c:valAx>
      <c:valAx>
        <c:axId val="-816229232"/>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9471301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 PROMPT: </a:t>
            </a:r>
            <a:r>
              <a:rPr lang="en-US" dirty="0" smtClean="0"/>
              <a:t>crystallize</a:t>
            </a:r>
            <a:r>
              <a:rPr lang="en-US" baseline="0" dirty="0" smtClean="0"/>
              <a:t> description of packet transactions.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 PROMPT: </a:t>
            </a:r>
            <a:r>
              <a:rPr lang="en-US" dirty="0" smtClean="0"/>
              <a:t>It’s important to mention NO</a:t>
            </a:r>
            <a:r>
              <a:rPr lang="en-US" baseline="0" dirty="0" smtClean="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Describe </a:t>
            </a:r>
            <a:r>
              <a:rPr lang="en-US" dirty="0" smtClean="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a:t>
            </a:r>
            <a:r>
              <a:rPr lang="en-US" baseline="0" dirty="0" smtClean="0"/>
              <a:t> PROMPT</a:t>
            </a:r>
            <a:r>
              <a:rPr lang="en-US" dirty="0" smtClean="0"/>
              <a:t>: </a:t>
            </a:r>
            <a:r>
              <a:rPr lang="en-US" dirty="0" smtClean="0"/>
              <a:t>At the end of this</a:t>
            </a:r>
            <a:r>
              <a:rPr lang="en-US" baseline="0" dirty="0" smtClean="0"/>
              <a:t> slide make the point that we reject algorithms that can’t run on atoms unlike a software router.</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Maybe come up with an animation re: SCC</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Maybe call this accumulator?</a:t>
            </a:r>
          </a:p>
          <a:p>
            <a:r>
              <a:rPr lang="en-US" baseline="0" dirty="0" smtClean="0"/>
              <a:t>TODO: Maybe animate the program synthesis approach</a:t>
            </a:r>
            <a:r>
              <a:rPr lang="en-US" baseline="0" dirty="0" smtClean="0"/>
              <a:t>?</a:t>
            </a:r>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Stress that this is *a* set of atoms, not *the* set.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209200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a:t>
            </a:r>
            <a:r>
              <a:rPr lang="en-US" baseline="0" dirty="0" err="1" smtClean="0"/>
              <a:t>bc</a:t>
            </a:r>
            <a:r>
              <a:rPr lang="en-US" baseline="0" dirty="0" smtClean="0"/>
              <a:t> there’s no </a:t>
            </a:r>
            <a:r>
              <a:rPr lang="en-US" baseline="0" dirty="0" err="1" smtClean="0"/>
              <a:t>consensue</a:t>
            </a:r>
            <a:r>
              <a:rPr lang="en-US" baseline="0" dirty="0" smtClean="0"/>
              <a:t> and routers are fixed function, rate of innovation is </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TALK PROMPT: Stress </a:t>
            </a:r>
            <a:r>
              <a:rPr lang="en-US" baseline="0" dirty="0" smtClean="0">
                <a:sym typeface="Wingdings" panose="05000000000000000000" pitchFamily="2" charset="2"/>
              </a:rPr>
              <a:t>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TALK PROMPT: </a:t>
            </a:r>
            <a:r>
              <a:rPr lang="en-US" baseline="0" dirty="0" smtClean="0"/>
              <a:t>Remember to talk about packets marching in lock step.</a:t>
            </a:r>
          </a:p>
          <a:p>
            <a:r>
              <a:rPr lang="en-US" baseline="0" dirty="0" smtClean="0"/>
              <a:t>Other examples of egress functionality (outside all of our programmable examples)</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TALK PROMPT: </a:t>
            </a:r>
            <a:r>
              <a:rPr lang="en-US" sz="1200" baseline="0" dirty="0" smtClean="0"/>
              <a:t>Maybe call it local state?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3/26/17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3/26/17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3/26/17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3/26/17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021693" y="21109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4914900" y="13716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4914900" y="13716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4152900" y="22098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sp>
        <p:nvSpPr>
          <p:cNvPr id="59" name="Rounded Rectangle 58"/>
          <p:cNvSpPr/>
          <p:nvPr/>
        </p:nvSpPr>
        <p:spPr>
          <a:xfrm>
            <a:off x="228600" y="5067300"/>
            <a:ext cx="117094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Formulate mapping problem as </a:t>
            </a:r>
            <a:r>
              <a:rPr lang="en-US" sz="4000" smtClean="0"/>
              <a:t>program synthesis</a:t>
            </a:r>
            <a:endParaRPr lang="en-US" sz="4000" dirty="0"/>
          </a:p>
        </p:txBody>
      </p:sp>
      <p:cxnSp>
        <p:nvCxnSpPr>
          <p:cNvPr id="4" name="Straight Arrow Connector 3"/>
          <p:cNvCxnSpPr>
            <a:endCxn id="37" idx="0"/>
          </p:cNvCxnSpPr>
          <p:nvPr/>
        </p:nvCxnSpPr>
        <p:spPr>
          <a:xfrm flipH="1">
            <a:off x="5318950" y="1828800"/>
            <a:ext cx="1196150" cy="4668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9" idx="1"/>
          </p:cNvCxnSpPr>
          <p:nvPr/>
        </p:nvCxnSpPr>
        <p:spPr>
          <a:xfrm rot="5400000">
            <a:off x="5014015" y="2070287"/>
            <a:ext cx="1437772" cy="878598"/>
          </a:xfrm>
          <a:prstGeom prst="curvedConnector4">
            <a:avLst>
              <a:gd name="adj1" fmla="val 15640"/>
              <a:gd name="adj2" fmla="val 3004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15200" y="13716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59"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672899"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467600" y="2057400"/>
            <a:ext cx="14097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1698895"/>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ACLs, tunnels, </a:t>
            </a:r>
            <a:r>
              <a:rPr lang="en-US" dirty="0" err="1" smtClean="0"/>
              <a:t>etc</a:t>
            </a:r>
            <a:endParaRPr lang="en-US" dirty="0" smtClean="0"/>
          </a:p>
          <a:p>
            <a:r>
              <a:rPr lang="en-US" dirty="0" smtClean="0"/>
              <a:t>Yet, routers are still fixed-function</a:t>
            </a:r>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a:t>
            </a:r>
            <a:r>
              <a:rPr lang="en-US" sz="11200" dirty="0" smtClean="0"/>
              <a:t>change with future packet arrivals</a:t>
            </a:r>
            <a:endParaRPr lang="en-US" sz="11200" dirty="0"/>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Fair queuing</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shaping</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t>
            </a:r>
            <a:r>
              <a:rPr lang="en-US" dirty="0"/>
              <a:t>ACLs, tunnels, </a:t>
            </a:r>
            <a:r>
              <a:rPr lang="en-US" dirty="0" err="1"/>
              <a:t>etc</a:t>
            </a:r>
            <a:endParaRPr lang="en-US" dirty="0"/>
          </a:p>
          <a:p>
            <a:r>
              <a:rPr lang="en-US" dirty="0"/>
              <a:t>Yet, routers are still </a:t>
            </a:r>
            <a:r>
              <a:rPr lang="en-US" dirty="0" smtClean="0"/>
              <a:t>fixed-function</a:t>
            </a:r>
            <a:endParaRPr lang="en-US" dirty="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672899"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9"/>
                                        </p:tgtEl>
                                        <p:attrNameLst>
                                          <p:attrName>style.visibility</p:attrName>
                                        </p:attrNameLst>
                                      </p:cBhvr>
                                      <p:to>
                                        <p:strVal val="visible"/>
                                      </p:to>
                                    </p:set>
                                  </p:childTnLst>
                                </p:cTn>
                              </p:par>
                              <p:par>
                                <p:cTn id="9" presetID="1" presetClass="entr" presetSubtype="0" fill="hold" nodeType="withEffect">
                                  <p:stCondLst>
                                    <p:cond delay="0"/>
                                  </p:stCondLst>
                                  <p:iterate type="lt">
                                    <p:tmAbs val="0"/>
                                  </p:iterate>
                                  <p:childTnLst>
                                    <p:set>
                                      <p:cBhvr>
                                        <p:cTn id="10" dur="1" fill="hold">
                                          <p:stCondLst>
                                            <p:cond delay="0"/>
                                          </p:stCondLst>
                                        </p:cTn>
                                        <p:tgtEl>
                                          <p:spTgt spid="19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0"/>
                                  </p:iterate>
                                  <p:childTnLst>
                                    <p:set>
                                      <p:cBhvr>
                                        <p:cTn id="12" dur="1" fill="hold">
                                          <p:stCondLst>
                                            <p:cond delay="0"/>
                                          </p:stCondLst>
                                        </p:cTn>
                                        <p:tgtEl>
                                          <p:spTgt spid="19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5"/>
                                        </p:tgtEl>
                                        <p:attrNameLst>
                                          <p:attrName>style.visibility</p:attrName>
                                        </p:attrNameLst>
                                      </p:cBhvr>
                                      <p:to>
                                        <p:strVal val="visible"/>
                                      </p:to>
                                    </p:set>
                                  </p:childTnLst>
                                </p:cTn>
                              </p:par>
                              <p:par>
                                <p:cTn id="19" presetID="1" presetClass="entr" presetSubtype="0" fill="hold" nodeType="withEffect">
                                  <p:stCondLst>
                                    <p:cond delay="0"/>
                                  </p:stCondLst>
                                  <p:iterate type="lt">
                                    <p:tmAbs val="0"/>
                                  </p:iterate>
                                  <p:childTnLst>
                                    <p:set>
                                      <p:cBhvr>
                                        <p:cTn id="20" dur="1" fill="hold">
                                          <p:stCondLst>
                                            <p:cond delay="0"/>
                                          </p:stCondLst>
                                        </p:cTn>
                                        <p:tgtEl>
                                          <p:spTgt spid="19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iterate type="lt">
                                    <p:tmAbs val="0"/>
                                  </p:iterate>
                                  <p:childTnLst>
                                    <p:set>
                                      <p:cBhvr>
                                        <p:cTn id="22" dur="1" fill="hold">
                                          <p:stCondLst>
                                            <p:cond delay="0"/>
                                          </p:stCondLst>
                                        </p:cTn>
                                        <p:tgtEl>
                                          <p:spTgt spid="19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9" grpId="0" animBg="1"/>
      <p:bldP spid="66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672899"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smtClean="0">
                <a:latin typeface="Seravek"/>
                <a:cs typeface="Seravek"/>
              </a:rPr>
              <a:t>Input</a:t>
            </a:r>
          </a:p>
          <a:p>
            <a:r>
              <a:rPr lang="en-US" dirty="0">
                <a:latin typeface="Seravek"/>
                <a:cs typeface="Seravek"/>
              </a:rPr>
              <a:t>P</a:t>
            </a:r>
            <a:r>
              <a:rPr lang="en-US" dirty="0" smtClean="0">
                <a:latin typeface="Seravek"/>
                <a:cs typeface="Seravek"/>
              </a:rPr>
              <a:t>orts</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a:t>
            </a:r>
            <a:r>
              <a:rPr lang="en-US" sz="2800" smtClean="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smtClean="0">
                <a:latin typeface="Seravek"/>
                <a:cs typeface="Seravek"/>
              </a:rPr>
              <a:t>Output</a:t>
            </a:r>
          </a:p>
          <a:p>
            <a:r>
              <a:rPr lang="en-US" dirty="0" smtClean="0">
                <a:latin typeface="Seravek"/>
                <a:cs typeface="Seravek"/>
              </a:rPr>
              <a:t>Ports</a:t>
            </a:r>
            <a:endParaRPr lang="en-US" dirty="0">
              <a:latin typeface="Seravek"/>
              <a:cs typeface="Seravek"/>
            </a:endParaRP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smtClean="0">
                <a:latin typeface="Seravek"/>
                <a:cs typeface="Seravek"/>
              </a:rPr>
              <a:t>Header</a:t>
            </a:r>
          </a:p>
          <a:p>
            <a:r>
              <a:rPr lang="en-US" dirty="0" smtClean="0">
                <a:latin typeface="Seravek"/>
                <a:cs typeface="Seravek"/>
              </a:rPr>
              <a:t>Vector</a:t>
            </a:r>
            <a:endParaRPr lang="en-US" dirty="0">
              <a:latin typeface="Seravek"/>
              <a:cs typeface="Seravek"/>
            </a:endParaRP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smtClean="0"/>
              <a:t>1 cycle</a:t>
            </a:r>
          </a:p>
          <a:p>
            <a:r>
              <a:rPr lang="en-US" dirty="0" smtClean="0"/>
              <a:t>(1 ns)</a:t>
            </a:r>
          </a:p>
          <a:p>
            <a:r>
              <a:rPr lang="en-US" dirty="0" smtClean="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14878</TotalTime>
  <Words>8845</Words>
  <Application>Microsoft Macintosh PowerPoint</Application>
  <PresentationFormat>Widescreen</PresentationFormat>
  <Paragraphs>1755</Paragraphs>
  <Slides>88</Slides>
  <Notes>80</Notes>
  <HiddenSlides>28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5920</cp:revision>
  <dcterms:created xsi:type="dcterms:W3CDTF">2015-11-20T07:11:46Z</dcterms:created>
  <dcterms:modified xsi:type="dcterms:W3CDTF">2017-03-26T14:56:00Z</dcterms:modified>
</cp:coreProperties>
</file>