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notesSlides/notesSlide44.xml" ContentType="application/vnd.openxmlformats-officedocument.presentationml.notesSlide+xml"/>
  <Override PartName="/ppt/tags/tag9.xml" ContentType="application/vnd.openxmlformats-officedocument.presentationml.tags+xml"/>
  <Override PartName="/ppt/notesSlides/notesSlide45.xml" ContentType="application/vnd.openxmlformats-officedocument.presentationml.notesSlide+xml"/>
  <Override PartName="/ppt/tags/tag10.xml" ContentType="application/vnd.openxmlformats-officedocument.presentationml.tags+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82585" autoAdjust="0"/>
  </p:normalViewPr>
  <p:slideViewPr>
    <p:cSldViewPr showGuides="1">
      <p:cViewPr varScale="1">
        <p:scale>
          <a:sx n="58" d="100"/>
          <a:sy n="58" d="100"/>
        </p:scale>
        <p:origin x="1008" y="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797"/>
          <c:y val="4.3326504918592496E-2"/>
          <c:w val="0.83177151442642105"/>
          <c:h val="0.76181806542474872"/>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5.9988885118929199E-2"/>
                  <c:y val="6.2562771983825094E-2"/>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E-2"/>
                  <c:y val="6.8273659431002207E-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E-2"/>
                  <c:y val="7.3984546878179402E-2"/>
                </c:manualLayout>
              </c:layout>
              <c:tx>
                <c:rich>
                  <a:bodyPr/>
                  <a:lstStyle/>
                  <a:p>
                    <a:r>
                      <a:rPr lang="en-US" sz="1800" smtClean="0">
                        <a:solidFill>
                          <a:schemeClr val="bg2">
                            <a:lumMod val="50000"/>
                          </a:schemeClr>
                        </a:solidFill>
                      </a:rPr>
                      <a:t>IXP 2400</a:t>
                    </a:r>
                  </a:p>
                  <a:p>
                    <a:r>
                      <a:rPr lang="en-US" sz="1800" smtClean="0">
                        <a:solidFill>
                          <a:schemeClr val="bg2">
                            <a:lumMod val="50000"/>
                          </a:schemeClr>
                        </a:solidFill>
                      </a:rPr>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403E-2"/>
                  <c:y val="7.7944973216260496E-2"/>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502E-2"/>
                  <c:y val="6.36788948696414E-2"/>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0"/>
                  <c:y val="7.0350809807310677E-2"/>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endParaRPr lang="en-US" sz="1800" dirty="0" smtClean="0">
                      <a:solidFill>
                        <a:schemeClr val="bg2">
                          <a:lumMod val="50000"/>
                        </a:schemeClr>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6.1520422605671102E-2"/>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20478944"/>
        <c:axId val="175463600"/>
      </c:lineChart>
      <c:catAx>
        <c:axId val="1204789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5463600"/>
        <c:crosses val="autoZero"/>
        <c:auto val="1"/>
        <c:lblAlgn val="ctr"/>
        <c:lblOffset val="100"/>
        <c:noMultiLvlLbl val="0"/>
      </c:catAx>
      <c:valAx>
        <c:axId val="175463600"/>
        <c:scaling>
          <c:logBase val="1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20478944"/>
        <c:crosses val="autoZero"/>
        <c:crossBetween val="between"/>
      </c:valAx>
      <c:spPr>
        <a:noFill/>
        <a:ln>
          <a:solidFill>
            <a:schemeClr val="bg2">
              <a:lumMod val="90000"/>
            </a:schemeClr>
          </a:solidFill>
        </a:ln>
        <a:effectLst/>
      </c:spPr>
    </c:plotArea>
    <c:legend>
      <c:legendPos val="t"/>
      <c:layout>
        <c:manualLayout>
          <c:xMode val="edge"/>
          <c:yMode val="edge"/>
          <c:x val="0.71148730686560102"/>
          <c:y val="0.59349593495935005"/>
          <c:w val="0.28851269313439898"/>
          <c:h val="0.18585771290783801"/>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8972504"/>
        <c:axId val="120418272"/>
      </c:scatterChart>
      <c:valAx>
        <c:axId val="11897250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0418272"/>
        <c:crosses val="autoZero"/>
        <c:crossBetween val="midCat"/>
      </c:valAx>
      <c:valAx>
        <c:axId val="12041827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9725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p>
          <a:p>
            <a:r>
              <a:rPr lang="en-US" dirty="0" smtClean="0"/>
              <a:t>Practice</a:t>
            </a:r>
            <a:r>
              <a:rPr lang="en-US" baseline="0" dirty="0" smtClean="0"/>
              <a:t> narration here, too much waffling.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a:t>
            </a:r>
            <a:r>
              <a:rPr lang="en-US" baseline="0" dirty="0" smtClean="0"/>
              <a:t> narration here, too much waffling.</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a:p>
            <a:endParaRPr lang="en-US" baseline="0" dirty="0" smtClean="0"/>
          </a:p>
          <a:p>
            <a:r>
              <a:rPr lang="en-US" sz="800" kern="1200" dirty="0" smtClean="0">
                <a:solidFill>
                  <a:schemeClr val="tx1"/>
                </a:solidFill>
                <a:latin typeface="+mn-lt"/>
                <a:ea typeface="+mn-ea"/>
                <a:cs typeface="+mn-cs"/>
              </a:rPr>
              <a:t>1 </a:t>
            </a:r>
            <a:r>
              <a:rPr lang="en-US" sz="800" kern="1200" dirty="0" err="1" smtClean="0">
                <a:solidFill>
                  <a:schemeClr val="tx1"/>
                </a:solidFill>
                <a:latin typeface="+mn-lt"/>
                <a:ea typeface="+mn-ea"/>
                <a:cs typeface="+mn-cs"/>
              </a:rPr>
              <a:t>enqueue</a:t>
            </a:r>
            <a:r>
              <a:rPr lang="en-US" sz="800" kern="1200" dirty="0" smtClean="0">
                <a:solidFill>
                  <a:schemeClr val="tx1"/>
                </a:solidFill>
                <a:latin typeface="+mn-lt"/>
                <a:ea typeface="+mn-ea"/>
                <a:cs typeface="+mn-cs"/>
              </a:rPr>
              <a:t> + 1 </a:t>
            </a:r>
            <a:r>
              <a:rPr lang="en-US" sz="800" kern="1200" dirty="0" err="1" smtClean="0">
                <a:solidFill>
                  <a:schemeClr val="tx1"/>
                </a:solidFill>
                <a:latin typeface="+mn-lt"/>
                <a:ea typeface="+mn-ea"/>
                <a:cs typeface="+mn-cs"/>
              </a:rPr>
              <a:t>dequeue</a:t>
            </a:r>
            <a:r>
              <a:rPr lang="en-US" sz="800" kern="1200" dirty="0" smtClean="0">
                <a:solidFill>
                  <a:schemeClr val="tx1"/>
                </a:solidFill>
                <a:latin typeface="+mn-lt"/>
                <a:ea typeface="+mn-ea"/>
                <a:cs typeface="+mn-cs"/>
              </a:rPr>
              <a:t> per clock cycle</a:t>
            </a:r>
          </a:p>
          <a:p>
            <a:r>
              <a:rPr lang="en-US" sz="800" kern="1200" dirty="0" smtClean="0">
                <a:solidFill>
                  <a:schemeClr val="tx1"/>
                </a:solidFill>
                <a:latin typeface="+mn-lt"/>
                <a:ea typeface="+mn-ea"/>
                <a:cs typeface="+mn-cs"/>
              </a:rPr>
              <a:t>Can be shared among multiple logical PIFOs</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6/1/2016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eb.mit.edu/domino"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web.mit.edu/pif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381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258" name="Content Placeholder 2"/>
          <p:cNvSpPr>
            <a:spLocks noGrp="1"/>
          </p:cNvSpPr>
          <p:nvPr>
            <p:ph idx="1"/>
          </p:nvPr>
        </p:nvSpPr>
        <p:spPr>
          <a:xfrm>
            <a:off x="1905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Formalizing the computational capabilities of line-rate </a:t>
            </a:r>
            <a:r>
              <a:rPr lang="en-US" sz="9600" dirty="0">
                <a:latin typeface="+mj-lt"/>
              </a:rPr>
              <a:t>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790700"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Up Arrow 18"/>
          <p:cNvSpPr/>
          <p:nvPr/>
        </p:nvSpPr>
        <p:spPr>
          <a:xfrm>
            <a:off x="9911241"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1" name="Rounded Rectangle 20"/>
          <p:cNvSpPr/>
          <p:nvPr/>
        </p:nvSpPr>
        <p:spPr>
          <a:xfrm>
            <a:off x="8888793" y="3505200"/>
            <a:ext cx="2781300"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ight Arrow 24"/>
          <p:cNvSpPr/>
          <p:nvPr/>
        </p:nvSpPr>
        <p:spPr>
          <a:xfrm>
            <a:off x="3592893" y="35986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ounded Rectangle 25"/>
          <p:cNvSpPr/>
          <p:nvPr/>
        </p:nvSpPr>
        <p:spPr>
          <a:xfrm>
            <a:off x="4543815" y="35183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ight Arrow 26"/>
          <p:cNvSpPr/>
          <p:nvPr/>
        </p:nvSpPr>
        <p:spPr>
          <a:xfrm>
            <a:off x="7783893" y="35986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TextBox 27"/>
          <p:cNvSpPr txBox="1"/>
          <p:nvPr/>
        </p:nvSpPr>
        <p:spPr>
          <a:xfrm>
            <a:off x="4543815" y="35892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29" name="TextBox 28"/>
          <p:cNvSpPr txBox="1"/>
          <p:nvPr/>
        </p:nvSpPr>
        <p:spPr>
          <a:xfrm>
            <a:off x="9079293" y="3594496"/>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0" name="Rounded Rectangle 29"/>
          <p:cNvSpPr/>
          <p:nvPr/>
        </p:nvSpPr>
        <p:spPr>
          <a:xfrm>
            <a:off x="468693" y="3505200"/>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TextBox 30"/>
          <p:cNvSpPr txBox="1"/>
          <p:nvPr/>
        </p:nvSpPr>
        <p:spPr>
          <a:xfrm>
            <a:off x="1017204" y="3602404"/>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sp>
        <p:nvSpPr>
          <p:cNvPr id="6" name="Right Arrow 5"/>
          <p:cNvSpPr/>
          <p:nvPr/>
        </p:nvSpPr>
        <p:spPr>
          <a:xfrm>
            <a:off x="3582978" y="6227504"/>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622750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7" name="Rounded Rectangle 16"/>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TextBox 17"/>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9" name="Rounded Rectangle 18"/>
          <p:cNvSpPr/>
          <p:nvPr/>
        </p:nvSpPr>
        <p:spPr>
          <a:xfrm>
            <a:off x="458778" y="6135624"/>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TextBox 23"/>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TextBox 2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
        <p:nvSpPr>
          <p:cNvPr id="20" name="Rounded Rectangle 19"/>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TextBox 20"/>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1" name="Rounded Rectangle 20"/>
          <p:cNvSpPr/>
          <p:nvPr/>
        </p:nvSpPr>
        <p:spPr>
          <a:xfrm>
            <a:off x="8878878" y="6135624"/>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6229028"/>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Right Arrow 23"/>
          <p:cNvSpPr/>
          <p:nvPr/>
        </p:nvSpPr>
        <p:spPr>
          <a:xfrm>
            <a:off x="7773978" y="622902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TextBox 25"/>
          <p:cNvSpPr txBox="1"/>
          <p:nvPr/>
        </p:nvSpPr>
        <p:spPr>
          <a:xfrm>
            <a:off x="9069378" y="6211744"/>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29" name="Rounded Rectangle 28"/>
          <p:cNvSpPr/>
          <p:nvPr/>
        </p:nvSpPr>
        <p:spPr>
          <a:xfrm>
            <a:off x="4533900" y="6147276"/>
            <a:ext cx="3034626"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TextBox 29"/>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3582978" y="6135624"/>
            <a:ext cx="8077200" cy="556537"/>
            <a:chOff x="3582978" y="104339"/>
            <a:chExt cx="80772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44" name="Rounded Rectangle 143"/>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5" name="TextBox 144"/>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146" name="Rounded Rectangle 145"/>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7" name="TextBox 146"/>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4294967295"/>
          </p:nvPr>
        </p:nvSpPr>
        <p:spPr>
          <a:xfrm>
            <a:off x="8610600" y="6356350"/>
            <a:ext cx="2743200" cy="365125"/>
          </a:xfrm>
        </p:spPr>
        <p:txBody>
          <a:bodyPr/>
          <a:lstStyle/>
          <a:p>
            <a:fld id="{5448022C-F4BC-4192-A392-BACAE19DF894}" type="slidenum">
              <a:rPr lang="en-US" smtClean="0">
                <a:latin typeface="+mj-lt"/>
              </a:rPr>
              <a:pPr/>
              <a:t>31</a:t>
            </a:fld>
            <a:endParaRPr lang="en-US">
              <a:latin typeface="+mj-lt"/>
            </a:endParaRPr>
          </a:p>
        </p:txBody>
      </p:sp>
      <p:grpSp>
        <p:nvGrpSpPr>
          <p:cNvPr id="35" name="Group 34"/>
          <p:cNvGrpSpPr/>
          <p:nvPr/>
        </p:nvGrpSpPr>
        <p:grpSpPr>
          <a:xfrm>
            <a:off x="3582978" y="6135624"/>
            <a:ext cx="8077200" cy="556537"/>
            <a:chOff x="3582978" y="104339"/>
            <a:chExt cx="8077200" cy="556537"/>
          </a:xfrm>
        </p:grpSpPr>
        <p:sp>
          <p:nvSpPr>
            <p:cNvPr id="38" name="Rounded Rectangle 37"/>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0" name="Right Arrow 3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TextBox 40"/>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grpSp>
      <p:sp>
        <p:nvSpPr>
          <p:cNvPr id="45" name="Rounded Rectangle 44"/>
          <p:cNvSpPr/>
          <p:nvPr/>
        </p:nvSpPr>
        <p:spPr>
          <a:xfrm>
            <a:off x="4533900" y="6147276"/>
            <a:ext cx="3034626"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TextBox 45"/>
          <p:cNvSpPr txBox="1"/>
          <p:nvPr/>
        </p:nvSpPr>
        <p:spPr>
          <a:xfrm>
            <a:off x="4533900" y="6218128"/>
            <a:ext cx="3104369" cy="369332"/>
          </a:xfrm>
          <a:prstGeom prst="rect">
            <a:avLst/>
          </a:prstGeom>
          <a:noFill/>
        </p:spPr>
        <p:txBody>
          <a:bodyPr wrap="square" rtlCol="0">
            <a:spAutoFit/>
          </a:bodyPr>
          <a:lstStyle/>
          <a:p>
            <a:r>
              <a:rPr lang="en-US" dirty="0" smtClean="0">
                <a:latin typeface="+mj-lt"/>
              </a:rPr>
              <a:t>Sequential to pipelined code</a:t>
            </a:r>
            <a:endParaRPr lang="en-US" dirty="0">
              <a:latin typeface="+mj-lt"/>
            </a:endParaRPr>
          </a:p>
        </p:txBody>
      </p:sp>
      <p:sp>
        <p:nvSpPr>
          <p:cNvPr id="47" name="Rounded Rectangle 46"/>
          <p:cNvSpPr/>
          <p:nvPr/>
        </p:nvSpPr>
        <p:spPr>
          <a:xfrm>
            <a:off x="458778" y="6135624"/>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6219652"/>
            <a:ext cx="1611339" cy="369332"/>
          </a:xfrm>
          <a:prstGeom prst="rect">
            <a:avLst/>
          </a:prstGeom>
          <a:noFill/>
        </p:spPr>
        <p:txBody>
          <a:bodyPr wrap="none" rtlCol="0">
            <a:spAutoFit/>
          </a:bodyPr>
          <a:lstStyle/>
          <a:p>
            <a:r>
              <a:rPr lang="en-US" dirty="0" smtClean="0">
                <a:latin typeface="+mj-lt"/>
              </a:rPr>
              <a:t>Preprocessing</a:t>
            </a: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these routers?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6310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89"/>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6415844" y="36758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30309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a:t>
            </a:r>
            <a:r>
              <a:rPr lang="en-US" dirty="0" smtClean="0"/>
              <a:t>used</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671" name="Content Placeholder 2"/>
          <p:cNvSpPr>
            <a:spLocks noGrp="1"/>
          </p:cNvSpPr>
          <p:nvPr>
            <p:ph idx="1"/>
          </p:nvPr>
        </p:nvSpPr>
        <p:spPr>
          <a:xfrm>
            <a:off x="190500" y="5143500"/>
            <a:ext cx="12458700" cy="1085850"/>
          </a:xfrm>
        </p:spPr>
        <p:txBody>
          <a:bodyPr>
            <a:normAutofit fontScale="25000" lnSpcReduction="20000"/>
          </a:bodyPr>
          <a:lstStyle/>
          <a:p>
            <a:pPr lvl="1"/>
            <a:r>
              <a:rPr lang="en-US" sz="9600" dirty="0">
                <a:latin typeface="+mj-lt"/>
              </a:rPr>
              <a:t>The machine model: </a:t>
            </a:r>
            <a:r>
              <a:rPr lang="en-US" sz="9600" dirty="0" smtClean="0">
                <a:latin typeface="+mj-lt"/>
              </a:rPr>
              <a:t>Formalizing the computational capabilities of line-rate </a:t>
            </a:r>
            <a:r>
              <a:rPr lang="en-US" sz="9600" dirty="0">
                <a:latin typeface="+mj-lt"/>
              </a:rPr>
              <a:t>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381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Many</a:t>
            </a:r>
            <a:r>
              <a:rPr lang="en-US" dirty="0" smtClean="0">
                <a:latin typeface="Gadugi" panose="020B0502040204020203" pitchFamily="34" charset="0"/>
              </a:rPr>
              <a:t> scheduling algorithms, but no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router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endParaRPr lang="en-US" dirty="0">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nodePh="1">
                                  <p:stCondLst>
                                    <p:cond delay="0"/>
                                  </p:stCondLst>
                                  <p:endCondLst>
                                    <p:cond evt="begin" delay="0">
                                      <p:tn val="71"/>
                                    </p:cond>
                                  </p:end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t>Software and </a:t>
            </a:r>
            <a:r>
              <a:rPr lang="en-US" dirty="0" smtClean="0">
                <a:latin typeface="Gadugi" panose="020B0502040204020203" pitchFamily="34" charset="0"/>
              </a:rPr>
              <a:t>papers appearing at SIGCOMM 2016: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a:t>
            </a:r>
            <a:r>
              <a:rPr lang="en-US" sz="2500" dirty="0" smtClean="0">
                <a:latin typeface="Gadugi" panose="020B0502040204020203" pitchFamily="34" charset="0"/>
              </a:rPr>
              <a:t>routers</a:t>
            </a:r>
            <a:r>
              <a:rPr lang="en-US" sz="2500" dirty="0" smtClean="0">
                <a:latin typeface="Gadugi" panose="020B0502040204020203" pitchFamily="34" charset="0"/>
              </a:rPr>
              <a:t> </a:t>
            </a:r>
            <a:r>
              <a:rPr lang="en-US" sz="2500" dirty="0" smtClean="0">
                <a:latin typeface="Gadugi" panose="020B0502040204020203" pitchFamily="34" charset="0"/>
              </a:rPr>
              <a:t>(CPUs, NPUs, GPUs, </a:t>
            </a:r>
            <a:r>
              <a:rPr lang="en-US" sz="2500" dirty="0" smtClean="0">
                <a:latin typeface="Gadugi" panose="020B0502040204020203" pitchFamily="34" charset="0"/>
              </a:rPr>
              <a:t>multi-core, FPGA) </a:t>
            </a:r>
            <a:r>
              <a:rPr lang="en-US" sz="2500" dirty="0" smtClean="0">
                <a:latin typeface="Gadugi" panose="020B0502040204020203" pitchFamily="34" charset="0"/>
              </a:rPr>
              <a:t>lose 10—100x performance</a:t>
            </a: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7686</TotalTime>
  <Words>10064</Words>
  <Application>Microsoft Office PowerPoint</Application>
  <PresentationFormat>Widescreen</PresentationFormat>
  <Paragraphs>2002</Paragraphs>
  <Slides>90</Slides>
  <Notes>77</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Evaluation</vt:lpstr>
      <vt:lpstr>Expressiveness of packet transactions</vt:lpstr>
      <vt:lpstr>Expressiveness of packet transactions</vt:lpstr>
      <vt:lpstr>Designing programmable routers</vt:lpstr>
      <vt:lpstr>Atoms used</vt:lpstr>
      <vt:lpstr>Atoms used</vt:lpstr>
      <vt:lpstr>Atoms used</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2747</cp:revision>
  <dcterms:created xsi:type="dcterms:W3CDTF">2015-11-20T07:11:46Z</dcterms:created>
  <dcterms:modified xsi:type="dcterms:W3CDTF">2016-06-01T16:18:33Z</dcterms:modified>
</cp:coreProperties>
</file>