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3.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40.xml" ContentType="application/vnd.openxmlformats-officedocument.presentationml.notesSlide+xml"/>
  <Override PartName="/ppt/tags/tag6.xml" ContentType="application/vnd.openxmlformats-officedocument.presentationml.tags+xml"/>
  <Override PartName="/ppt/notesSlides/notesSlide41.xml" ContentType="application/vnd.openxmlformats-officedocument.presentationml.notesSlide+xml"/>
  <Override PartName="/ppt/tags/tag7.xml" ContentType="application/vnd.openxmlformats-officedocument.presentationml.tags+xml"/>
  <Override PartName="/ppt/notesSlides/notesSlide42.xml" ContentType="application/vnd.openxmlformats-officedocument.presentationml.notesSlide+xml"/>
  <Override PartName="/ppt/tags/tag8.xml" ContentType="application/vnd.openxmlformats-officedocument.presentationml.tags+xml"/>
  <Override PartName="/ppt/notesSlides/notesSlide43.xml" ContentType="application/vnd.openxmlformats-officedocument.presentationml.notesSlide+xml"/>
  <Override PartName="/ppt/tags/tag9.xml" ContentType="application/vnd.openxmlformats-officedocument.presentationml.tags+xml"/>
  <Override PartName="/ppt/notesSlides/notesSlide44.xml" ContentType="application/vnd.openxmlformats-officedocument.presentationml.notesSlide+xml"/>
  <Override PartName="/ppt/tags/tag10.xml" ContentType="application/vnd.openxmlformats-officedocument.presentationml.tags+xml"/>
  <Override PartName="/ppt/notesSlides/notesSlide45.xml" ContentType="application/vnd.openxmlformats-officedocument.presentationml.notesSlide+xml"/>
  <Override PartName="/ppt/tags/tag11.xml" ContentType="application/vnd.openxmlformats-officedocument.presentationml.tags+xml"/>
  <Override PartName="/ppt/notesSlides/notesSlide46.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47.xml" ContentType="application/vnd.openxmlformats-officedocument.presentationml.notesSlide+xml"/>
  <Override PartName="/ppt/tags/tag15.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56" r:id="rId2"/>
    <p:sldId id="293" r:id="rId3"/>
    <p:sldId id="315" r:id="rId4"/>
    <p:sldId id="316" r:id="rId5"/>
    <p:sldId id="354" r:id="rId6"/>
    <p:sldId id="319" r:id="rId7"/>
    <p:sldId id="320" r:id="rId8"/>
    <p:sldId id="399" r:id="rId9"/>
    <p:sldId id="344" r:id="rId10"/>
    <p:sldId id="346" r:id="rId11"/>
    <p:sldId id="345" r:id="rId12"/>
    <p:sldId id="348" r:id="rId13"/>
    <p:sldId id="347" r:id="rId14"/>
    <p:sldId id="400" r:id="rId15"/>
    <p:sldId id="401" r:id="rId16"/>
    <p:sldId id="402" r:id="rId17"/>
    <p:sldId id="403" r:id="rId18"/>
    <p:sldId id="349" r:id="rId19"/>
    <p:sldId id="404" r:id="rId20"/>
    <p:sldId id="406" r:id="rId21"/>
    <p:sldId id="407" r:id="rId22"/>
    <p:sldId id="324" r:id="rId23"/>
    <p:sldId id="408" r:id="rId24"/>
    <p:sldId id="409" r:id="rId25"/>
    <p:sldId id="410" r:id="rId26"/>
    <p:sldId id="411" r:id="rId27"/>
    <p:sldId id="412" r:id="rId28"/>
    <p:sldId id="413" r:id="rId29"/>
    <p:sldId id="414" r:id="rId30"/>
    <p:sldId id="415" r:id="rId31"/>
    <p:sldId id="416" r:id="rId32"/>
    <p:sldId id="337" r:id="rId33"/>
    <p:sldId id="367" r:id="rId34"/>
    <p:sldId id="368" r:id="rId35"/>
    <p:sldId id="369" r:id="rId36"/>
    <p:sldId id="308" r:id="rId37"/>
    <p:sldId id="341" r:id="rId38"/>
    <p:sldId id="340" r:id="rId39"/>
    <p:sldId id="343" r:id="rId40"/>
    <p:sldId id="405" r:id="rId41"/>
    <p:sldId id="280" r:id="rId42"/>
    <p:sldId id="383" r:id="rId43"/>
    <p:sldId id="384" r:id="rId44"/>
    <p:sldId id="385" r:id="rId45"/>
    <p:sldId id="386" r:id="rId46"/>
    <p:sldId id="387" r:id="rId47"/>
    <p:sldId id="388" r:id="rId48"/>
    <p:sldId id="389" r:id="rId49"/>
    <p:sldId id="390" r:id="rId50"/>
    <p:sldId id="391" r:id="rId51"/>
    <p:sldId id="392" r:id="rId52"/>
    <p:sldId id="393" r:id="rId53"/>
    <p:sldId id="394" r:id="rId54"/>
    <p:sldId id="395" r:id="rId55"/>
    <p:sldId id="313" r:id="rId56"/>
    <p:sldId id="358" r:id="rId57"/>
    <p:sldId id="350" r:id="rId58"/>
    <p:sldId id="396" r:id="rId59"/>
    <p:sldId id="397" r:id="rId60"/>
    <p:sldId id="375" r:id="rId61"/>
    <p:sldId id="357" r:id="rId62"/>
    <p:sldId id="289" r:id="rId63"/>
    <p:sldId id="300" r:id="rId64"/>
    <p:sldId id="363" r:id="rId65"/>
    <p:sldId id="364" r:id="rId66"/>
    <p:sldId id="365" r:id="rId67"/>
    <p:sldId id="273" r:id="rId68"/>
    <p:sldId id="287" r:id="rId69"/>
    <p:sldId id="259" r:id="rId70"/>
    <p:sldId id="262" r:id="rId71"/>
    <p:sldId id="305" r:id="rId72"/>
    <p:sldId id="306" r:id="rId73"/>
    <p:sldId id="301" r:id="rId74"/>
    <p:sldId id="271" r:id="rId75"/>
    <p:sldId id="299" r:id="rId76"/>
    <p:sldId id="288" r:id="rId77"/>
    <p:sldId id="326" r:id="rId78"/>
    <p:sldId id="327" r:id="rId79"/>
    <p:sldId id="272" r:id="rId80"/>
    <p:sldId id="374" r:id="rId81"/>
    <p:sldId id="332" r:id="rId82"/>
    <p:sldId id="370" r:id="rId83"/>
    <p:sldId id="371" r:id="rId84"/>
    <p:sldId id="335" r:id="rId85"/>
    <p:sldId id="336" r:id="rId86"/>
    <p:sldId id="353" r:id="rId87"/>
    <p:sldId id="352" r:id="rId88"/>
    <p:sldId id="372" r:id="rId89"/>
    <p:sldId id="373" r:id="rId90"/>
    <p:sldId id="307"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44" autoAdjust="0"/>
    <p:restoredTop sz="84615" autoAdjust="0"/>
  </p:normalViewPr>
  <p:slideViewPr>
    <p:cSldViewPr showGuides="1">
      <p:cViewPr varScale="1">
        <p:scale>
          <a:sx n="78" d="100"/>
          <a:sy n="78" d="100"/>
        </p:scale>
        <p:origin x="234" y="84"/>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Performance scaling</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Software router</c:v>
                </c:pt>
              </c:strCache>
            </c:strRef>
          </c:tx>
          <c:spPr>
            <a:ln w="63500" cap="rnd">
              <a:solidFill>
                <a:srgbClr val="0070C0"/>
              </a:solidFill>
              <a:round/>
            </a:ln>
            <a:effectLst/>
          </c:spPr>
          <c:marker>
            <c:symbol val="diamond"/>
            <c:size val="10"/>
            <c:spPr>
              <a:solidFill>
                <a:schemeClr val="accent1"/>
              </a:solidFill>
              <a:ln w="9525">
                <a:solidFill>
                  <a:schemeClr val="accent1"/>
                </a:solidFill>
              </a:ln>
              <a:effectLst/>
            </c:spPr>
          </c:marker>
          <c:dLbls>
            <c:dLbl>
              <c:idx val="0"/>
              <c:layout>
                <c:manualLayout>
                  <c:x val="-5.9988885118929212E-2"/>
                  <c:y val="6.2562771983825038E-2"/>
                </c:manualLayout>
              </c:layout>
              <c:tx>
                <c:rich>
                  <a:bodyPr/>
                  <a:lstStyle/>
                  <a:p>
                    <a:r>
                      <a:rPr lang="en-US" smtClean="0"/>
                      <a:t>SNAP</a:t>
                    </a:r>
                  </a:p>
                  <a:p>
                    <a:r>
                      <a:rPr lang="en-US" smtClean="0"/>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1.3164933135215507E-2"/>
                  <c:y val="6.8273659431002248E-2"/>
                </c:manualLayout>
              </c:layout>
              <c:tx>
                <c:rich>
                  <a:bodyPr/>
                  <a:lstStyle/>
                  <a:p>
                    <a:r>
                      <a:rPr lang="en-US" smtClean="0"/>
                      <a:t>Click</a:t>
                    </a:r>
                  </a:p>
                  <a:p>
                    <a:r>
                      <a:rPr lang="en-US" smtClean="0"/>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2.3354471107159207E-2"/>
                  <c:y val="7.3984546878179347E-2"/>
                </c:manualLayout>
              </c:layout>
              <c:tx>
                <c:rich>
                  <a:bodyPr/>
                  <a:lstStyle/>
                  <a:p>
                    <a:r>
                      <a:rPr lang="en-US" smtClean="0"/>
                      <a:t>IXP 2400</a:t>
                    </a:r>
                  </a:p>
                  <a:p>
                    <a:r>
                      <a:rPr lang="en-US" smtClean="0"/>
                      <a:t>(NPU)</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8.7908207195178376E-2"/>
                  <c:y val="7.7944973216260455E-2"/>
                </c:manualLayout>
              </c:layout>
              <c:tx>
                <c:rich>
                  <a:bodyPr/>
                  <a:lstStyle/>
                  <a:p>
                    <a:r>
                      <a:rPr lang="en-US" smtClean="0"/>
                      <a:t>RouteBricks</a:t>
                    </a:r>
                  </a:p>
                  <a:p>
                    <a:r>
                      <a:rPr lang="en-US" smtClean="0"/>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7.8157904588392488E-2"/>
                  <c:y val="6.36788948696414E-2"/>
                </c:manualLayout>
              </c:layout>
              <c:tx>
                <c:rich>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r>
                      <a:rPr lang="en-US" dirty="0" err="1" smtClean="0"/>
                      <a:t>PacketShader</a:t>
                    </a:r>
                    <a:r>
                      <a:rPr lang="en-US" baseline="0" dirty="0" smtClean="0"/>
                      <a:t> </a:t>
                    </a:r>
                  </a:p>
                  <a:p>
                    <a:pPr>
                      <a:defRPr sz="1400" b="1"/>
                    </a:pPr>
                    <a:r>
                      <a:rPr lang="en-US" baseline="0" dirty="0" smtClean="0"/>
                      <a:t>(GPU)</a:t>
                    </a:r>
                    <a:endParaRPr lang="en-US" dirty="0"/>
                  </a:p>
                </c:rich>
              </c:tx>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layout>
                    <c:manualLayout>
                      <c:w val="0.13690330309345247"/>
                      <c:h val="0.14436901015419934"/>
                    </c:manualLayout>
                  </c15:layout>
                </c:ext>
              </c:extLst>
            </c:dLbl>
            <c:dLbl>
              <c:idx val="7"/>
              <c:layout>
                <c:manualLayout>
                  <c:x val="-3.4191562600561338E-4"/>
                  <c:y val="7.5770795805976773E-2"/>
                </c:manualLayout>
              </c:layout>
              <c:tx>
                <c:rich>
                  <a:bodyPr/>
                  <a:lstStyle/>
                  <a:p>
                    <a:r>
                      <a:rPr lang="en-US" dirty="0" err="1" smtClean="0"/>
                      <a:t>SoftNIC</a:t>
                    </a:r>
                    <a:endParaRPr lang="en-US" dirty="0" smtClean="0"/>
                  </a:p>
                  <a:p>
                    <a:r>
                      <a:rPr lang="en-US" dirty="0" smtClean="0"/>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Sheet1!$B$2:$B$9</c:f>
              <c:numCache>
                <c:formatCode>General</c:formatCode>
                <c:ptCount val="8"/>
                <c:pt idx="0">
                  <c:v>0.1</c:v>
                </c:pt>
                <c:pt idx="1">
                  <c:v>0.17</c:v>
                </c:pt>
                <c:pt idx="2">
                  <c:v>4</c:v>
                </c:pt>
                <c:pt idx="5">
                  <c:v>35</c:v>
                </c:pt>
                <c:pt idx="6">
                  <c:v>40</c:v>
                </c:pt>
                <c:pt idx="7">
                  <c:v>100</c:v>
                </c:pt>
              </c:numCache>
            </c:numRef>
          </c:val>
          <c:smooth val="0"/>
        </c:ser>
        <c:ser>
          <c:idx val="2"/>
          <c:order val="1"/>
          <c:tx>
            <c:strRef>
              <c:f>Sheet1!$C$1</c:f>
              <c:strCache>
                <c:ptCount val="1"/>
                <c:pt idx="0">
                  <c:v>Line-Rate router</c:v>
                </c:pt>
              </c:strCache>
            </c:strRef>
          </c:tx>
          <c:spPr>
            <a:ln w="63500" cap="rnd">
              <a:solidFill>
                <a:srgbClr val="FF0000"/>
              </a:solidFill>
              <a:round/>
            </a:ln>
            <a:effectLst/>
          </c:spPr>
          <c:marker>
            <c:symbol val="triangle"/>
            <c:size val="10"/>
            <c:spPr>
              <a:solidFill>
                <a:schemeClr val="accent3"/>
              </a:solidFill>
              <a:ln w="9525">
                <a:solidFill>
                  <a:schemeClr val="accent3"/>
                </a:solidFill>
              </a:ln>
              <a:effectLst/>
            </c:spPr>
          </c:marker>
          <c:dLbls>
            <c:dLbl>
              <c:idx val="0"/>
              <c:layout/>
              <c:tx>
                <c:rich>
                  <a:bodyPr/>
                  <a:lstStyle/>
                  <a:p>
                    <a:r>
                      <a:rPr lang="en-US" dirty="0" smtClean="0"/>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057"/>
                  <c:y val="-6.1520422605671143E-2"/>
                </c:manualLayout>
              </c:layout>
              <c:tx>
                <c:rich>
                  <a:bodyPr/>
                  <a:lstStyle/>
                  <a:p>
                    <a:r>
                      <a:rPr lang="en-US" dirty="0" smtClean="0"/>
                      <a:t>Broadcom</a:t>
                    </a:r>
                  </a:p>
                  <a:p>
                    <a:r>
                      <a:rPr lang="en-US" dirty="0" smtClean="0"/>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mtClean="0"/>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mtClean="0"/>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dirty="0" smtClean="0"/>
                      <a:t>Tomahawk</a:t>
                    </a:r>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Sheet1!$C$2:$C$9</c:f>
              <c:numCache>
                <c:formatCode>General</c:formatCode>
                <c:ptCount val="8"/>
                <c:pt idx="0">
                  <c:v>32</c:v>
                </c:pt>
                <c:pt idx="3">
                  <c:v>80</c:v>
                </c:pt>
                <c:pt idx="4">
                  <c:v>240</c:v>
                </c:pt>
                <c:pt idx="6">
                  <c:v>640</c:v>
                </c:pt>
                <c:pt idx="7">
                  <c:v>3200</c:v>
                </c:pt>
              </c:numCache>
            </c:numRef>
          </c:val>
          <c:smooth val="0"/>
        </c:ser>
        <c:dLbls>
          <c:dLblPos val="t"/>
          <c:showLegendKey val="0"/>
          <c:showVal val="1"/>
          <c:showCatName val="0"/>
          <c:showSerName val="0"/>
          <c:showPercent val="0"/>
          <c:showBubbleSize val="0"/>
        </c:dLbls>
        <c:marker val="1"/>
        <c:smooth val="0"/>
        <c:axId val="199711880"/>
        <c:axId val="199712272"/>
      </c:lineChart>
      <c:catAx>
        <c:axId val="19971188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Year</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9712272"/>
        <c:crosses val="autoZero"/>
        <c:auto val="1"/>
        <c:lblAlgn val="ctr"/>
        <c:lblOffset val="100"/>
        <c:noMultiLvlLbl val="0"/>
      </c:catAx>
      <c:valAx>
        <c:axId val="199712272"/>
        <c:scaling>
          <c:logBase val="10"/>
          <c:orientation val="minMax"/>
          <c:min val="1.0000000000000002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err="1" smtClean="0"/>
                  <a:t>Gbit</a:t>
                </a:r>
                <a:r>
                  <a:rPr lang="en-US" dirty="0" smtClean="0"/>
                  <a:t>/s</a:t>
                </a:r>
                <a:endParaRPr lang="en-US"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97118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span"/>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a:t>Performance scaling of routers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497"/>
                  <c:y val="-3.9373596241103946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3.1319899480385605E-2"/>
                  <c:y val="-3.5794178401003657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402E-2"/>
                  <c:y val="-5.0111849761405092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366"/>
                  <c:y val="-5.369126760150545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4.0268442189067208E-2"/>
                  <c:y val="-5.3691267601505388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3.8031306511896804E-2"/>
                  <c:y val="-5.011184976140502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2.6845628126044969E-2"/>
                  <c:y val="-3.2214760560903263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ser>
        <c:dLbls>
          <c:showLegendKey val="0"/>
          <c:showVal val="0"/>
          <c:showCatName val="0"/>
          <c:showSerName val="0"/>
          <c:showPercent val="0"/>
          <c:showBubbleSize val="0"/>
        </c:dLbls>
        <c:axId val="198061528"/>
        <c:axId val="197452112"/>
      </c:scatterChart>
      <c:valAx>
        <c:axId val="198061528"/>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97452112"/>
        <c:crosses val="autoZero"/>
        <c:crossBetween val="midCat"/>
      </c:valAx>
      <c:valAx>
        <c:axId val="197452112"/>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9806152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5/31/2016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3493292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52351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75369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3901101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4254578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They must finish processing their inputs within the clock period, which at 1 GHz is 1 ns so that they are ready to process the next packet.</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2119359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2828022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457200" lvl="1" indent="0">
              <a:buNone/>
            </a:pPr>
            <a:r>
              <a:rPr lang="en-US" baseline="0" smtClean="0"/>
              <a:t>TODO:                                                                                                                                                                                                                                                                                                                                                                                                                                                                                                                                                                                                                                 Add </a:t>
            </a:r>
            <a:r>
              <a:rPr lang="en-US" baseline="0" dirty="0" smtClean="0"/>
              <a:t>a chip figure</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280811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leads us to the idea of packet transactions: a block of imperative code that is atomic and isolated from other such blocks.</a:t>
            </a:r>
          </a:p>
          <a:p>
            <a:pPr marL="457200" lvl="1" indent="0">
              <a:buFont typeface="Wingdings" panose="05000000000000000000" pitchFamily="2" charset="2"/>
              <a:buNone/>
            </a:pPr>
            <a:r>
              <a:rPr lang="en-US" baseline="0" dirty="0" smtClean="0">
                <a:sym typeface="Wingdings" panose="05000000000000000000" pitchFamily="2" charset="2"/>
              </a:rPr>
              <a:t>What do I mean by that? The idea here is that the programmer programs to the illusion that there is exactly one packet in the system at any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When a packet comes in, a sequence of statements atomically updates fields in the packet and state on the switch. All field and state updates complete</a:t>
            </a:r>
          </a:p>
          <a:p>
            <a:pPr marL="457200" lvl="1" indent="0">
              <a:buFont typeface="Wingdings" panose="05000000000000000000" pitchFamily="2" charset="2"/>
              <a:buNone/>
            </a:pPr>
            <a:r>
              <a:rPr lang="en-US" baseline="0" dirty="0" smtClean="0">
                <a:sym typeface="Wingdings" panose="05000000000000000000" pitchFamily="2" charset="2"/>
              </a:rPr>
              <a:t>Before the next packet comes in. </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1711808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A compiler then translates this into a pipelined implementation suitable for a programmable switch.</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578519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7785981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Two big takeaways from preprocessing:</a:t>
            </a:r>
          </a:p>
          <a:p>
            <a:pPr marL="228600" indent="-228600">
              <a:buAutoNum type="arabicPeriod"/>
            </a:pPr>
            <a:r>
              <a:rPr lang="en-US" baseline="0" dirty="0" smtClean="0"/>
              <a:t>Write out state modifications in an explicit read-modify-write form.</a:t>
            </a:r>
          </a:p>
          <a:p>
            <a:pPr marL="228600" indent="-228600">
              <a:buAutoNum type="arabicPeriod"/>
            </a:pPr>
            <a:r>
              <a:rPr lang="en-US" baseline="0" dirty="0" smtClean="0"/>
              <a:t>Remove branches and replace them with conditional operators.</a:t>
            </a:r>
          </a:p>
          <a:p>
            <a:pPr marL="228600" indent="-228600">
              <a:buAutoNum type="arabicPeriod"/>
            </a:pPr>
            <a:endParaRPr lang="en-US" baseline="0" dirty="0" smtClean="0"/>
          </a:p>
          <a:p>
            <a:pPr marL="0" indent="0">
              <a:buNone/>
            </a:pPr>
            <a:r>
              <a:rPr lang="en-US" baseline="0" dirty="0" smtClean="0"/>
              <a:t>Jonathan’s question:</a:t>
            </a:r>
          </a:p>
          <a:p>
            <a:pPr marL="0" indent="0">
              <a:buNone/>
            </a:pPr>
            <a:r>
              <a:rPr lang="en-US" baseline="0" dirty="0" smtClean="0"/>
              <a:t>========================</a:t>
            </a:r>
          </a:p>
          <a:p>
            <a:pPr marL="0" indent="0">
              <a:buNone/>
            </a:pPr>
            <a:r>
              <a:rPr lang="en-US" baseline="0" dirty="0" smtClean="0"/>
              <a:t>Why is predication not wasteful? It doesn’t waste time because the two halves are done in parallel in hardware.</a:t>
            </a:r>
          </a:p>
          <a:p>
            <a:pPr marL="0" indent="0">
              <a:buNone/>
            </a:pPr>
            <a:r>
              <a:rPr lang="en-US" baseline="0" dirty="0" smtClean="0"/>
              <a:t>It doesn’t waste area and power because it’s negligible anyway.</a:t>
            </a:r>
          </a:p>
          <a:p>
            <a:pPr marL="0" indent="0">
              <a:buNone/>
            </a:pPr>
            <a:endParaRPr lang="en-US" baseline="0" dirty="0" smtClean="0"/>
          </a:p>
          <a:p>
            <a:pPr marL="0" indent="0">
              <a:buNone/>
            </a:pPr>
            <a:r>
              <a:rPr lang="en-US" baseline="0" dirty="0" smtClean="0"/>
              <a:t>====</a:t>
            </a:r>
          </a:p>
          <a:p>
            <a:pPr marL="0" indent="0">
              <a:buNone/>
            </a:pPr>
            <a:r>
              <a:rPr lang="en-US" baseline="0" dirty="0" smtClean="0"/>
              <a:t>The </a:t>
            </a:r>
            <a:r>
              <a:rPr lang="en-US" baseline="0" dirty="0" err="1" smtClean="0"/>
              <a:t>preprossing</a:t>
            </a:r>
            <a:r>
              <a:rPr lang="en-US" baseline="0" dirty="0" smtClean="0"/>
              <a:t> stage is bunch of book-keeping tricks which make life easier on next stages</a:t>
            </a:r>
          </a:p>
          <a:p>
            <a:pPr marL="0" indent="0">
              <a:buNone/>
            </a:pPr>
            <a:r>
              <a:rPr lang="en-US" baseline="0" dirty="0" smtClean="0"/>
              <a:t>If else branches replaced by ternary operator </a:t>
            </a:r>
            <a:r>
              <a:rPr lang="en-US" baseline="0" dirty="0" smtClean="0">
                <a:sym typeface="Wingdings"/>
              </a:rPr>
              <a:t></a:t>
            </a:r>
            <a:r>
              <a:rPr lang="en-US" baseline="0" dirty="0" smtClean="0"/>
              <a:t> no branching, strictly straight-line code </a:t>
            </a:r>
          </a:p>
          <a:p>
            <a:pPr marL="0" indent="0">
              <a:buNone/>
            </a:pPr>
            <a:r>
              <a:rPr lang="en-US" baseline="0" dirty="0" smtClean="0"/>
              <a:t>Turn state variables into stylized from; only read from state, write to state </a:t>
            </a:r>
            <a:r>
              <a:rPr lang="en-US" baseline="0" dirty="0" smtClean="0">
                <a:sym typeface="Wingdings"/>
              </a:rPr>
              <a:t> makes it simpler to identify dependencies for state variables</a:t>
            </a:r>
          </a:p>
          <a:p>
            <a:pPr marL="0" indent="0">
              <a:buNone/>
            </a:pPr>
            <a:endParaRPr lang="en-US" baseline="0" dirty="0" smtClean="0">
              <a:sym typeface="Wingdings"/>
            </a:endParaRPr>
          </a:p>
          <a:p>
            <a:pPr marL="0" indent="0">
              <a:buNone/>
            </a:pPr>
            <a:r>
              <a:rPr lang="en-US" baseline="0" dirty="0" smtClean="0">
                <a:sym typeface="Wingdings"/>
              </a:rPr>
              <a:t>Two kinds of dependencies</a:t>
            </a:r>
          </a:p>
          <a:p>
            <a:pPr marL="228600" indent="-228600">
              <a:buAutoNum type="arabicPeriod"/>
            </a:pPr>
            <a:r>
              <a:rPr lang="en-US" baseline="0" dirty="0" smtClean="0">
                <a:sym typeface="Wingdings"/>
              </a:rPr>
              <a:t>Dependencies within a packet</a:t>
            </a:r>
          </a:p>
          <a:p>
            <a:pPr marL="228600" indent="-228600">
              <a:buAutoNum type="arabicPeriod"/>
            </a:pPr>
            <a:r>
              <a:rPr lang="en-US" baseline="0" dirty="0" smtClean="0">
                <a:sym typeface="Wingdings"/>
              </a:rPr>
              <a:t>Dependencies across packets (through persistent state on the switch)</a:t>
            </a:r>
          </a:p>
          <a:p>
            <a:pPr marL="0" indent="0">
              <a:buNone/>
            </a:pPr>
            <a:endParaRPr lang="en-US" baseline="0" dirty="0" smtClean="0">
              <a:sym typeface="Wingdings"/>
            </a:endParaRPr>
          </a:p>
          <a:p>
            <a:pPr marL="0" indent="0">
              <a:buNone/>
            </a:pPr>
            <a:endParaRPr lang="en-US" baseline="0" dirty="0" smtClean="0">
              <a:sym typeface="Wingdings"/>
            </a:endParaRPr>
          </a:p>
          <a:p>
            <a:pPr marL="0" indent="0">
              <a:buNone/>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4277030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21009457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baseline="0" dirty="0" smtClean="0"/>
          </a:p>
          <a:p>
            <a:r>
              <a:rPr lang="en-US" baseline="0" dirty="0" smtClean="0"/>
              <a:t>What about other dependencies? To simplify the compiler, get rid of other types of dependencies by creating dummy variable (standard compiler technique: static single assignment </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484706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a:p>
            <a:endParaRPr lang="en-US" baseline="0" dirty="0" smtClean="0"/>
          </a:p>
          <a:p>
            <a:r>
              <a:rPr lang="en-US" baseline="0" dirty="0" smtClean="0"/>
              <a:t>TODO: Rambling a bit too much here about bidirectional arrows.</a:t>
            </a:r>
          </a:p>
          <a:p>
            <a:endParaRPr lang="en-US" baseline="0" dirty="0" smtClean="0"/>
          </a:p>
          <a:p>
            <a:r>
              <a:rPr lang="en-US" baseline="0" dirty="0" smtClean="0"/>
              <a:t>Dependencies between fields of different packets through a state variable</a:t>
            </a:r>
          </a:p>
          <a:p>
            <a:r>
              <a:rPr lang="en-US" baseline="0" dirty="0" smtClean="0"/>
              <a:t>--</a:t>
            </a:r>
          </a:p>
          <a:p>
            <a:r>
              <a:rPr lang="en-US" baseline="0" dirty="0" smtClean="0"/>
              <a:t>Add double arrows between the two nodes that read and write to a state; the write to state has to happen after the read</a:t>
            </a:r>
          </a:p>
          <a:p>
            <a:endParaRPr lang="en-US" baseline="0" dirty="0" smtClean="0"/>
          </a:p>
          <a:p>
            <a:r>
              <a:rPr lang="en-US" baseline="0" dirty="0" smtClean="0"/>
              <a:t>Forward arrow mean: read has to happen before the write for this packet</a:t>
            </a:r>
          </a:p>
          <a:p>
            <a:r>
              <a:rPr lang="en-US" baseline="0" dirty="0" smtClean="0"/>
              <a:t>Backward arrow means: the write has to happen before the read on the next packet</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30877434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Rambling here. Explain the bidirectional red arrows a bit more crisply.</a:t>
            </a:r>
          </a:p>
          <a:p>
            <a:endParaRPr lang="en-US" baseline="0" dirty="0" smtClean="0"/>
          </a:p>
          <a:p>
            <a:r>
              <a:rPr lang="en-US" baseline="0" dirty="0" smtClean="0"/>
              <a:t>Spend some time explaining the intuition behind strongly connected components.</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 some intuition</a:t>
            </a:r>
            <a:r>
              <a:rPr lang="en-US" baseline="0" dirty="0" smtClean="0"/>
              <a:t> for how the algorithm works, instead of just saying that this is the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Strongly connected component gets to the heart what operations have to happen atomically to respect all dependencies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4150097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25672359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we have a pipeline</a:t>
            </a:r>
            <a:r>
              <a:rPr lang="en-US" baseline="0" dirty="0" smtClean="0"/>
              <a:t> where each stage has some</a:t>
            </a:r>
          </a:p>
          <a:p>
            <a:r>
              <a:rPr lang="en-US" baseline="0" dirty="0" smtClean="0"/>
              <a:t>sequential code that executes within it, while all pipeline stages</a:t>
            </a:r>
          </a:p>
          <a:p>
            <a:r>
              <a:rPr lang="en-US" baseline="0" dirty="0" smtClean="0"/>
              <a:t>execute in parallel.</a:t>
            </a:r>
          </a:p>
          <a:p>
            <a:endParaRPr lang="en-US" baseline="0" dirty="0" smtClean="0"/>
          </a:p>
          <a:p>
            <a:r>
              <a:rPr lang="en-US" baseline="0" dirty="0" smtClean="0"/>
              <a:t>We have no idea whether those sequential code blocks can actually</a:t>
            </a:r>
          </a:p>
          <a:p>
            <a:r>
              <a:rPr lang="en-US" baseline="0" dirty="0" smtClean="0"/>
              <a:t>be run at line rate or not. In other words, we haven’t quite figured out</a:t>
            </a:r>
          </a:p>
          <a:p>
            <a:r>
              <a:rPr lang="en-US" baseline="0" dirty="0" smtClean="0"/>
              <a:t>if the sequential code block can or cannot be mapped to an instruction</a:t>
            </a:r>
          </a:p>
          <a:p>
            <a:r>
              <a:rPr lang="en-US" baseline="0" dirty="0" smtClean="0"/>
              <a:t>provided by the switch.</a:t>
            </a: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784345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REQUIRES WORK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5770718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REQUIRES WORK here.</a:t>
            </a:r>
          </a:p>
          <a:p>
            <a:endParaRPr lang="en-US" dirty="0" smtClean="0"/>
          </a:p>
          <a:p>
            <a:r>
              <a:rPr lang="en-US" dirty="0" smtClean="0"/>
              <a:t>Say that if the</a:t>
            </a:r>
            <a:r>
              <a:rPr lang="en-US" baseline="0" dirty="0" smtClean="0"/>
              <a:t> code is rejected here, we reject the code up top as well. This is important.</a:t>
            </a:r>
          </a:p>
          <a:p>
            <a:endParaRPr lang="en-US" baseline="0" dirty="0" smtClean="0"/>
          </a:p>
          <a:p>
            <a:r>
              <a:rPr lang="en-US" baseline="0" dirty="0" smtClean="0"/>
              <a:t>===</a:t>
            </a:r>
          </a:p>
          <a:p>
            <a:r>
              <a:rPr lang="en-US" baseline="0" dirty="0" smtClean="0"/>
              <a:t>What we need to do is figure out how to go from these atomic components to the circuit – if you get a no answer, you just reject the program</a:t>
            </a:r>
          </a:p>
          <a:p>
            <a:endParaRPr lang="en-US" baseline="0" dirty="0" smtClean="0"/>
          </a:p>
          <a:p>
            <a:r>
              <a:rPr lang="en-US" baseline="0" dirty="0" smtClean="0"/>
              <a:t>Express the circuit as an imperative program with holes to be filled </a:t>
            </a:r>
            <a:r>
              <a:rPr lang="en-US" baseline="0" dirty="0" smtClean="0">
                <a:sym typeface="Wingdings"/>
              </a:rPr>
              <a:t> this is called an implementation sketch. Figure out if there is some assignment of wholes to implement your code block. The search for holes </a:t>
            </a:r>
          </a:p>
          <a:p>
            <a:endParaRPr lang="en-US" baseline="0" dirty="0" smtClean="0">
              <a:sym typeface="Wingdings"/>
            </a:endParaRPr>
          </a:p>
          <a:p>
            <a:r>
              <a:rPr lang="en-US" baseline="0" dirty="0" smtClean="0">
                <a:sym typeface="Wingdings"/>
              </a:rPr>
              <a:t>This is called syntax-based synthesis. Specifically, we use the tool SKETCH to do the program synthesis. (underneath uses some kind of SAT solver)</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816626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Hari: Overall, elide details even more.</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p>
          <a:p>
            <a:endParaRPr lang="en-US" baseline="0" dirty="0" smtClean="0"/>
          </a:p>
          <a:p>
            <a:r>
              <a:rPr lang="en-US" baseline="0" dirty="0" smtClean="0"/>
              <a:t>Say that the alternative today is to do it in P4, which is painful. Add P4 LOC as well to show how it can be automated??</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5458606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a:t>
            </a:r>
            <a:r>
              <a:rPr lang="en-US" baseline="0" smtClean="0"/>
              <a:t>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36965209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Need to say that there is 300</a:t>
            </a:r>
            <a:r>
              <a:rPr lang="en-US" baseline="0" dirty="0" smtClean="0"/>
              <a:t> stateless + 300 of (one of the </a:t>
            </a:r>
            <a:r>
              <a:rPr lang="en-US" baseline="0" dirty="0" err="1" smtClean="0"/>
              <a:t>stateful</a:t>
            </a:r>
            <a:r>
              <a:rPr lang="en-US" baseline="0" dirty="0" smtClean="0"/>
              <a:t>) to form each target.</a:t>
            </a:r>
          </a:p>
          <a:p>
            <a:pPr lvl="1"/>
            <a:r>
              <a:rPr lang="en-US" baseline="0" dirty="0" smtClean="0"/>
              <a:t>REQUIRES WORK.</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37852995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Requires work.</a:t>
            </a:r>
          </a:p>
          <a:p>
            <a:r>
              <a:rPr lang="en-US" dirty="0" smtClean="0"/>
              <a:t>Explain what a target 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total overhead of less than 2% for </a:t>
            </a:r>
            <a:r>
              <a:rPr lang="en-US" dirty="0" err="1" smtClean="0"/>
              <a:t>stateful</a:t>
            </a:r>
            <a:r>
              <a:rPr lang="en-US" dirty="0" smtClean="0"/>
              <a:t> and stateless atoms</a:t>
            </a:r>
          </a:p>
          <a:p>
            <a:r>
              <a:rPr lang="en-US" dirty="0" smtClean="0"/>
              <a:t>Seem</a:t>
            </a:r>
            <a:r>
              <a:rPr lang="en-US" baseline="0" dirty="0" smtClean="0"/>
              <a:t> to be rambling a bit about PRAW and </a:t>
            </a:r>
            <a:r>
              <a:rPr lang="en-US" baseline="0" dirty="0" err="1" smtClean="0"/>
              <a:t>IfElseRAW</a:t>
            </a:r>
            <a:r>
              <a:rPr lang="en-US" baseline="0" dirty="0" smtClean="0"/>
              <a:t> (remove this?)</a:t>
            </a:r>
          </a:p>
          <a:p>
            <a:r>
              <a:rPr lang="en-US" baseline="0" dirty="0" smtClean="0"/>
              <a:t>Or at least say what PRAW and </a:t>
            </a:r>
            <a:r>
              <a:rPr lang="en-US" baseline="0" dirty="0" err="1" smtClean="0"/>
              <a:t>IfElseRAW</a:t>
            </a:r>
            <a:r>
              <a:rPr lang="en-US" baseline="0" dirty="0" smtClean="0"/>
              <a:t> 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22838491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2206541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457200" lvl="1" indent="0">
              <a:buNone/>
            </a:pPr>
            <a:endParaRPr lang="en-US" baseline="0" dirty="0" smtClean="0"/>
          </a:p>
          <a:p>
            <a:pPr marL="457200" lvl="1" indent="0">
              <a:buNone/>
            </a:pPr>
            <a:r>
              <a:rPr lang="en-US" baseline="0" dirty="0" smtClean="0"/>
              <a:t>Add a chip to this figure</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20622326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Amy: Emphasize that this is MYYYY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So, it should make you wonder. Why is programmable scheduling hard?</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all, new scheduling algorithms spring up every year.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despite many years of work on programmable scheduling and hundreds of algorithms, there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no consensus on an abstraction to use for ALL scheduling algorithms.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in contrast to other aspects of the switch such as parsing, for which parse graphs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forwarding, for which match-action tables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Conclude here by saying, “packet transactions are insufficient” and we invent a primitive that allows us to keep using packet transactions for this as well.</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there is no abstraction, one approach is to throw up your hand and build an FPGA or CPU on the critical path.</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also isn’t feasible for line rate switches because you need to make decisions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are really looking for an abstraction that is simple enough that it can finish executing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Packet transactions are insufficient. On the surface of it, scheduling operates on groups of packets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or queues. Packet transactions on the other hand, operate one packet at a time.</a:t>
            </a:r>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3306268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brings me to the primary contribution of our work, an abstraction for programmable packet scheduling.</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Central to our abstraction is the observation that many scheduling algorithms determine the relative order of packet transmissions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 Put differently, the order of packets in the buffer will not change despite future packet arrivals.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do I mean by that? Here are a few examples of scheduling algorithms that all determine packet transmission order at packet arrival.</a:t>
            </a:r>
          </a:p>
          <a:p>
            <a:pPr marL="457200" lvl="1" indent="0">
              <a:buFont typeface="Wingdings" panose="05000000000000000000" pitchFamily="2" charset="2"/>
              <a:buNone/>
            </a:pPr>
            <a:r>
              <a:rPr lang="en-US" baseline="0" dirty="0" smtClean="0">
                <a:sym typeface="Wingdings" panose="05000000000000000000" pitchFamily="2" charset="2"/>
              </a:rPr>
              <a:t>The Shortest Job First scheduling discipline orders packets by their flow size, which is known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a:t>
            </a:r>
          </a:p>
          <a:p>
            <a:pPr marL="457200" lvl="1" indent="0">
              <a:buFont typeface="Wingdings" panose="05000000000000000000" pitchFamily="2" charset="2"/>
              <a:buNone/>
            </a:pPr>
            <a:r>
              <a:rPr lang="en-US" baseline="0" dirty="0" smtClean="0">
                <a:sym typeface="Wingdings" panose="05000000000000000000" pitchFamily="2" charset="2"/>
              </a:rPr>
              <a:t>The Earliest Deadline First scheduling discipline orders packets by the time remaining until their deadline.</a:t>
            </a:r>
          </a:p>
          <a:p>
            <a:pPr marL="457200" lvl="1" indent="0">
              <a:buFont typeface="Wingdings" panose="05000000000000000000" pitchFamily="2" charset="2"/>
              <a:buNone/>
            </a:pPr>
            <a:r>
              <a:rPr lang="en-US" baseline="0" dirty="0" smtClean="0">
                <a:sym typeface="Wingdings" panose="05000000000000000000" pitchFamily="2" charset="2"/>
              </a:rPr>
              <a:t>And FCFS orders packets by packet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This naturally leads us to an abstraction for scheduling which is called a push-in first-out queue where packets are pushed into an arbitrary location based on a priority and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a:t>
            </a:r>
          </a:p>
          <a:p>
            <a:pPr marL="457200" lvl="1" indent="0">
              <a:buFont typeface="Wingdings" panose="05000000000000000000" pitchFamily="2" charset="2"/>
              <a:buNone/>
            </a:pPr>
            <a:r>
              <a:rPr lang="en-US" baseline="0" dirty="0" smtClean="0">
                <a:sym typeface="Wingdings" panose="05000000000000000000" pitchFamily="2" charset="2"/>
              </a:rPr>
              <a:t>This concept was first proposed as a proof construct in a paper from the late 90s.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we are showing is that this construct is practically usable as a construct for </a:t>
            </a:r>
            <a:r>
              <a:rPr lang="en-US" baseline="0" dirty="0" err="1" smtClean="0">
                <a:sym typeface="Wingdings" panose="05000000000000000000" pitchFamily="2" charset="2"/>
              </a:rPr>
              <a:t>prog</a:t>
            </a:r>
            <a:r>
              <a:rPr lang="en-US" baseline="0" dirty="0" smtClean="0">
                <a:sym typeface="Wingdings" panose="05000000000000000000" pitchFamily="2" charset="2"/>
              </a:rPr>
              <a:t>. Scheduling.</a:t>
            </a:r>
          </a:p>
          <a:p>
            <a:pPr marL="457200" lvl="1" indent="0">
              <a:buFont typeface="Wingdings" panose="05000000000000000000" pitchFamily="2" charset="2"/>
              <a:buNone/>
            </a:pPr>
            <a:r>
              <a:rPr lang="en-US" baseline="0" dirty="0" smtClean="0">
                <a:sym typeface="Wingdings" panose="05000000000000000000" pitchFamily="2" charset="2"/>
              </a:rPr>
              <a:t>The rest of this talk shows why PIFOs as an abstraction are expressive and why a PIFO is feasible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0541937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End by reminding</a:t>
            </a:r>
            <a:r>
              <a:rPr lang="en-US" baseline="0" dirty="0" smtClean="0"/>
              <a:t> them that the reason this works is that the rank can be computed before </a:t>
            </a:r>
            <a:r>
              <a:rPr lang="en-US" baseline="0" dirty="0" err="1" smtClean="0"/>
              <a:t>enqueue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4024215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45</a:t>
            </a:fld>
            <a:endParaRPr lang="en-US"/>
          </a:p>
        </p:txBody>
      </p:sp>
    </p:spTree>
    <p:extLst>
      <p:ext uri="{BB962C8B-B14F-4D97-AF65-F5344CB8AC3E}">
        <p14:creationId xmlns:p14="http://schemas.microsoft.com/office/powerpoint/2010/main" val="16222368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8471052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47</a:t>
            </a:fld>
            <a:endParaRPr lang="en-US"/>
          </a:p>
        </p:txBody>
      </p:sp>
    </p:spTree>
    <p:extLst>
      <p:ext uri="{BB962C8B-B14F-4D97-AF65-F5344CB8AC3E}">
        <p14:creationId xmlns:p14="http://schemas.microsoft.com/office/powerpoint/2010/main" val="5573206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48</a:t>
            </a:fld>
            <a:endParaRPr lang="en-US"/>
          </a:p>
        </p:txBody>
      </p:sp>
    </p:spTree>
    <p:extLst>
      <p:ext uri="{BB962C8B-B14F-4D97-AF65-F5344CB8AC3E}">
        <p14:creationId xmlns:p14="http://schemas.microsoft.com/office/powerpoint/2010/main" val="4483121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Chip diagram replaced with a blank as a bad hack.</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13912011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 a little more intuition.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0953321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Logical PIFOs can be supported</a:t>
            </a:r>
            <a:r>
              <a:rPr lang="en-US" baseline="0" dirty="0" smtClean="0"/>
              <a:t> by modifying the dequeuer logic a little bit.</a:t>
            </a:r>
          </a:p>
          <a:p>
            <a:r>
              <a:rPr lang="en-US" baseline="0" dirty="0" smtClean="0"/>
              <a:t>Instead of </a:t>
            </a:r>
            <a:r>
              <a:rPr lang="en-US" baseline="0" dirty="0" err="1" smtClean="0"/>
              <a:t>dequeueing</a:t>
            </a:r>
            <a:r>
              <a:rPr lang="en-US" baseline="0" dirty="0" smtClean="0"/>
              <a:t> the head packet, we find the first packet for a particular logical PIFO (using an equality check + priority encoder), and then shift at that position.</a:t>
            </a:r>
          </a:p>
          <a:p>
            <a:r>
              <a:rPr lang="en-US" baseline="0" dirty="0" smtClean="0"/>
              <a:t>Make sure to </a:t>
            </a:r>
            <a:r>
              <a:rPr lang="en-US" baseline="0" dirty="0" smtClean="0"/>
              <a:t>mention </a:t>
            </a:r>
            <a:r>
              <a:rPr lang="en-US" baseline="0" dirty="0" smtClean="0"/>
              <a:t>logical PIFOs here</a:t>
            </a:r>
            <a:r>
              <a:rPr lang="en-US" baseline="0" dirty="0" smtClean="0"/>
              <a:t>.</a:t>
            </a:r>
          </a:p>
          <a:p>
            <a:endParaRPr lang="en-US" baseline="0" dirty="0" smtClean="0"/>
          </a:p>
          <a:p>
            <a:r>
              <a:rPr lang="en-US" sz="800" kern="1200" dirty="0" smtClean="0">
                <a:solidFill>
                  <a:schemeClr val="tx1"/>
                </a:solidFill>
                <a:latin typeface="+mn-lt"/>
                <a:ea typeface="+mn-ea"/>
                <a:cs typeface="+mn-cs"/>
              </a:rPr>
              <a:t>1 </a:t>
            </a:r>
            <a:r>
              <a:rPr lang="en-US" sz="800" kern="1200" dirty="0" err="1" smtClean="0">
                <a:solidFill>
                  <a:schemeClr val="tx1"/>
                </a:solidFill>
                <a:latin typeface="+mn-lt"/>
                <a:ea typeface="+mn-ea"/>
                <a:cs typeface="+mn-cs"/>
              </a:rPr>
              <a:t>enqueue</a:t>
            </a:r>
            <a:r>
              <a:rPr lang="en-US" sz="800" kern="1200" dirty="0" smtClean="0">
                <a:solidFill>
                  <a:schemeClr val="tx1"/>
                </a:solidFill>
                <a:latin typeface="+mn-lt"/>
                <a:ea typeface="+mn-ea"/>
                <a:cs typeface="+mn-cs"/>
              </a:rPr>
              <a:t> + 1 </a:t>
            </a:r>
            <a:r>
              <a:rPr lang="en-US" sz="800" kern="1200" dirty="0" err="1" smtClean="0">
                <a:solidFill>
                  <a:schemeClr val="tx1"/>
                </a:solidFill>
                <a:latin typeface="+mn-lt"/>
                <a:ea typeface="+mn-ea"/>
                <a:cs typeface="+mn-cs"/>
              </a:rPr>
              <a:t>dequeue</a:t>
            </a:r>
            <a:r>
              <a:rPr lang="en-US" sz="800" kern="1200" dirty="0" smtClean="0">
                <a:solidFill>
                  <a:schemeClr val="tx1"/>
                </a:solidFill>
                <a:latin typeface="+mn-lt"/>
                <a:ea typeface="+mn-ea"/>
                <a:cs typeface="+mn-cs"/>
              </a:rPr>
              <a:t> per clock cycle</a:t>
            </a:r>
          </a:p>
          <a:p>
            <a:r>
              <a:rPr lang="en-US" sz="800" kern="1200" dirty="0" smtClean="0">
                <a:solidFill>
                  <a:schemeClr val="tx1"/>
                </a:solidFill>
                <a:latin typeface="+mn-lt"/>
                <a:ea typeface="+mn-ea"/>
                <a:cs typeface="+mn-cs"/>
              </a:rPr>
              <a:t>Can be shared among multiple logical PIFOs</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39701489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determines clock rate and area overhead?</a:t>
            </a:r>
          </a:p>
          <a:p>
            <a:r>
              <a:rPr lang="en-US" dirty="0" smtClean="0"/>
              <a:t>Maybe</a:t>
            </a:r>
            <a:r>
              <a:rPr lang="en-US" baseline="0" dirty="0" smtClean="0"/>
              <a:t> one or two slides on what affects what?</a:t>
            </a:r>
          </a:p>
          <a:p>
            <a:endParaRPr lang="en-US" baseline="0" dirty="0" smtClean="0"/>
          </a:p>
          <a:p>
            <a:r>
              <a:rPr lang="en-US" baseline="0" dirty="0" smtClean="0"/>
              <a:t>Make the 4% area overhead an example as opposed to the only design.</a:t>
            </a:r>
          </a:p>
          <a:p>
            <a:endParaRPr lang="en-US" baseline="0" dirty="0" smtClean="0"/>
          </a:p>
          <a:p>
            <a:r>
              <a:rPr lang="en-US" baseline="0" dirty="0" smtClean="0"/>
              <a:t>Add some scaling behavior.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300636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Rehearse</a:t>
            </a:r>
            <a:r>
              <a:rPr lang="en-US" baseline="0" dirty="0" smtClean="0"/>
              <a:t> this slide more and more.</a:t>
            </a:r>
          </a:p>
          <a:p>
            <a:r>
              <a:rPr lang="en-US" baseline="0" dirty="0" smtClean="0"/>
              <a:t>REQUIRES WORK.</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Increasingly affecting end-host networking (FPGA-based NICs)</a:t>
            </a:r>
            <a:endParaRPr lang="en-US" baseline="0" dirty="0" smtClean="0"/>
          </a:p>
          <a:p>
            <a:endParaRPr lang="en-US" dirty="0" smtClean="0"/>
          </a:p>
          <a:p>
            <a:r>
              <a:rPr lang="en-US" dirty="0" smtClean="0"/>
              <a:t>Happening in</a:t>
            </a:r>
            <a:r>
              <a:rPr lang="en-US" baseline="0" dirty="0" smtClean="0"/>
              <a:t> other domains (graphics, video decoding, and so on).</a:t>
            </a:r>
          </a:p>
          <a:p>
            <a:r>
              <a:rPr lang="en-US" baseline="0" dirty="0" smtClean="0"/>
              <a:t>Can’t do 100G and 400G on a software NIC easily.</a:t>
            </a:r>
          </a:p>
          <a:p>
            <a:r>
              <a:rPr lang="en-US" baseline="0" dirty="0" smtClean="0"/>
              <a:t>Targeting abstractions give us programmability without a loss in performance.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41757171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Flesh out this slide.</a:t>
            </a:r>
          </a:p>
          <a:p>
            <a:r>
              <a:rPr lang="en-US" baseline="0" dirty="0" smtClean="0"/>
              <a:t>Stress that composed PIFOs can be used for more than just hierarchical scheduling.</a:t>
            </a:r>
          </a:p>
          <a:p>
            <a:endParaRPr lang="en-US" baseline="0" dirty="0" smtClean="0"/>
          </a:p>
          <a:p>
            <a:r>
              <a:rPr lang="en-US" baseline="0" dirty="0" smtClean="0"/>
              <a:t>Slightly better </a:t>
            </a:r>
            <a:r>
              <a:rPr lang="en-US" baseline="0" smtClean="0"/>
              <a:t>figure maybe?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5576233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natural question is whether a PIFO can handle</a:t>
            </a:r>
            <a:r>
              <a:rPr lang="en-US" dirty="0" smtClean="0"/>
              <a:t> non-work-conserving</a:t>
            </a:r>
            <a:r>
              <a:rPr lang="en-US" baseline="0" dirty="0" smtClean="0"/>
              <a:t> algorithms? </a:t>
            </a:r>
          </a:p>
          <a:p>
            <a:r>
              <a:rPr lang="en-US" baseline="0" dirty="0" smtClean="0"/>
              <a:t>So, our third example looks at Traffic Shaping, the most common of these non-work-conserving algorithms,</a:t>
            </a:r>
          </a:p>
          <a:p>
            <a:r>
              <a:rPr lang="en-US" baseline="0" dirty="0" smtClean="0"/>
              <a:t>whose goal is to limit a flow to a fixed absolute throughput regardless of its offered load and the offered load of other flows.</a:t>
            </a:r>
          </a:p>
          <a:p>
            <a:endParaRPr lang="en-US" baseline="0" dirty="0" smtClean="0"/>
          </a:p>
          <a:p>
            <a:r>
              <a:rPr lang="en-US" baseline="0" dirty="0" smtClean="0"/>
              <a:t>We can implement Traffic Shaping using PIFOs by computing a packet’s priority in the PIFO based on the wall-clock</a:t>
            </a:r>
          </a:p>
          <a:p>
            <a:r>
              <a:rPr lang="en-US" baseline="0" dirty="0" smtClean="0"/>
              <a:t>departure time of the packet when it is </a:t>
            </a:r>
            <a:r>
              <a:rPr lang="en-US" baseline="0" dirty="0" err="1" smtClean="0"/>
              <a:t>enqueued</a:t>
            </a:r>
            <a:r>
              <a:rPr lang="en-US" baseline="0" dirty="0" smtClean="0"/>
              <a:t> and </a:t>
            </a:r>
            <a:r>
              <a:rPr lang="en-US" baseline="0" dirty="0" err="1" smtClean="0"/>
              <a:t>dequeuing</a:t>
            </a:r>
            <a:r>
              <a:rPr lang="en-US" baseline="0" dirty="0" smtClean="0"/>
              <a:t> a packet whenever its wall-clock time arrives.</a:t>
            </a:r>
          </a:p>
          <a:p>
            <a:endParaRPr lang="en-US" baseline="0" dirty="0" smtClean="0"/>
          </a:p>
          <a:p>
            <a:r>
              <a:rPr lang="en-US" dirty="0" smtClean="0"/>
              <a:t>A PIFO allows you</a:t>
            </a:r>
            <a:r>
              <a:rPr lang="en-US" baseline="0" dirty="0" smtClean="0"/>
              <a:t> to express anything where you can determine the transmission order when packets are </a:t>
            </a:r>
            <a:r>
              <a:rPr lang="en-US" baseline="0" dirty="0" err="1" smtClean="0"/>
              <a:t>enqueued</a:t>
            </a:r>
            <a:r>
              <a:rPr lang="en-US" baseline="0" dirty="0" smtClean="0"/>
              <a:t>.</a:t>
            </a:r>
          </a:p>
          <a:p>
            <a:r>
              <a:rPr lang="en-US" baseline="0" dirty="0" smtClean="0"/>
              <a:t>In other words, anything where the relative order doesn’t change in the future.</a:t>
            </a:r>
          </a:p>
          <a:p>
            <a:r>
              <a:rPr lang="en-US" baseline="0" dirty="0" smtClean="0"/>
              <a:t>There are algorithms for which these are not true. In particular, hierarchical scheduling algorithms are a class of algorithms</a:t>
            </a:r>
          </a:p>
          <a:p>
            <a:r>
              <a:rPr lang="en-US" baseline="0" dirty="0" smtClean="0"/>
              <a:t>for which this is not true. Let’s consider one in particular.</a:t>
            </a:r>
            <a:endParaRPr lang="en-US" dirty="0" smtClean="0"/>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36861364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transmission time at the switch</a:t>
            </a:r>
          </a:p>
          <a:p>
            <a:endParaRPr lang="en-US" dirty="0" smtClean="0"/>
          </a:p>
          <a:p>
            <a:r>
              <a:rPr lang="en-US" dirty="0" smtClean="0"/>
              <a:t>Too many examples.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28543453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at this point, I have described the core techniques in domino.</a:t>
            </a:r>
          </a:p>
          <a:p>
            <a:r>
              <a:rPr lang="en-US" baseline="0" dirty="0" smtClean="0"/>
              <a:t>Practical appeal:</a:t>
            </a:r>
          </a:p>
          <a:p>
            <a:r>
              <a:rPr lang="en-US" baseline="0" dirty="0" smtClean="0"/>
              <a:t>---------------------</a:t>
            </a:r>
          </a:p>
          <a:p>
            <a:r>
              <a:rPr lang="en-US" baseline="0" dirty="0" smtClean="0"/>
              <a:t>The compiler techniques are interesting intellectually, but I think the far greater practical appeal of packet transactions is there familiarity to programmers</a:t>
            </a:r>
          </a:p>
          <a:p>
            <a:r>
              <a:rPr lang="en-US" baseline="0" dirty="0" smtClean="0"/>
              <a:t>As one glib quantitative comparison, </a:t>
            </a:r>
            <a:r>
              <a:rPr lang="en-US" baseline="0" dirty="0" err="1" smtClean="0"/>
              <a:t>flowlet</a:t>
            </a:r>
            <a:r>
              <a:rPr lang="en-US" baseline="0" dirty="0" smtClean="0"/>
              <a:t> switching is 37 LOC in domino and compiles to around 110 lines in P4. We had similar</a:t>
            </a:r>
          </a:p>
          <a:p>
            <a:r>
              <a:rPr lang="en-US" baseline="0" dirty="0" smtClean="0"/>
              <a:t>results for other benchmarks such as conga, </a:t>
            </a:r>
            <a:r>
              <a:rPr lang="en-US" baseline="0" dirty="0" err="1" smtClean="0"/>
              <a:t>codel</a:t>
            </a:r>
            <a:r>
              <a:rPr lang="en-US" baseline="0" dirty="0" smtClean="0"/>
              <a:t>, and RCP and this should give you some indication that it’s a more familiar programming model.</a:t>
            </a:r>
          </a:p>
          <a:p>
            <a:endParaRPr lang="en-US" baseline="0" dirty="0" smtClean="0"/>
          </a:p>
          <a:p>
            <a:r>
              <a:rPr lang="en-US" baseline="0" dirty="0" smtClean="0"/>
              <a:t>Philosophical appeal:</a:t>
            </a:r>
          </a:p>
          <a:p>
            <a:r>
              <a:rPr lang="en-US" baseline="0" dirty="0" smtClean="0"/>
              <a:t>---------------------------</a:t>
            </a:r>
          </a:p>
          <a:p>
            <a:r>
              <a:rPr lang="en-US" baseline="0" dirty="0" smtClean="0"/>
              <a:t>The broader philosophical appeal is that programming line-rate switches need not be hard. You don’t need to err on either side</a:t>
            </a:r>
          </a:p>
          <a:p>
            <a:r>
              <a:rPr lang="en-US" baseline="0" dirty="0" smtClean="0"/>
              <a:t>of the compiler-user tradeoff. If you understand your domain well enough, you can develop a suitably constrained language, for which</a:t>
            </a:r>
          </a:p>
          <a:p>
            <a:r>
              <a:rPr lang="en-US" baseline="0" dirty="0" smtClean="0"/>
              <a:t>you can write a simple compiler. The compiler I wrote was about 3000 lines, which is pretty small in comparison to most compilers.</a:t>
            </a:r>
          </a:p>
          <a:p>
            <a:endParaRPr lang="en-US" baseline="0" dirty="0" smtClean="0"/>
          </a:p>
          <a:p>
            <a:r>
              <a:rPr lang="en-US" baseline="0" dirty="0" smtClean="0"/>
              <a:t>Usability appeal:</a:t>
            </a:r>
          </a:p>
          <a:p>
            <a:r>
              <a:rPr lang="en-US" baseline="0" dirty="0" smtClean="0"/>
              <a:t>--------------------------</a:t>
            </a:r>
          </a:p>
          <a:p>
            <a:r>
              <a:rPr lang="en-US" baseline="0" dirty="0" smtClean="0"/>
              <a:t>Finally, from a usability perspective, packet transactions dramatically simplify the interface between the user and the hardware. </a:t>
            </a:r>
          </a:p>
          <a:p>
            <a:r>
              <a:rPr lang="en-US" baseline="0" dirty="0" smtClean="0"/>
              <a:t>Your code either compiles and runs at line rate or is rejected, which means you don’t actually have to profile your code anymore.</a:t>
            </a:r>
          </a:p>
          <a:p>
            <a:r>
              <a:rPr lang="en-US" baseline="0" dirty="0" smtClean="0"/>
              <a:t>There is no question of performance profiling, cache hits, cache misses and predicting performance that have plagued software routers</a:t>
            </a:r>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26600741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let’s look at what the PIFO abstraction entails.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6511815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Use common example across figures 8, 9, and 10. Maybe sampled </a:t>
            </a:r>
            <a:r>
              <a:rPr lang="en-US" baseline="0" dirty="0" err="1" smtClean="0"/>
              <a:t>Netflow</a:t>
            </a:r>
            <a:r>
              <a:rPr lang="en-US" baseline="0" dirty="0" smtClean="0"/>
              <a:t>?? (Ask Mohammad if that’s an appropriate term)</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I ‘ll begin with packet transactions.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 natural question here is why isn’t a language like P4, an emerging language for such programmable switches sufficient?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answer that, I ‘ll make the observation that for any domain-specific programming language there is typically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constant tension between ease of use for the programmer and ease of development for the compiler writer.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P4 errs considerably on the compiler writer’s side, by being too close to the underlying hardware.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For instance, you need to express everything as a table, and spell out connections between the tables.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Second, actions within a table are assumed to execute in parallel because that’s how data-parallel hardware executes.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ideally suited to forwarding, but requires significant shoehorning for </a:t>
            </a:r>
            <a:r>
              <a:rPr lang="en-US" baseline="0" dirty="0" err="1" smtClean="0"/>
              <a:t>stateful</a:t>
            </a:r>
            <a:r>
              <a:rPr lang="en-US" baseline="0" dirty="0" smtClean="0"/>
              <a:t> algorithms such as active queue management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in-network congestion control. Why is this? Historically, these algorithms have been implemented on software platforms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simulation and are typically expressed as snippets of imperative code, with no references to tables. This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case for almost any software platform: Click, Intel’s earlier Network Processor, or the Linux kernel.</a:t>
            </a:r>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5194462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an example, let’s look at a PIFO that can hold up to 128 K entries. This is more than sufficient for the majority of switching chips today.</a:t>
            </a:r>
          </a:p>
          <a:p>
            <a:r>
              <a:rPr lang="en-US" baseline="0" dirty="0" smtClean="0"/>
              <a:t>The naïve way to implement this is to build a single sorted array with up to 128 K entries, compare an incoming element’s priority to all</a:t>
            </a:r>
          </a:p>
          <a:p>
            <a:r>
              <a:rPr lang="en-US" baseline="0" dirty="0" smtClean="0"/>
              <a:t>The elements in the sorted array in parallel and then drop the packet into the right position, by shifting the array appropriately.</a:t>
            </a:r>
          </a:p>
          <a:p>
            <a:endParaRPr lang="en-US" baseline="0" dirty="0" smtClean="0"/>
          </a:p>
          <a:p>
            <a:r>
              <a:rPr lang="en-US" baseline="0" dirty="0" smtClean="0"/>
              <a:t>Unfortunately, it’s impossible to build and operate on a single array of this size in hardware in parallel.</a:t>
            </a:r>
          </a:p>
          <a:p>
            <a:r>
              <a:rPr lang="en-US" baseline="0" dirty="0" smtClean="0"/>
              <a:t>So we break up this array into several smaller arrays, each of which we can actually operate on in parallel. Each such </a:t>
            </a:r>
            <a:r>
              <a:rPr lang="en-US" baseline="0" dirty="0" err="1" smtClean="0"/>
              <a:t>miniPIFO</a:t>
            </a:r>
            <a:r>
              <a:rPr lang="en-US" baseline="0" dirty="0" smtClean="0"/>
              <a:t> has 128 elements</a:t>
            </a:r>
          </a:p>
          <a:p>
            <a:r>
              <a:rPr lang="en-US" baseline="0" dirty="0" smtClean="0"/>
              <a:t>And is small enough that we can read, compare in parallel, and write back to the array at line rate.</a:t>
            </a:r>
          </a:p>
          <a:p>
            <a:endParaRPr lang="en-US" baseline="0" dirty="0" smtClean="0"/>
          </a:p>
          <a:p>
            <a:r>
              <a:rPr lang="en-US" baseline="0" dirty="0" smtClean="0"/>
              <a:t>How do we determine which of the mini PIFOs a packet should go into? We accomplish this with a range-search CAM that lets us index into the</a:t>
            </a:r>
          </a:p>
          <a:p>
            <a:r>
              <a:rPr lang="en-US" baseline="0" dirty="0" smtClean="0"/>
              <a:t>mini-PIFO bank. To support a 128K entry data structure, we need a range-search CAM with 1024 entries.</a:t>
            </a:r>
          </a:p>
          <a:p>
            <a:endParaRPr lang="en-US" baseline="0" dirty="0" smtClean="0"/>
          </a:p>
          <a:p>
            <a:r>
              <a:rPr lang="en-US" baseline="0" dirty="0" smtClean="0"/>
              <a:t>The most challenging part of this process was the range-</a:t>
            </a:r>
            <a:r>
              <a:rPr lang="en-US" baseline="0" dirty="0" err="1" smtClean="0"/>
              <a:t>seach</a:t>
            </a:r>
            <a:r>
              <a:rPr lang="en-US" baseline="0" dirty="0" smtClean="0"/>
              <a:t> CAM with 1000 entries. It wasn’t obvious that we could do this in hardware, so</a:t>
            </a:r>
          </a:p>
          <a:p>
            <a:r>
              <a:rPr lang="en-US" baseline="0" dirty="0" smtClean="0"/>
              <a:t>we synthesized it on a 16 nm technology node and were pleasantly surprised to find that it met timing at 1 </a:t>
            </a:r>
            <a:r>
              <a:rPr lang="en-US" baseline="0" dirty="0" err="1" smtClean="0"/>
              <a:t>Ghz</a:t>
            </a:r>
            <a:r>
              <a:rPr lang="en-US" baseline="0" dirty="0" smtClean="0"/>
              <a:t>, a typical processing rate for</a:t>
            </a:r>
          </a:p>
          <a:p>
            <a:r>
              <a:rPr lang="en-US" baseline="0" dirty="0" smtClean="0"/>
              <a:t>a switch pipeline. This suggests that technology has scaled to a point where sorting ~1000 entries in hardware isn’t all that challenging.</a:t>
            </a:r>
          </a:p>
          <a:p>
            <a:endParaRPr lang="en-US" baseline="0" dirty="0" smtClean="0"/>
          </a:p>
          <a:p>
            <a:r>
              <a:rPr lang="en-US" baseline="0" dirty="0" smtClean="0"/>
              <a:t>Now, what’s the cost of this structure? We find that it incurs an additional 5% area overhead relative to a baseline switch chip such</a:t>
            </a:r>
          </a:p>
          <a:p>
            <a:r>
              <a:rPr lang="en-US" baseline="0" dirty="0" smtClean="0"/>
              <a:t>as the Broadcom Trident. In return, it gives us a 3-level programmable hierarchy with essentially an unbounded number of queues.</a:t>
            </a:r>
          </a:p>
          <a:p>
            <a:r>
              <a:rPr lang="en-US" baseline="0" dirty="0" smtClean="0"/>
              <a:t>The Trident, by contrast, supports a two-level of hierarchy across at most 8 queues.</a:t>
            </a:r>
          </a:p>
          <a:p>
            <a:endParaRPr lang="en-US" baseline="0" dirty="0" smtClean="0"/>
          </a:p>
          <a:p>
            <a:r>
              <a:rPr lang="en-US" baseline="0" dirty="0" smtClean="0"/>
              <a:t>Overall, our results are surprising because a long-line of work including DRR and SFQ start off on the premise that sorting is hard</a:t>
            </a:r>
          </a:p>
          <a:p>
            <a:r>
              <a:rPr lang="en-US" baseline="0" dirty="0" smtClean="0"/>
              <a:t>at line rate. Our synthesis results suggest that it is worthwhile revisiting this assumption because transistors have scaled to a point</a:t>
            </a:r>
          </a:p>
          <a:p>
            <a:r>
              <a:rPr lang="en-US" baseline="0" dirty="0" smtClean="0"/>
              <a:t>where this is no longer hard, at least for the buffer sizes  required for most switching chips.</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2927176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81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82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83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65405523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router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routers has scaled with time, and we can see that it’s improved about 1000 fold since 2000, which is quite impressive.</a:t>
            </a:r>
          </a:p>
          <a:p>
            <a:endParaRPr lang="en-US" baseline="0" dirty="0" smtClean="0"/>
          </a:p>
          <a:p>
            <a:r>
              <a:rPr lang="en-US" baseline="0" dirty="0" smtClean="0"/>
              <a:t>But, at the same time, if you look at the highest end routers (or what I call line-rate routers,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routers.</a:t>
            </a:r>
          </a:p>
          <a:p>
            <a:endParaRPr lang="en-US" baseline="0" dirty="0" smtClean="0"/>
          </a:p>
          <a:p>
            <a:r>
              <a:rPr lang="en-US" baseline="0" dirty="0" smtClean="0"/>
              <a:t>So, the takeaway, historically is that programmability has cost us 10—100x in performance. And my research looks at designing programmable router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89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706536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5/31/2016</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5/31/2016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5/31/2016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5/31/2016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5/31/2016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6.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arxiv.org/abs/1512.05023"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hyperlink" Target="http://arxiv.org/abs/1602.06045"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sp>
        <p:nvSpPr>
          <p:cNvPr id="76" name="Rounded Rectangle 75"/>
          <p:cNvSpPr/>
          <p:nvPr/>
        </p:nvSpPr>
        <p:spPr>
          <a:xfrm>
            <a:off x="2362200" y="3619500"/>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Can’t build a 10 GHz processor!</a:t>
            </a: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93374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5410200" y="1371600"/>
            <a:ext cx="1310557" cy="1828800"/>
            <a:chOff x="1780113" y="3029339"/>
            <a:chExt cx="1310557" cy="2761861"/>
          </a:xfrm>
        </p:grpSpPr>
        <p:sp>
          <p:nvSpPr>
            <p:cNvPr id="76" name="Rectangle 75"/>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77" name="Group 76"/>
            <p:cNvGrpSpPr/>
            <p:nvPr/>
          </p:nvGrpSpPr>
          <p:grpSpPr>
            <a:xfrm>
              <a:off x="1889935" y="3530971"/>
              <a:ext cx="981004" cy="1917329"/>
              <a:chOff x="1905000" y="3378571"/>
              <a:chExt cx="981004" cy="1917329"/>
            </a:xfrm>
          </p:grpSpPr>
          <p:grpSp>
            <p:nvGrpSpPr>
              <p:cNvPr id="79" name="Group 78"/>
              <p:cNvGrpSpPr/>
              <p:nvPr/>
            </p:nvGrpSpPr>
            <p:grpSpPr>
              <a:xfrm>
                <a:off x="1905000" y="3378571"/>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1905000" y="3709142"/>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1" name="Group 80"/>
              <p:cNvGrpSpPr/>
              <p:nvPr/>
            </p:nvGrpSpPr>
            <p:grpSpPr>
              <a:xfrm>
                <a:off x="1905000" y="4038600"/>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2" name="Group 81"/>
              <p:cNvGrpSpPr/>
              <p:nvPr/>
            </p:nvGrpSpPr>
            <p:grpSpPr>
              <a:xfrm>
                <a:off x="1905000" y="4381500"/>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3" name="Group 82"/>
              <p:cNvGrpSpPr/>
              <p:nvPr/>
            </p:nvGrpSpPr>
            <p:grpSpPr>
              <a:xfrm>
                <a:off x="1905000" y="4712071"/>
                <a:ext cx="981004" cy="234942"/>
                <a:chOff x="3717645" y="1687844"/>
                <a:chExt cx="981004" cy="234942"/>
              </a:xfrm>
            </p:grpSpPr>
            <p:sp>
              <p:nvSpPr>
                <p:cNvPr id="88" name="Rectangle 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89" name="Trapezoid 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0" name="Straight Connector 89"/>
                <p:cNvCxnSpPr>
                  <a:stCxn id="88" idx="3"/>
                  <a:endCxn id="8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4" name="Group 83"/>
              <p:cNvGrpSpPr/>
              <p:nvPr/>
            </p:nvGrpSpPr>
            <p:grpSpPr>
              <a:xfrm>
                <a:off x="1905000" y="5060958"/>
                <a:ext cx="981004" cy="234942"/>
                <a:chOff x="3717645" y="1687844"/>
                <a:chExt cx="981004" cy="234942"/>
              </a:xfrm>
            </p:grpSpPr>
            <p:sp>
              <p:nvSpPr>
                <p:cNvPr id="85" name="Rectangle 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86" name="Trapezoid 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87" name="Straight Connector 86"/>
                <p:cNvCxnSpPr>
                  <a:stCxn id="85" idx="3"/>
                  <a:endCxn id="8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78" name="TextBox 7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4019450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Memory replication increases die area</a:t>
            </a:r>
          </a:p>
        </p:txBody>
      </p: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119" name="Group 118"/>
          <p:cNvGrpSpPr/>
          <p:nvPr/>
        </p:nvGrpSpPr>
        <p:grpSpPr>
          <a:xfrm>
            <a:off x="952500" y="1371600"/>
            <a:ext cx="1310557" cy="1828800"/>
            <a:chOff x="1780113" y="3029339"/>
            <a:chExt cx="1310557" cy="2761861"/>
          </a:xfrm>
        </p:grpSpPr>
        <p:sp>
          <p:nvSpPr>
            <p:cNvPr id="120" name="Rectangle 119"/>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21" name="Group 120"/>
            <p:cNvGrpSpPr/>
            <p:nvPr/>
          </p:nvGrpSpPr>
          <p:grpSpPr>
            <a:xfrm>
              <a:off x="1889935" y="3530971"/>
              <a:ext cx="981004" cy="1917329"/>
              <a:chOff x="1905000" y="3378571"/>
              <a:chExt cx="981004" cy="1917329"/>
            </a:xfrm>
          </p:grpSpPr>
          <p:grpSp>
            <p:nvGrpSpPr>
              <p:cNvPr id="123" name="Group 122"/>
              <p:cNvGrpSpPr/>
              <p:nvPr/>
            </p:nvGrpSpPr>
            <p:grpSpPr>
              <a:xfrm>
                <a:off x="1905000" y="3378571"/>
                <a:ext cx="981004" cy="234942"/>
                <a:chOff x="3717645" y="1687844"/>
                <a:chExt cx="981004" cy="234942"/>
              </a:xfrm>
            </p:grpSpPr>
            <p:sp>
              <p:nvSpPr>
                <p:cNvPr id="144" name="Rectangle 1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5" name="Trapezoid 1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6" name="Straight Connector 145"/>
                <p:cNvCxnSpPr>
                  <a:stCxn id="144" idx="3"/>
                  <a:endCxn id="1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4" name="Group 123"/>
              <p:cNvGrpSpPr/>
              <p:nvPr/>
            </p:nvGrpSpPr>
            <p:grpSpPr>
              <a:xfrm>
                <a:off x="1905000" y="3709142"/>
                <a:ext cx="981004" cy="234942"/>
                <a:chOff x="3717645" y="1687844"/>
                <a:chExt cx="981004" cy="234942"/>
              </a:xfrm>
            </p:grpSpPr>
            <p:sp>
              <p:nvSpPr>
                <p:cNvPr id="141" name="Rectangle 1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2" name="Trapezoid 1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3" name="Straight Connector 142"/>
                <p:cNvCxnSpPr>
                  <a:stCxn id="141" idx="3"/>
                  <a:endCxn id="1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1905000" y="4038600"/>
                <a:ext cx="981004" cy="234942"/>
                <a:chOff x="3717645" y="1687844"/>
                <a:chExt cx="981004" cy="234942"/>
              </a:xfrm>
            </p:grpSpPr>
            <p:sp>
              <p:nvSpPr>
                <p:cNvPr id="138" name="Rectangle 1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9" name="Trapezoid 1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0" name="Straight Connector 139"/>
                <p:cNvCxnSpPr>
                  <a:stCxn id="138" idx="3"/>
                  <a:endCxn id="1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6" name="Group 125"/>
              <p:cNvGrpSpPr/>
              <p:nvPr/>
            </p:nvGrpSpPr>
            <p:grpSpPr>
              <a:xfrm>
                <a:off x="1905000" y="4381500"/>
                <a:ext cx="981004" cy="234942"/>
                <a:chOff x="3717645" y="1687844"/>
                <a:chExt cx="981004" cy="234942"/>
              </a:xfrm>
            </p:grpSpPr>
            <p:sp>
              <p:nvSpPr>
                <p:cNvPr id="135" name="Rectangle 1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6" name="Trapezoid 1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7" name="Straight Connector 136"/>
                <p:cNvCxnSpPr>
                  <a:stCxn id="135" idx="3"/>
                  <a:endCxn id="1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7" name="Group 126"/>
              <p:cNvGrpSpPr/>
              <p:nvPr/>
            </p:nvGrpSpPr>
            <p:grpSpPr>
              <a:xfrm>
                <a:off x="1905000" y="4712071"/>
                <a:ext cx="981004" cy="234942"/>
                <a:chOff x="3717645" y="1687844"/>
                <a:chExt cx="981004" cy="234942"/>
              </a:xfrm>
            </p:grpSpPr>
            <p:sp>
              <p:nvSpPr>
                <p:cNvPr id="132" name="Rectangle 1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3" name="Trapezoid 1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4" name="Straight Connector 133"/>
                <p:cNvCxnSpPr>
                  <a:stCxn id="132" idx="3"/>
                  <a:endCxn id="1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8" name="Group 127"/>
              <p:cNvGrpSpPr/>
              <p:nvPr/>
            </p:nvGrpSpPr>
            <p:grpSpPr>
              <a:xfrm>
                <a:off x="1905000" y="5060958"/>
                <a:ext cx="981004" cy="234942"/>
                <a:chOff x="3717645" y="1687844"/>
                <a:chExt cx="981004" cy="234942"/>
              </a:xfrm>
            </p:grpSpPr>
            <p:sp>
              <p:nvSpPr>
                <p:cNvPr id="129" name="Rectangle 12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0" name="Trapezoid 1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1" name="Straight Connector 130"/>
                <p:cNvCxnSpPr>
                  <a:stCxn id="129" idx="3"/>
                  <a:endCxn id="13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22" name="TextBox 12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147" name="Group 146"/>
          <p:cNvGrpSpPr/>
          <p:nvPr/>
        </p:nvGrpSpPr>
        <p:grpSpPr>
          <a:xfrm>
            <a:off x="3543300" y="1371600"/>
            <a:ext cx="1310557" cy="1828800"/>
            <a:chOff x="1780113" y="3029339"/>
            <a:chExt cx="1310557" cy="2761861"/>
          </a:xfrm>
        </p:grpSpPr>
        <p:sp>
          <p:nvSpPr>
            <p:cNvPr id="148" name="Rectangle 147"/>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9" name="Group 148"/>
            <p:cNvGrpSpPr/>
            <p:nvPr/>
          </p:nvGrpSpPr>
          <p:grpSpPr>
            <a:xfrm>
              <a:off x="1889935" y="3530971"/>
              <a:ext cx="981004" cy="1917329"/>
              <a:chOff x="1905000" y="3378571"/>
              <a:chExt cx="981004" cy="1917329"/>
            </a:xfrm>
          </p:grpSpPr>
          <p:grpSp>
            <p:nvGrpSpPr>
              <p:cNvPr id="151" name="Group 150"/>
              <p:cNvGrpSpPr/>
              <p:nvPr/>
            </p:nvGrpSpPr>
            <p:grpSpPr>
              <a:xfrm>
                <a:off x="1905000" y="33785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2" name="Group 151"/>
              <p:cNvGrpSpPr/>
              <p:nvPr/>
            </p:nvGrpSpPr>
            <p:grpSpPr>
              <a:xfrm>
                <a:off x="1905000" y="3709142"/>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038600"/>
                <a:ext cx="981004" cy="234942"/>
                <a:chOff x="3717645" y="1687844"/>
                <a:chExt cx="981004" cy="234942"/>
              </a:xfrm>
            </p:grpSpPr>
            <p:sp>
              <p:nvSpPr>
                <p:cNvPr id="166" name="Rectangle 1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7" name="Trapezoid 1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8" name="Straight Connector 167"/>
                <p:cNvCxnSpPr>
                  <a:stCxn id="166" idx="3"/>
                  <a:endCxn id="1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4381500"/>
                <a:ext cx="981004" cy="234942"/>
                <a:chOff x="3717645" y="1687844"/>
                <a:chExt cx="981004" cy="234942"/>
              </a:xfrm>
            </p:grpSpPr>
            <p:sp>
              <p:nvSpPr>
                <p:cNvPr id="163" name="Rectangle 1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4" name="Trapezoid 1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5" name="Straight Connector 164"/>
                <p:cNvCxnSpPr>
                  <a:stCxn id="163" idx="3"/>
                  <a:endCxn id="1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5" name="Group 154"/>
              <p:cNvGrpSpPr/>
              <p:nvPr/>
            </p:nvGrpSpPr>
            <p:grpSpPr>
              <a:xfrm>
                <a:off x="1905000" y="4712071"/>
                <a:ext cx="981004" cy="234942"/>
                <a:chOff x="3717645" y="1687844"/>
                <a:chExt cx="981004" cy="234942"/>
              </a:xfrm>
            </p:grpSpPr>
            <p:sp>
              <p:nvSpPr>
                <p:cNvPr id="160" name="Rectangle 15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1" name="Trapezoid 16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2" name="Straight Connector 161"/>
                <p:cNvCxnSpPr>
                  <a:stCxn id="160" idx="3"/>
                  <a:endCxn id="16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6" name="Group 155"/>
              <p:cNvGrpSpPr/>
              <p:nvPr/>
            </p:nvGrpSpPr>
            <p:grpSpPr>
              <a:xfrm>
                <a:off x="1905000" y="5060958"/>
                <a:ext cx="981004" cy="234942"/>
                <a:chOff x="3717645" y="1687844"/>
                <a:chExt cx="981004" cy="234942"/>
              </a:xfrm>
            </p:grpSpPr>
            <p:sp>
              <p:nvSpPr>
                <p:cNvPr id="157" name="Rectangle 1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8" name="Trapezoid 1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9" name="Straight Connector 158"/>
                <p:cNvCxnSpPr>
                  <a:stCxn id="157" idx="3"/>
                  <a:endCxn id="1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0" name="TextBox 14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175" name="Group 174"/>
          <p:cNvGrpSpPr/>
          <p:nvPr/>
        </p:nvGrpSpPr>
        <p:grpSpPr>
          <a:xfrm>
            <a:off x="7543800" y="1333500"/>
            <a:ext cx="1310557" cy="1828800"/>
            <a:chOff x="1780113" y="3029339"/>
            <a:chExt cx="1310557" cy="2761861"/>
          </a:xfrm>
        </p:grpSpPr>
        <p:sp>
          <p:nvSpPr>
            <p:cNvPr id="176" name="Rectangle 175"/>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77" name="Group 176"/>
            <p:cNvGrpSpPr/>
            <p:nvPr/>
          </p:nvGrpSpPr>
          <p:grpSpPr>
            <a:xfrm>
              <a:off x="1889935" y="3530971"/>
              <a:ext cx="981004" cy="1917329"/>
              <a:chOff x="1905000" y="3378571"/>
              <a:chExt cx="981004" cy="1917329"/>
            </a:xfrm>
          </p:grpSpPr>
          <p:grpSp>
            <p:nvGrpSpPr>
              <p:cNvPr id="179" name="Group 178"/>
              <p:cNvGrpSpPr/>
              <p:nvPr/>
            </p:nvGrpSpPr>
            <p:grpSpPr>
              <a:xfrm>
                <a:off x="1905000" y="3378571"/>
                <a:ext cx="981004" cy="234942"/>
                <a:chOff x="3717645" y="1687844"/>
                <a:chExt cx="981004" cy="234942"/>
              </a:xfrm>
            </p:grpSpPr>
            <p:sp>
              <p:nvSpPr>
                <p:cNvPr id="200" name="Rectangle 1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01" name="Trapezoid 2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02" name="Straight Connector 201"/>
                <p:cNvCxnSpPr>
                  <a:stCxn id="200" idx="3"/>
                  <a:endCxn id="2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0" name="Group 179"/>
              <p:cNvGrpSpPr/>
              <p:nvPr/>
            </p:nvGrpSpPr>
            <p:grpSpPr>
              <a:xfrm>
                <a:off x="1905000" y="3709142"/>
                <a:ext cx="981004" cy="234942"/>
                <a:chOff x="3717645" y="1687844"/>
                <a:chExt cx="981004" cy="234942"/>
              </a:xfrm>
            </p:grpSpPr>
            <p:sp>
              <p:nvSpPr>
                <p:cNvPr id="197" name="Rectangle 1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8" name="Trapezoid 1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9" name="Straight Connector 198"/>
                <p:cNvCxnSpPr>
                  <a:stCxn id="197" idx="3"/>
                  <a:endCxn id="1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1905000" y="4038600"/>
                <a:ext cx="981004" cy="234942"/>
                <a:chOff x="3717645" y="1687844"/>
                <a:chExt cx="981004" cy="234942"/>
              </a:xfrm>
            </p:grpSpPr>
            <p:sp>
              <p:nvSpPr>
                <p:cNvPr id="194" name="Rectangle 1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5" name="Trapezoid 1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6" name="Straight Connector 195"/>
                <p:cNvCxnSpPr>
                  <a:stCxn id="194" idx="3"/>
                  <a:endCxn id="1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2" name="Group 181"/>
              <p:cNvGrpSpPr/>
              <p:nvPr/>
            </p:nvGrpSpPr>
            <p:grpSpPr>
              <a:xfrm>
                <a:off x="1905000" y="4381500"/>
                <a:ext cx="981004" cy="234942"/>
                <a:chOff x="3717645" y="1687844"/>
                <a:chExt cx="981004" cy="234942"/>
              </a:xfrm>
            </p:grpSpPr>
            <p:sp>
              <p:nvSpPr>
                <p:cNvPr id="191" name="Rectangle 1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2" name="Trapezoid 1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3" name="Straight Connector 192"/>
                <p:cNvCxnSpPr>
                  <a:stCxn id="191" idx="3"/>
                  <a:endCxn id="1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3" name="Group 182"/>
              <p:cNvGrpSpPr/>
              <p:nvPr/>
            </p:nvGrpSpPr>
            <p:grpSpPr>
              <a:xfrm>
                <a:off x="1905000" y="4712071"/>
                <a:ext cx="981004" cy="234942"/>
                <a:chOff x="3717645" y="1687844"/>
                <a:chExt cx="981004" cy="234942"/>
              </a:xfrm>
            </p:grpSpPr>
            <p:sp>
              <p:nvSpPr>
                <p:cNvPr id="188" name="Rectangle 1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a:stCxn id="188" idx="3"/>
                  <a:endCxn id="18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4" name="Group 183"/>
              <p:cNvGrpSpPr/>
              <p:nvPr/>
            </p:nvGrpSpPr>
            <p:grpSpPr>
              <a:xfrm>
                <a:off x="1905000" y="5060958"/>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a:stCxn id="185" idx="3"/>
                  <a:endCxn id="18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78" name="TextBox 17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03" name="Group 202"/>
          <p:cNvGrpSpPr/>
          <p:nvPr/>
        </p:nvGrpSpPr>
        <p:grpSpPr>
          <a:xfrm>
            <a:off x="10134600" y="1333500"/>
            <a:ext cx="1310557" cy="1828800"/>
            <a:chOff x="1780113" y="3029339"/>
            <a:chExt cx="1310557" cy="2761861"/>
          </a:xfrm>
        </p:grpSpPr>
        <p:sp>
          <p:nvSpPr>
            <p:cNvPr id="204" name="Rectangle 203"/>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05" name="Group 204"/>
            <p:cNvGrpSpPr/>
            <p:nvPr/>
          </p:nvGrpSpPr>
          <p:grpSpPr>
            <a:xfrm>
              <a:off x="1889935" y="3530971"/>
              <a:ext cx="981004" cy="1917329"/>
              <a:chOff x="1905000" y="3378571"/>
              <a:chExt cx="981004" cy="1917329"/>
            </a:xfrm>
          </p:grpSpPr>
          <p:grpSp>
            <p:nvGrpSpPr>
              <p:cNvPr id="207" name="Group 206"/>
              <p:cNvGrpSpPr/>
              <p:nvPr/>
            </p:nvGrpSpPr>
            <p:grpSpPr>
              <a:xfrm>
                <a:off x="1905000" y="3378571"/>
                <a:ext cx="981004" cy="234942"/>
                <a:chOff x="3717645" y="1687844"/>
                <a:chExt cx="981004" cy="234942"/>
              </a:xfrm>
            </p:grpSpPr>
            <p:sp>
              <p:nvSpPr>
                <p:cNvPr id="228" name="Rectangle 2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9" name="Trapezoid 2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0" name="Straight Connector 229"/>
                <p:cNvCxnSpPr>
                  <a:stCxn id="228" idx="3"/>
                  <a:endCxn id="2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8" name="Group 207"/>
              <p:cNvGrpSpPr/>
              <p:nvPr/>
            </p:nvGrpSpPr>
            <p:grpSpPr>
              <a:xfrm>
                <a:off x="1905000" y="3709142"/>
                <a:ext cx="981004" cy="234942"/>
                <a:chOff x="3717645" y="1687844"/>
                <a:chExt cx="981004" cy="234942"/>
              </a:xfrm>
            </p:grpSpPr>
            <p:sp>
              <p:nvSpPr>
                <p:cNvPr id="225" name="Rectangle 2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6" name="Trapezoid 2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7" name="Straight Connector 226"/>
                <p:cNvCxnSpPr>
                  <a:stCxn id="225" idx="3"/>
                  <a:endCxn id="2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9" name="Group 208"/>
              <p:cNvGrpSpPr/>
              <p:nvPr/>
            </p:nvGrpSpPr>
            <p:grpSpPr>
              <a:xfrm>
                <a:off x="1905000" y="4038600"/>
                <a:ext cx="981004" cy="234942"/>
                <a:chOff x="3717645" y="1687844"/>
                <a:chExt cx="981004" cy="234942"/>
              </a:xfrm>
            </p:grpSpPr>
            <p:sp>
              <p:nvSpPr>
                <p:cNvPr id="222" name="Rectangle 2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3" name="Trapezoid 2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4" name="Straight Connector 223"/>
                <p:cNvCxnSpPr>
                  <a:stCxn id="222" idx="3"/>
                  <a:endCxn id="22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0" name="Group 209"/>
              <p:cNvGrpSpPr/>
              <p:nvPr/>
            </p:nvGrpSpPr>
            <p:grpSpPr>
              <a:xfrm>
                <a:off x="1905000" y="4381500"/>
                <a:ext cx="981004" cy="234942"/>
                <a:chOff x="3717645" y="1687844"/>
                <a:chExt cx="981004" cy="234942"/>
              </a:xfrm>
            </p:grpSpPr>
            <p:sp>
              <p:nvSpPr>
                <p:cNvPr id="219" name="Rectangle 2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0" name="Trapezoid 2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1" name="Straight Connector 220"/>
                <p:cNvCxnSpPr>
                  <a:stCxn id="219" idx="3"/>
                  <a:endCxn id="22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1" name="Group 210"/>
              <p:cNvGrpSpPr/>
              <p:nvPr/>
            </p:nvGrpSpPr>
            <p:grpSpPr>
              <a:xfrm>
                <a:off x="1905000" y="4712071"/>
                <a:ext cx="981004" cy="234942"/>
                <a:chOff x="3717645" y="1687844"/>
                <a:chExt cx="981004" cy="234942"/>
              </a:xfrm>
            </p:grpSpPr>
            <p:sp>
              <p:nvSpPr>
                <p:cNvPr id="216" name="Rectangle 2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7" name="Trapezoid 2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8" name="Straight Connector 217"/>
                <p:cNvCxnSpPr>
                  <a:stCxn id="216" idx="3"/>
                  <a:endCxn id="21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2" name="Group 211"/>
              <p:cNvGrpSpPr/>
              <p:nvPr/>
            </p:nvGrpSpPr>
            <p:grpSpPr>
              <a:xfrm>
                <a:off x="1905000" y="5060958"/>
                <a:ext cx="981004" cy="234942"/>
                <a:chOff x="3717645" y="1687844"/>
                <a:chExt cx="981004" cy="234942"/>
              </a:xfrm>
            </p:grpSpPr>
            <p:sp>
              <p:nvSpPr>
                <p:cNvPr id="213" name="Rectangle 2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4" name="Trapezoid 2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5" name="Straight Connector 214"/>
                <p:cNvCxnSpPr>
                  <a:stCxn id="213" idx="3"/>
                  <a:endCxn id="2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06" name="TextBox 20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119390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20955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21336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21336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1384995"/>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latin typeface="Gadugi" panose="020B0502040204020203" pitchFamily="34" charset="0"/>
              </a:rPr>
              <a:t>Factors out global state into per-stage local state</a:t>
            </a:r>
          </a:p>
          <a:p>
            <a:pPr marL="285750" indent="-285750">
              <a:buFont typeface="Arial" panose="020B0604020202020204" pitchFamily="34" charset="0"/>
              <a:buChar char="•"/>
            </a:pPr>
            <a:r>
              <a:rPr lang="en-US" sz="2800" dirty="0" smtClean="0">
                <a:latin typeface="Gadugi" panose="020B0502040204020203" pitchFamily="34" charset="0"/>
              </a:rPr>
              <a:t>Replaces full-blown processor with a circuit</a:t>
            </a:r>
          </a:p>
          <a:p>
            <a:pPr marL="285750" indent="-285750">
              <a:buFont typeface="Arial" panose="020B0604020202020204" pitchFamily="34" charset="0"/>
              <a:buChar char="•"/>
            </a:pPr>
            <a:r>
              <a:rPr lang="en-US" sz="2800" dirty="0" smtClean="0">
                <a:latin typeface="Gadugi" panose="020B0502040204020203" pitchFamily="34" charset="0"/>
              </a:rPr>
              <a:t>But, needs careful circuit design to run at 1 GHz</a:t>
            </a:r>
            <a:endParaRPr lang="en-US" sz="2800" dirty="0">
              <a:latin typeface="Gadugi" panose="020B0502040204020203" pitchFamily="34" charset="0"/>
            </a:endParaRPr>
          </a:p>
        </p:txBody>
      </p:sp>
      <p:grpSp>
        <p:nvGrpSpPr>
          <p:cNvPr id="52" name="Group 51"/>
          <p:cNvGrpSpPr/>
          <p:nvPr/>
        </p:nvGrpSpPr>
        <p:grpSpPr>
          <a:xfrm>
            <a:off x="5288225" y="2508924"/>
            <a:ext cx="1310557" cy="647700"/>
            <a:chOff x="1780113" y="3029339"/>
            <a:chExt cx="1310557" cy="978159"/>
          </a:xfrm>
        </p:grpSpPr>
        <p:sp>
          <p:nvSpPr>
            <p:cNvPr id="54" name="Rectangle 53"/>
            <p:cNvSpPr/>
            <p:nvPr/>
          </p:nvSpPr>
          <p:spPr>
            <a:xfrm>
              <a:off x="1824947" y="3086878"/>
              <a:ext cx="1109765" cy="92062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8" name="Group 57"/>
            <p:cNvGrpSpPr/>
            <p:nvPr/>
          </p:nvGrpSpPr>
          <p:grpSpPr>
            <a:xfrm>
              <a:off x="1889935" y="3530971"/>
              <a:ext cx="981004" cy="234942"/>
              <a:chOff x="3717645" y="1687844"/>
              <a:chExt cx="981004" cy="234942"/>
            </a:xfrm>
          </p:grpSpPr>
          <p:sp>
            <p:nvSpPr>
              <p:cNvPr id="96" name="Rectangle 9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97" name="Trapezoid 9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98" name="Straight Connector 97"/>
              <p:cNvCxnSpPr>
                <a:stCxn id="96" idx="3"/>
                <a:endCxn id="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sp>
          <p:nvSpPr>
            <p:cNvPr id="57" name="TextBox 5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grpSp>
        <p:nvGrpSpPr>
          <p:cNvPr id="99" name="Group 98"/>
          <p:cNvGrpSpPr/>
          <p:nvPr/>
        </p:nvGrpSpPr>
        <p:grpSpPr>
          <a:xfrm>
            <a:off x="2087825" y="2508924"/>
            <a:ext cx="1310557" cy="647700"/>
            <a:chOff x="1780113" y="3029339"/>
            <a:chExt cx="1310557" cy="978159"/>
          </a:xfrm>
        </p:grpSpPr>
        <p:sp>
          <p:nvSpPr>
            <p:cNvPr id="100" name="Rectangle 99"/>
            <p:cNvSpPr/>
            <p:nvPr/>
          </p:nvSpPr>
          <p:spPr>
            <a:xfrm>
              <a:off x="1824947" y="3086878"/>
              <a:ext cx="1109765" cy="92062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1" name="Group 100"/>
            <p:cNvGrpSpPr/>
            <p:nvPr/>
          </p:nvGrpSpPr>
          <p:grpSpPr>
            <a:xfrm>
              <a:off x="1889935" y="3530971"/>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sp>
          <p:nvSpPr>
            <p:cNvPr id="102" name="TextBox 10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grpSp>
        <p:nvGrpSpPr>
          <p:cNvPr id="106" name="Group 105"/>
          <p:cNvGrpSpPr/>
          <p:nvPr/>
        </p:nvGrpSpPr>
        <p:grpSpPr>
          <a:xfrm>
            <a:off x="10393625" y="2508924"/>
            <a:ext cx="1310557" cy="647700"/>
            <a:chOff x="1780113" y="3029339"/>
            <a:chExt cx="1310557" cy="978159"/>
          </a:xfrm>
        </p:grpSpPr>
        <p:sp>
          <p:nvSpPr>
            <p:cNvPr id="107" name="Rectangle 106"/>
            <p:cNvSpPr/>
            <p:nvPr/>
          </p:nvSpPr>
          <p:spPr>
            <a:xfrm>
              <a:off x="1824947" y="3086878"/>
              <a:ext cx="1109765" cy="92062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8" name="Group 107"/>
            <p:cNvGrpSpPr/>
            <p:nvPr/>
          </p:nvGrpSpPr>
          <p:grpSpPr>
            <a:xfrm>
              <a:off x="1889935" y="3530971"/>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sp>
          <p:nvSpPr>
            <p:cNvPr id="109" name="TextBox 108"/>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Tree>
    <p:extLst>
      <p:ext uri="{BB962C8B-B14F-4D97-AF65-F5344CB8AC3E}">
        <p14:creationId xmlns:p14="http://schemas.microsoft.com/office/powerpoint/2010/main" val="110651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sp>
        <p:nvSpPr>
          <p:cNvPr id="4" name="Slide Number Placeholder 3"/>
          <p:cNvSpPr>
            <a:spLocks noGrp="1"/>
          </p:cNvSpPr>
          <p:nvPr>
            <p:ph type="sldNum" sz="quarter" idx="12"/>
          </p:nvPr>
        </p:nvSpPr>
        <p:spPr/>
        <p:txBody>
          <a:bodyPr/>
          <a:lstStyle/>
          <a:p>
            <a:fld id="{5448022C-F4BC-4192-A392-BACAE19DF894}" type="slidenum">
              <a:rPr lang="en-US" smtClean="0"/>
              <a:pPr/>
              <a:t>14</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mj-lt"/>
                  <a:cs typeface="Seravek"/>
                </a:rPr>
                <a:t>pipeline</a:t>
              </a:r>
              <a:endParaRPr lang="en-US" sz="2800" dirty="0">
                <a:latin typeface="+mj-lt"/>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132" name="TextBox 131"/>
              <p:cNvSpPr txBox="1"/>
              <p:nvPr/>
            </p:nvSpPr>
            <p:spPr>
              <a:xfrm>
                <a:off x="2528567" y="5939135"/>
                <a:ext cx="103586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162" name="TextBox 161"/>
              <p:cNvSpPr txBox="1"/>
              <p:nvPr/>
            </p:nvSpPr>
            <p:spPr>
              <a:xfrm>
                <a:off x="2452367"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grpSp>
      </p:grpSp>
    </p:spTree>
    <p:extLst>
      <p:ext uri="{BB962C8B-B14F-4D97-AF65-F5344CB8AC3E}">
        <p14:creationId xmlns:p14="http://schemas.microsoft.com/office/powerpoint/2010/main" val="4578079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sp>
        <p:nvSpPr>
          <p:cNvPr id="4" name="Slide Number Placeholder 3"/>
          <p:cNvSpPr>
            <a:spLocks noGrp="1"/>
          </p:cNvSpPr>
          <p:nvPr>
            <p:ph type="sldNum" sz="quarter" idx="12"/>
          </p:nvPr>
        </p:nvSpPr>
        <p:spPr/>
        <p:txBody>
          <a:bodyPr/>
          <a:lstStyle/>
          <a:p>
            <a:fld id="{5448022C-F4BC-4192-A392-BACAE19DF894}" type="slidenum">
              <a:rPr lang="en-US" smtClean="0"/>
              <a:pPr/>
              <a:t>15</a:t>
            </a:fld>
            <a:endParaRPr lang="en-US"/>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mj-lt"/>
                <a:cs typeface="Seravek"/>
              </a:rPr>
              <a:t>pipeline</a:t>
            </a:r>
            <a:endParaRPr lang="en-US" sz="2800" dirty="0">
              <a:latin typeface="+mj-lt"/>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124605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46945E-18 2.22222E-6 L 0.28438 2.22222E-6 " pathEditMode="relative" ptsTypes="AA">
                                      <p:cBhvr>
                                        <p:cTn id="6" dur="750" fill="hold"/>
                                        <p:tgtEl>
                                          <p:spTgt spid="18"/>
                                        </p:tgtEl>
                                        <p:attrNameLst>
                                          <p:attrName>ppt_x</p:attrName>
                                          <p:attrName>ppt_y</p:attrName>
                                        </p:attrNameLst>
                                      </p:cBhvr>
                                    </p:animMotion>
                                  </p:childTnLst>
                                </p:cTn>
                              </p:par>
                            </p:childTnLst>
                          </p:cTn>
                        </p:par>
                        <p:par>
                          <p:cTn id="7" fill="hold">
                            <p:stCondLst>
                              <p:cond delay="750"/>
                            </p:stCondLst>
                            <p:childTnLst>
                              <p:par>
                                <p:cTn id="8" presetID="1" presetClass="exit" presetSubtype="0" fill="hold" grpId="1" nodeType="afterEffect">
                                  <p:stCondLst>
                                    <p:cond delay="0"/>
                                  </p:stCondLst>
                                  <p:childTnLst>
                                    <p:set>
                                      <p:cBhvr>
                                        <p:cTn id="9" dur="1" fill="hold">
                                          <p:stCondLst>
                                            <p:cond delay="0"/>
                                          </p:stCondLst>
                                        </p:cTn>
                                        <p:tgtEl>
                                          <p:spTgt spid="18"/>
                                        </p:tgtEl>
                                        <p:attrNameLst>
                                          <p:attrName>style.visibility</p:attrName>
                                        </p:attrNameLst>
                                      </p:cBhvr>
                                      <p:to>
                                        <p:strVal val="hidden"/>
                                      </p:to>
                                    </p:set>
                                  </p:childTnLst>
                                </p:cTn>
                              </p:par>
                            </p:childTnLst>
                          </p:cTn>
                        </p:par>
                        <p:par>
                          <p:cTn id="10" fill="hold">
                            <p:stCondLst>
                              <p:cond delay="750"/>
                            </p:stCondLst>
                            <p:childTnLst>
                              <p:par>
                                <p:cTn id="11" presetID="1" presetClass="entr" presetSubtype="0"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5E-6 -1.11111E-6 L 0.69011 -1.11111E-6 " pathEditMode="relative" rAng="0" ptsTypes="AA">
                                      <p:cBhvr>
                                        <p:cTn id="26" dur="1000" fill="hold"/>
                                        <p:tgtEl>
                                          <p:spTgt spid="23"/>
                                        </p:tgtEl>
                                        <p:attrNameLst>
                                          <p:attrName>ppt_x</p:attrName>
                                          <p:attrName>ppt_y</p:attrName>
                                        </p:attrNameLst>
                                      </p:cBhvr>
                                      <p:rCtr x="3450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sp>
        <p:nvSpPr>
          <p:cNvPr id="4" name="Slide Number Placeholder 3"/>
          <p:cNvSpPr>
            <a:spLocks noGrp="1"/>
          </p:cNvSpPr>
          <p:nvPr>
            <p:ph type="sldNum" sz="quarter" idx="12"/>
          </p:nvPr>
        </p:nvSpPr>
        <p:spPr/>
        <p:txBody>
          <a:bodyPr/>
          <a:lstStyle/>
          <a:p>
            <a:fld id="{5448022C-F4BC-4192-A392-BACAE19DF894}" type="slidenum">
              <a:rPr lang="en-US" smtClean="0"/>
              <a:pPr/>
              <a:t>16</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32" name="TextBox 131"/>
            <p:cNvSpPr txBox="1"/>
            <p:nvPr/>
          </p:nvSpPr>
          <p:spPr>
            <a:xfrm>
              <a:off x="5203910" y="5939135"/>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62" name="TextBox 161"/>
            <p:cNvSpPr txBox="1"/>
            <p:nvPr/>
          </p:nvSpPr>
          <p:spPr>
            <a:xfrm>
              <a:off x="8251910"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060688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A machine model for line-rate routers</a:t>
            </a:r>
            <a:endParaRPr lang="en-US" dirty="0">
              <a:latin typeface="+mj-lt"/>
            </a:endParaRPr>
          </a:p>
        </p:txBody>
      </p:sp>
      <p:sp>
        <p:nvSpPr>
          <p:cNvPr id="4" name="Slide Number Placeholder 3"/>
          <p:cNvSpPr>
            <a:spLocks noGrp="1"/>
          </p:cNvSpPr>
          <p:nvPr>
            <p:ph type="sldNum" sz="quarter" idx="12"/>
          </p:nvPr>
        </p:nvSpPr>
        <p:spPr/>
        <p:txBody>
          <a:bodyPr/>
          <a:lstStyle/>
          <a:p>
            <a:fld id="{5448022C-F4BC-4192-A392-BACAE19DF894}" type="slidenum">
              <a:rPr lang="en-US" smtClean="0">
                <a:latin typeface="+mj-lt"/>
              </a:rPr>
              <a:pPr/>
              <a:t>17</a:t>
            </a:fld>
            <a:endParaRPr lang="en-US">
              <a:latin typeface="+mj-lt"/>
            </a:endParaRPr>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latin typeface="+mj-lt"/>
              </a:rPr>
              <a:t>Atom: </a:t>
            </a:r>
            <a:r>
              <a:rPr lang="en-US" dirty="0">
                <a:latin typeface="+mj-lt"/>
              </a:rPr>
              <a:t>Smallest unit of atomic </a:t>
            </a:r>
            <a:r>
              <a:rPr lang="en-US" dirty="0" smtClean="0">
                <a:latin typeface="+mj-lt"/>
              </a:rPr>
              <a:t>packet/state </a:t>
            </a:r>
            <a:r>
              <a:rPr lang="en-US" dirty="0">
                <a:latin typeface="+mj-lt"/>
              </a:rPr>
              <a:t>update</a:t>
            </a:r>
          </a:p>
          <a:p>
            <a:r>
              <a:rPr lang="en-US" dirty="0">
                <a:latin typeface="+mj-lt"/>
              </a:rPr>
              <a:t>A router’s atoms constitute its instruction set</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81" name="TextBox 80"/>
          <p:cNvSpPr txBox="1"/>
          <p:nvPr/>
        </p:nvSpPr>
        <p:spPr>
          <a:xfrm>
            <a:off x="2586088" y="5104110"/>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32" name="TextBox 131"/>
          <p:cNvSpPr txBox="1"/>
          <p:nvPr/>
        </p:nvSpPr>
        <p:spPr>
          <a:xfrm>
            <a:off x="5203910" y="5104110"/>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62" name="TextBox 161"/>
          <p:cNvSpPr txBox="1"/>
          <p:nvPr/>
        </p:nvSpPr>
        <p:spPr>
          <a:xfrm>
            <a:off x="8251910" y="5104110"/>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26538"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nvGrpSpPr>
              <p:cNvPr id="259" name="Group 258"/>
              <p:cNvGrpSpPr/>
              <p:nvPr/>
            </p:nvGrpSpPr>
            <p:grpSpPr>
              <a:xfrm>
                <a:off x="2565399" y="2967124"/>
                <a:ext cx="2654301" cy="2288696"/>
                <a:chOff x="2565399" y="2933700"/>
                <a:chExt cx="2654301" cy="2288696"/>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X</a:t>
                  </a:r>
                  <a:endParaRPr lang="en-US" dirty="0">
                    <a:solidFill>
                      <a:schemeClr val="tx1"/>
                    </a:solidFill>
                    <a:latin typeface="+mj-lt"/>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constant</a:t>
                  </a:r>
                  <a:endParaRPr lang="en-US" dirty="0">
                    <a:solidFill>
                      <a:schemeClr val="tx1"/>
                    </a:solidFill>
                    <a:latin typeface="+mj-lt"/>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latin typeface="+mj-lt"/>
                    </a:rPr>
                    <a:t>Add</a:t>
                  </a:r>
                  <a:endParaRPr lang="en-US" dirty="0">
                    <a:latin typeface="+mj-lt"/>
                  </a:endParaRPr>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latin typeface="+mj-lt"/>
                    </a:rPr>
                    <a:t> Sub</a:t>
                  </a:r>
                  <a:endParaRPr lang="en-US" dirty="0">
                    <a:latin typeface="+mj-lt"/>
                  </a:endParaRPr>
                </a:p>
              </p:txBody>
            </p:sp>
            <p:sp>
              <p:nvSpPr>
                <p:cNvPr id="143" name="Trapezoid 142"/>
                <p:cNvSpPr/>
                <p:nvPr/>
              </p:nvSpPr>
              <p:spPr>
                <a:xfrm rot="10800000">
                  <a:off x="3558223" y="4216400"/>
                  <a:ext cx="1395437"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44" name="TextBox 143"/>
                <p:cNvSpPr txBox="1"/>
                <p:nvPr/>
              </p:nvSpPr>
              <p:spPr>
                <a:xfrm>
                  <a:off x="3573342" y="4254499"/>
                  <a:ext cx="1367171" cy="369332"/>
                </a:xfrm>
                <a:prstGeom prst="rect">
                  <a:avLst/>
                </a:prstGeom>
                <a:noFill/>
              </p:spPr>
              <p:txBody>
                <a:bodyPr wrap="square" rtlCol="0">
                  <a:spAutoFit/>
                </a:bodyPr>
                <a:lstStyle/>
                <a:p>
                  <a:r>
                    <a:rPr lang="en-US" dirty="0" smtClean="0">
                      <a:latin typeface="+mj-lt"/>
                    </a:rPr>
                    <a:t>2-to-1 Mux</a:t>
                  </a:r>
                  <a:endParaRPr lang="en-US" dirty="0">
                    <a:latin typeface="+mj-lt"/>
                  </a:endParaRPr>
                </a:p>
              </p:txBody>
            </p:sp>
            <p:sp>
              <p:nvSpPr>
                <p:cNvPr id="145" name="Rectangle 144"/>
                <p:cNvSpPr/>
                <p:nvPr/>
              </p:nvSpPr>
              <p:spPr>
                <a:xfrm>
                  <a:off x="4049763" y="4841396"/>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X</a:t>
                  </a:r>
                  <a:endParaRPr lang="en-US" dirty="0">
                    <a:solidFill>
                      <a:schemeClr val="tx1"/>
                    </a:solidFill>
                    <a:latin typeface="+mj-lt"/>
                  </a:endParaRPr>
                </a:p>
              </p:txBody>
            </p:sp>
            <p:sp>
              <p:nvSpPr>
                <p:cNvPr id="146" name="Rectangle 145"/>
                <p:cNvSpPr/>
                <p:nvPr/>
              </p:nvSpPr>
              <p:spPr>
                <a:xfrm>
                  <a:off x="2565399" y="4254500"/>
                  <a:ext cx="845865"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choice</a:t>
                  </a:r>
                  <a:endParaRPr lang="en-US" dirty="0">
                    <a:solidFill>
                      <a:schemeClr val="tx1"/>
                    </a:solidFill>
                    <a:latin typeface="+mj-lt"/>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3" idx="0"/>
                  <a:endCxn id="145" idx="0"/>
                </p:cNvCxnSpPr>
                <p:nvPr/>
              </p:nvCxnSpPr>
              <p:spPr>
                <a:xfrm>
                  <a:off x="4255941" y="4635498"/>
                  <a:ext cx="3372" cy="20589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11264" y="4425949"/>
                  <a:ext cx="199346"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91171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70"/>
                                        </p:tgtEl>
                                        <p:attrNameLst>
                                          <p:attrName>style.visibility</p:attrName>
                                        </p:attrNameLst>
                                      </p:cBhvr>
                                      <p:to>
                                        <p:strVal val="visible"/>
                                      </p:to>
                                    </p:set>
                                    <p:animEffect transition="in" filter="wipe(left)">
                                      <p:cBhvr>
                                        <p:cTn id="11" dur="500"/>
                                        <p:tgtEl>
                                          <p:spTgt spid="27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atoms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Stateless operations</a:t>
            </a:r>
          </a:p>
          <a:p>
            <a:pPr lvl="1"/>
            <a:r>
              <a:rPr lang="en-US" dirty="0">
                <a:latin typeface="Gadugi" panose="020B0502040204020203" pitchFamily="34" charset="0"/>
              </a:rPr>
              <a:t>E.g., </a:t>
            </a:r>
            <a:r>
              <a:rPr lang="en-US" dirty="0" smtClean="0">
                <a:latin typeface="Gadugi" panose="020B0502040204020203" pitchFamily="34" charset="0"/>
              </a:rPr>
              <a:t>pkt.f4 </a:t>
            </a:r>
            <a:r>
              <a:rPr lang="en-US" dirty="0">
                <a:latin typeface="Gadugi" panose="020B0502040204020203" pitchFamily="34" charset="0"/>
              </a:rPr>
              <a:t>= </a:t>
            </a:r>
            <a:r>
              <a:rPr lang="en-US" dirty="0" smtClean="0">
                <a:latin typeface="Gadugi" panose="020B0502040204020203" pitchFamily="34" charset="0"/>
              </a:rPr>
              <a:t>pkt.f1 </a:t>
            </a:r>
            <a:r>
              <a:rPr lang="en-US" dirty="0">
                <a:latin typeface="Gadugi" panose="020B0502040204020203" pitchFamily="34" charset="0"/>
              </a:rPr>
              <a:t>+ </a:t>
            </a:r>
            <a:r>
              <a:rPr lang="en-US" dirty="0" smtClean="0">
                <a:latin typeface="Gadugi" panose="020B0502040204020203" pitchFamily="34" charset="0"/>
              </a:rPr>
              <a:t>pkt.f2 </a:t>
            </a:r>
            <a:r>
              <a:rPr lang="en-US" dirty="0">
                <a:latin typeface="Gadugi" panose="020B0502040204020203" pitchFamily="34" charset="0"/>
              </a:rPr>
              <a:t>– </a:t>
            </a:r>
            <a:r>
              <a:rPr lang="en-US" dirty="0" smtClean="0">
                <a:latin typeface="Gadugi" panose="020B0502040204020203" pitchFamily="34" charset="0"/>
              </a:rPr>
              <a:t>pkt.f3</a:t>
            </a:r>
            <a:endParaRPr lang="en-US" dirty="0">
              <a:latin typeface="Gadugi" panose="020B0502040204020203" pitchFamily="34" charset="0"/>
            </a:endParaRPr>
          </a:p>
          <a:p>
            <a:pPr lvl="1"/>
            <a:r>
              <a:rPr lang="en-US" dirty="0" smtClean="0">
                <a:latin typeface="Gadugi" panose="020B0502040204020203" pitchFamily="34" charset="0"/>
              </a:rPr>
              <a:t>Can be easily pipelined into two stages</a:t>
            </a:r>
          </a:p>
          <a:p>
            <a:pPr lvl="1"/>
            <a:r>
              <a:rPr lang="en-US" dirty="0" smtClean="0">
                <a:latin typeface="Gadugi" panose="020B0502040204020203" pitchFamily="34" charset="0"/>
              </a:rPr>
              <a:t>Suffices to provide simple stateless atoms alone</a:t>
            </a:r>
          </a:p>
          <a:p>
            <a:endParaRPr lang="en-US" dirty="0" smtClean="0">
              <a:latin typeface="Gadugi" panose="020B0502040204020203" pitchFamily="34" charset="0"/>
            </a:endParaRPr>
          </a:p>
          <a:p>
            <a:r>
              <a:rPr lang="en-US" dirty="0" err="1" smtClean="0">
                <a:latin typeface="Gadugi" panose="020B0502040204020203" pitchFamily="34" charset="0"/>
              </a:rPr>
              <a:t>Stateful</a:t>
            </a:r>
            <a:r>
              <a:rPr lang="en-US" dirty="0" smtClean="0">
                <a:latin typeface="Gadugi" panose="020B0502040204020203" pitchFamily="34" charset="0"/>
              </a:rPr>
              <a:t> operations</a:t>
            </a:r>
          </a:p>
          <a:p>
            <a:pPr lvl="1"/>
            <a:r>
              <a:rPr lang="en-US" dirty="0">
                <a:latin typeface="Gadugi" panose="020B0502040204020203" pitchFamily="34" charset="0"/>
              </a:rPr>
              <a:t>E.g., x = x + 1</a:t>
            </a:r>
          </a:p>
          <a:p>
            <a:pPr lvl="1"/>
            <a:r>
              <a:rPr lang="en-US" dirty="0" smtClean="0">
                <a:latin typeface="Gadugi" panose="020B0502040204020203" pitchFamily="34" charset="0"/>
              </a:rPr>
              <a:t>Cannot be pipelined; needs an atomic </a:t>
            </a:r>
            <a:r>
              <a:rPr lang="en-US" dirty="0" err="1" smtClean="0">
                <a:latin typeface="Gadugi" panose="020B0502040204020203" pitchFamily="34" charset="0"/>
              </a:rPr>
              <a:t>read+modify+write</a:t>
            </a:r>
            <a:r>
              <a:rPr lang="en-US" dirty="0" smtClean="0">
                <a:latin typeface="Gadugi" panose="020B0502040204020203" pitchFamily="34" charset="0"/>
              </a:rPr>
              <a:t> instruction</a:t>
            </a:r>
          </a:p>
          <a:p>
            <a:pPr lvl="1"/>
            <a:r>
              <a:rPr lang="en-US" dirty="0" smtClean="0">
                <a:latin typeface="Gadugi" panose="020B0502040204020203" pitchFamily="34" charset="0"/>
              </a:rPr>
              <a:t>Explicitly design each </a:t>
            </a:r>
            <a:r>
              <a:rPr lang="en-US" dirty="0" err="1" smtClean="0">
                <a:latin typeface="Gadugi" panose="020B0502040204020203" pitchFamily="34" charset="0"/>
              </a:rPr>
              <a:t>stateful</a:t>
            </a:r>
            <a:r>
              <a:rPr lang="en-US" dirty="0" smtClean="0">
                <a:latin typeface="Gadugi" panose="020B0502040204020203" pitchFamily="34" charset="0"/>
              </a:rPr>
              <a:t> operation in </a:t>
            </a:r>
            <a:r>
              <a:rPr lang="en-US" dirty="0">
                <a:latin typeface="Gadugi" panose="020B0502040204020203" pitchFamily="34" charset="0"/>
              </a:rPr>
              <a:t>hardware </a:t>
            </a:r>
            <a:r>
              <a:rPr lang="en-US" dirty="0" smtClean="0">
                <a:latin typeface="Gadugi" panose="020B0502040204020203" pitchFamily="34" charset="0"/>
              </a:rPr>
              <a:t>for atomicity</a:t>
            </a:r>
            <a:endParaRPr lang="en-US" dirty="0">
              <a:latin typeface="Gadugi" panose="020B0502040204020203" pitchFamily="34" charset="0"/>
            </a:endParaRPr>
          </a:p>
        </p:txBody>
      </p:sp>
    </p:spTree>
    <p:extLst>
      <p:ext uri="{BB962C8B-B14F-4D97-AF65-F5344CB8AC3E}">
        <p14:creationId xmlns:p14="http://schemas.microsoft.com/office/powerpoint/2010/main" val="273865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mj-lt"/>
              </a:rPr>
              <a:t>This Talk</a:t>
            </a:r>
            <a:endParaRPr lang="en-US" dirty="0">
              <a:solidFill>
                <a:schemeClr val="bg1"/>
              </a:solidFill>
              <a:latin typeface="+mj-lt"/>
            </a:endParaRPr>
          </a:p>
        </p:txBody>
      </p:sp>
      <p:sp>
        <p:nvSpPr>
          <p:cNvPr id="2" name="Slide Number Placeholder 1"/>
          <p:cNvSpPr>
            <a:spLocks noGrp="1"/>
          </p:cNvSpPr>
          <p:nvPr>
            <p:ph type="sldNum" sz="quarter" idx="12"/>
          </p:nvPr>
        </p:nvSpPr>
        <p:spPr/>
        <p:txBody>
          <a:bodyPr/>
          <a:lstStyle/>
          <a:p>
            <a:fld id="{5448022C-F4BC-4192-A392-BACAE19DF894}" type="slidenum">
              <a:rPr lang="en-US" smtClean="0">
                <a:latin typeface="+mj-lt"/>
              </a:rPr>
              <a:pPr/>
              <a:t>19</a:t>
            </a:fld>
            <a:endParaRPr lang="en-US">
              <a:latin typeface="+mj-lt"/>
            </a:endParaRPr>
          </a:p>
        </p:txBody>
      </p:sp>
      <p:sp>
        <p:nvSpPr>
          <p:cNvPr id="671" name="Content Placeholder 2"/>
          <p:cNvSpPr>
            <a:spLocks noGrp="1"/>
          </p:cNvSpPr>
          <p:nvPr>
            <p:ph idx="1"/>
          </p:nvPr>
        </p:nvSpPr>
        <p:spPr>
          <a:xfrm>
            <a:off x="304800" y="5143500"/>
            <a:ext cx="12458700" cy="1085850"/>
          </a:xfrm>
        </p:spPr>
        <p:txBody>
          <a:bodyPr>
            <a:normAutofit fontScale="25000" lnSpcReduction="20000"/>
          </a:bodyPr>
          <a:lstStyle/>
          <a:p>
            <a:pPr lvl="1"/>
            <a:r>
              <a:rPr lang="en-US" sz="9600" dirty="0">
                <a:latin typeface="+mj-lt"/>
              </a:rPr>
              <a:t>The machine model: </a:t>
            </a:r>
            <a:r>
              <a:rPr lang="en-US" sz="9600" dirty="0" smtClean="0">
                <a:latin typeface="+mj-lt"/>
              </a:rPr>
              <a:t>A Turing Machine for</a:t>
            </a:r>
            <a:r>
              <a:rPr lang="en-US" sz="9600" dirty="0" smtClean="0">
                <a:latin typeface="+mj-lt"/>
              </a:rPr>
              <a:t> </a:t>
            </a:r>
            <a:r>
              <a:rPr lang="en-US" sz="9600" dirty="0">
                <a:latin typeface="+mj-lt"/>
              </a:rPr>
              <a:t>line-rate routers</a:t>
            </a:r>
          </a:p>
          <a:p>
            <a:pPr lvl="1"/>
            <a:endParaRPr lang="en-US" sz="9600" dirty="0">
              <a:latin typeface="+mj-lt"/>
            </a:endParaRPr>
          </a:p>
          <a:p>
            <a:pPr lvl="1"/>
            <a:r>
              <a:rPr lang="en-US" sz="9600" dirty="0">
                <a:latin typeface="+mj-lt"/>
              </a:rPr>
              <a:t>Packet transactions: High-level programming for the router pipeline</a:t>
            </a:r>
          </a:p>
          <a:p>
            <a:pPr marL="457200" lvl="1" indent="0">
              <a:buNone/>
            </a:pPr>
            <a:endParaRPr lang="en-US" sz="9600" dirty="0">
              <a:latin typeface="+mj-lt"/>
            </a:endParaRPr>
          </a:p>
          <a:p>
            <a:pPr lvl="1"/>
            <a:r>
              <a:rPr lang="en-US" sz="9600" dirty="0">
                <a:latin typeface="+mj-lt"/>
              </a:rPr>
              <a:t>Push-In First-Out Queues: Programming the scheduler</a:t>
            </a:r>
          </a:p>
          <a:p>
            <a:endParaRPr lang="en-US" sz="2800" dirty="0">
              <a:latin typeface="+mj-lt"/>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mj-lt"/>
              </a:rPr>
              <a:t>This talk</a:t>
            </a:r>
            <a:endParaRPr lang="en-US" sz="4400" dirty="0">
              <a:solidFill>
                <a:schemeClr val="tx1"/>
              </a:solidFill>
              <a:latin typeface="+mj-lt"/>
            </a:endParaRPr>
          </a:p>
        </p:txBody>
      </p:sp>
      <p:sp>
        <p:nvSpPr>
          <p:cNvPr id="26" name="Right Arrow 25"/>
          <p:cNvSpPr/>
          <p:nvPr/>
        </p:nvSpPr>
        <p:spPr>
          <a:xfrm>
            <a:off x="152400" y="57150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21" name="TextBox 320"/>
          <p:cNvSpPr txBox="1"/>
          <p:nvPr/>
        </p:nvSpPr>
        <p:spPr>
          <a:xfrm>
            <a:off x="11514659" y="2735850"/>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mj-lt"/>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92093" cy="320443"/>
              </a:xfrm>
              <a:prstGeom prst="rect">
                <a:avLst/>
              </a:prstGeom>
              <a:noFill/>
            </p:spPr>
            <p:txBody>
              <a:bodyPr wrap="none" rtlCol="0">
                <a:spAutoFit/>
              </a:bodyPr>
              <a:lstStyle/>
              <a:p>
                <a:pPr defTabSz="566900"/>
                <a:r>
                  <a:rPr lang="en-US" sz="1200" dirty="0">
                    <a:solidFill>
                      <a:srgbClr val="000000"/>
                    </a:solidFill>
                    <a:latin typeface="+mj-lt"/>
                    <a:cs typeface="Seravek"/>
                  </a:rPr>
                  <a:t>TCP</a:t>
                </a:r>
              </a:p>
            </p:txBody>
          </p:sp>
          <p:sp>
            <p:nvSpPr>
              <p:cNvPr id="525" name="TextBox 524"/>
              <p:cNvSpPr txBox="1"/>
              <p:nvPr/>
            </p:nvSpPr>
            <p:spPr>
              <a:xfrm>
                <a:off x="2560601" y="6809947"/>
                <a:ext cx="761750" cy="320443"/>
              </a:xfrm>
              <a:prstGeom prst="rect">
                <a:avLst/>
              </a:prstGeom>
              <a:noFill/>
            </p:spPr>
            <p:txBody>
              <a:bodyPr wrap="none" rtlCol="0">
                <a:spAutoFit/>
              </a:bodyPr>
              <a:lstStyle/>
              <a:p>
                <a:pPr defTabSz="566900"/>
                <a:r>
                  <a:rPr lang="en-US" sz="1200" dirty="0">
                    <a:solidFill>
                      <a:srgbClr val="000000"/>
                    </a:solidFill>
                    <a:latin typeface="+mj-lt"/>
                    <a:cs typeface="Seravek"/>
                  </a:rPr>
                  <a:t>New</a:t>
                </a:r>
              </a:p>
            </p:txBody>
          </p:sp>
          <p:sp>
            <p:nvSpPr>
              <p:cNvPr id="526" name="TextBox 525"/>
              <p:cNvSpPr txBox="1"/>
              <p:nvPr/>
            </p:nvSpPr>
            <p:spPr>
              <a:xfrm>
                <a:off x="1791929" y="602690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IPv4</a:t>
                </a:r>
              </a:p>
            </p:txBody>
          </p:sp>
          <p:sp>
            <p:nvSpPr>
              <p:cNvPr id="527" name="TextBox 526"/>
              <p:cNvSpPr txBox="1"/>
              <p:nvPr/>
            </p:nvSpPr>
            <p:spPr>
              <a:xfrm>
                <a:off x="2586769" y="607346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mj-lt"/>
                    <a:cs typeface="Seravek"/>
                  </a:rPr>
                  <a:t>VLAN</a:t>
                </a:r>
              </a:p>
            </p:txBody>
          </p:sp>
          <p:sp>
            <p:nvSpPr>
              <p:cNvPr id="529" name="TextBox 528"/>
              <p:cNvSpPr txBox="1"/>
              <p:nvPr/>
            </p:nvSpPr>
            <p:spPr>
              <a:xfrm>
                <a:off x="1791929" y="5210053"/>
                <a:ext cx="679653" cy="356048"/>
              </a:xfrm>
              <a:prstGeom prst="rect">
                <a:avLst/>
              </a:prstGeom>
              <a:noFill/>
            </p:spPr>
            <p:txBody>
              <a:bodyPr wrap="none" rtlCol="0">
                <a:spAutoFit/>
              </a:bodyPr>
              <a:lstStyle/>
              <a:p>
                <a:pPr defTabSz="566900"/>
                <a:r>
                  <a:rPr lang="en-US" sz="1400" dirty="0">
                    <a:solidFill>
                      <a:srgbClr val="000000"/>
                    </a:solidFill>
                    <a:latin typeface="+mj-lt"/>
                    <a:cs typeface="Seravek"/>
                  </a:rPr>
                  <a:t>Eth</a:t>
                </a:r>
                <a:endParaRPr lang="en-US" sz="1200" dirty="0">
                  <a:solidFill>
                    <a:srgbClr val="000000"/>
                  </a:solidFill>
                  <a:latin typeface="+mj-lt"/>
                  <a:cs typeface="Seravek"/>
                </a:endParaRPr>
              </a:p>
            </p:txBody>
          </p:sp>
        </p:grpSp>
      </p:grpSp>
      <p:grpSp>
        <p:nvGrpSpPr>
          <p:cNvPr id="530" name="Group 529"/>
          <p:cNvGrpSpPr/>
          <p:nvPr/>
        </p:nvGrpSpPr>
        <p:grpSpPr>
          <a:xfrm>
            <a:off x="1818213" y="1790701"/>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32" name="TextBox 531"/>
            <p:cNvSpPr txBox="1"/>
            <p:nvPr/>
          </p:nvSpPr>
          <p:spPr>
            <a:xfrm>
              <a:off x="1954802" y="57256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grpSp>
      <p:grpSp>
        <p:nvGrpSpPr>
          <p:cNvPr id="560" name="Group 559"/>
          <p:cNvGrpSpPr/>
          <p:nvPr/>
        </p:nvGrpSpPr>
        <p:grpSpPr>
          <a:xfrm>
            <a:off x="3238500" y="1790701"/>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62" name="TextBox 561"/>
            <p:cNvSpPr txBox="1"/>
            <p:nvPr/>
          </p:nvSpPr>
          <p:spPr>
            <a:xfrm>
              <a:off x="3369357" y="57256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grpSp>
      <p:grpSp>
        <p:nvGrpSpPr>
          <p:cNvPr id="590" name="Group 589"/>
          <p:cNvGrpSpPr/>
          <p:nvPr/>
        </p:nvGrpSpPr>
        <p:grpSpPr>
          <a:xfrm>
            <a:off x="5018555" y="1782824"/>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92" name="TextBox 591"/>
            <p:cNvSpPr txBox="1"/>
            <p:nvPr/>
          </p:nvSpPr>
          <p:spPr>
            <a:xfrm>
              <a:off x="5076034"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mj-lt"/>
                  <a:cs typeface="Seravek"/>
                </a:rPr>
                <a:t>Stage 1</a:t>
              </a:r>
              <a:endParaRPr lang="en-US" dirty="0">
                <a:latin typeface="+mj-lt"/>
                <a:cs typeface="Seravek"/>
              </a:endParaRPr>
            </a:p>
          </p:txBody>
        </p:sp>
      </p:grpSp>
      <p:grpSp>
        <p:nvGrpSpPr>
          <p:cNvPr id="650" name="Group 649"/>
          <p:cNvGrpSpPr/>
          <p:nvPr/>
        </p:nvGrpSpPr>
        <p:grpSpPr>
          <a:xfrm>
            <a:off x="9749736" y="1778000"/>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52" name="TextBox 651"/>
            <p:cNvSpPr txBox="1"/>
            <p:nvPr/>
          </p:nvSpPr>
          <p:spPr>
            <a:xfrm>
              <a:off x="9801562"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sp>
        <p:nvSpPr>
          <p:cNvPr id="684" name="Slide Number Placeholder 1"/>
          <p:cNvSpPr txBox="1">
            <a:spLocks/>
          </p:cNvSpPr>
          <p:nvPr/>
        </p:nvSpPr>
        <p:spPr>
          <a:xfrm>
            <a:off x="8686800" y="487045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448022C-F4BC-4192-A392-BACAE19DF894}" type="slidenum">
              <a:rPr lang="en-US" smtClean="0">
                <a:latin typeface="+mj-lt"/>
              </a:rPr>
              <a:pPr/>
              <a:t>19</a:t>
            </a:fld>
            <a:endParaRPr lang="en-US">
              <a:latin typeface="+mj-lt"/>
            </a:endParaRPr>
          </a:p>
        </p:txBody>
      </p:sp>
    </p:spTree>
    <p:custDataLst>
      <p:tags r:id="rId1"/>
    </p:custDataLst>
    <p:extLst>
      <p:ext uri="{BB962C8B-B14F-4D97-AF65-F5344CB8AC3E}">
        <p14:creationId xmlns:p14="http://schemas.microsoft.com/office/powerpoint/2010/main" val="2913495557"/>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Mihai </a:t>
            </a:r>
            <a:r>
              <a:rPr lang="en-US" dirty="0" err="1" smtClean="0">
                <a:latin typeface="Gadugi" panose="020B0502040204020203" pitchFamily="34" charset="0"/>
              </a:rPr>
              <a:t>Budiu</a:t>
            </a:r>
            <a:r>
              <a:rPr lang="en-US" dirty="0" smtClean="0">
                <a:latin typeface="Gadugi" panose="020B0502040204020203" pitchFamily="34" charset="0"/>
              </a:rPr>
              <a:t>, Anurag Agrawal, Steve Licking</a:t>
            </a: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
        <p:nvSpPr>
          <p:cNvPr id="4" name="Slide Number Placeholder 3"/>
          <p:cNvSpPr>
            <a:spLocks noGrp="1"/>
          </p:cNvSpPr>
          <p:nvPr>
            <p:ph type="sldNum" sz="quarter" idx="12"/>
          </p:nvPr>
        </p:nvSpPr>
        <p:spPr>
          <a:xfrm>
            <a:off x="8324019" y="6356350"/>
            <a:ext cx="2743200" cy="365125"/>
          </a:xfrm>
        </p:spPr>
        <p:txBody>
          <a:bodyPr/>
          <a:lstStyle/>
          <a:p>
            <a:fld id="{5448022C-F4BC-4192-A392-BACAE19DF894}" type="slidenum">
              <a:rPr lang="en-US" smtClean="0">
                <a:latin typeface="+mj-lt"/>
              </a:rPr>
              <a:pPr/>
              <a:t>20</a:t>
            </a:fld>
            <a:endParaRPr lang="en-US" dirty="0">
              <a:latin typeface="+mj-lt"/>
            </a:endParaRPr>
          </a:p>
        </p:txBody>
      </p:sp>
    </p:spTree>
    <p:extLst>
      <p:ext uri="{BB962C8B-B14F-4D97-AF65-F5344CB8AC3E}">
        <p14:creationId xmlns:p14="http://schemas.microsoft.com/office/powerpoint/2010/main" val="34634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20"/>
                                        </p:tgtEl>
                                      </p:cBhvr>
                                    </p:animEffect>
                                    <p:set>
                                      <p:cBhvr>
                                        <p:cTn id="39" dur="1" fill="hold">
                                          <p:stCondLst>
                                            <p:cond delay="49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23"/>
                                        </p:tgtEl>
                                      </p:cBhvr>
                                    </p:animEffect>
                                    <p:set>
                                      <p:cBhvr>
                                        <p:cTn id="42" dur="1" fill="hold">
                                          <p:stCondLst>
                                            <p:cond delay="499"/>
                                          </p:stCondLst>
                                        </p:cTn>
                                        <p:tgtEl>
                                          <p:spTgt spid="2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4">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5">
                                            <p:txEl>
                                              <p:pRg st="0" end="0"/>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Programming with packet transactions</a:t>
            </a:r>
            <a:endParaRPr lang="en-US" dirty="0">
              <a:latin typeface="+mj-lt"/>
            </a:endParaRPr>
          </a:p>
        </p:txBody>
      </p:sp>
      <p:sp>
        <p:nvSpPr>
          <p:cNvPr id="4" name="Slide Number Placeholder 3"/>
          <p:cNvSpPr>
            <a:spLocks noGrp="1"/>
          </p:cNvSpPr>
          <p:nvPr>
            <p:ph type="sldNum" sz="quarter" idx="12"/>
          </p:nvPr>
        </p:nvSpPr>
        <p:spPr/>
        <p:txBody>
          <a:bodyPr/>
          <a:lstStyle/>
          <a:p>
            <a:fld id="{5448022C-F4BC-4192-A392-BACAE19DF894}" type="slidenum">
              <a:rPr lang="en-US" smtClean="0">
                <a:latin typeface="+mj-lt"/>
              </a:rPr>
              <a:pPr/>
              <a:t>21</a:t>
            </a:fld>
            <a:endParaRPr lang="en-US">
              <a:latin typeface="+mj-lt"/>
            </a:endParaRPr>
          </a:p>
        </p:txBody>
      </p:sp>
      <p:grpSp>
        <p:nvGrpSpPr>
          <p:cNvPr id="5" name="Group 4"/>
          <p:cNvGrpSpPr/>
          <p:nvPr/>
        </p:nvGrpSpPr>
        <p:grpSpPr>
          <a:xfrm>
            <a:off x="227748" y="2171701"/>
            <a:ext cx="3810852" cy="4234679"/>
            <a:chOff x="780063" y="2652728"/>
            <a:chExt cx="3944908" cy="4029535"/>
          </a:xfrm>
        </p:grpSpPr>
        <p:pic>
          <p:nvPicPr>
            <p:cNvPr id="6" name="Picture 5"/>
            <p:cNvPicPr>
              <a:picLocks noChangeAspect="1"/>
            </p:cNvPicPr>
            <p:nvPr/>
          </p:nvPicPr>
          <p:blipFill>
            <a:blip r:embed="rId3"/>
            <a:stretch>
              <a:fillRect/>
            </a:stretch>
          </p:blipFill>
          <p:spPr>
            <a:xfrm>
              <a:off x="780063" y="2974554"/>
              <a:ext cx="3944908" cy="3707709"/>
            </a:xfrm>
            <a:prstGeom prst="rect">
              <a:avLst/>
            </a:prstGeom>
          </p:spPr>
        </p:pic>
        <p:sp>
          <p:nvSpPr>
            <p:cNvPr id="7" name="TextBox 6"/>
            <p:cNvSpPr txBox="1"/>
            <p:nvPr/>
          </p:nvSpPr>
          <p:spPr>
            <a:xfrm>
              <a:off x="842109" y="2652728"/>
              <a:ext cx="3843421" cy="3818981"/>
            </a:xfrm>
            <a:prstGeom prst="rect">
              <a:avLst/>
            </a:prstGeom>
            <a:noFill/>
          </p:spPr>
          <p:txBody>
            <a:bodyPr wrap="square" rtlCol="0">
              <a:spAutoFit/>
            </a:bodyPr>
            <a:lstStyle/>
            <a:p>
              <a:endParaRPr lang="en-US" sz="1000" dirty="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pPr>
                <a:lnSpc>
                  <a:spcPct val="120000"/>
                </a:lnSpc>
              </a:pPr>
              <a:r>
                <a:rPr lang="en-US" sz="2400" dirty="0" smtClean="0">
                  <a:latin typeface="+mj-lt"/>
                  <a:cs typeface="Seravek"/>
                </a:rPr>
                <a:t>   if </a:t>
              </a:r>
              <a:r>
                <a:rPr lang="en-US" sz="2400" dirty="0">
                  <a:latin typeface="+mj-lt"/>
                  <a:cs typeface="Seravek"/>
                </a:rPr>
                <a:t>(</a:t>
              </a:r>
              <a:r>
                <a:rPr lang="en-US" sz="2400" dirty="0">
                  <a:solidFill>
                    <a:srgbClr val="FF0000"/>
                  </a:solidFill>
                  <a:latin typeface="+mj-lt"/>
                  <a:cs typeface="Seravek"/>
                </a:rPr>
                <a:t>count</a:t>
              </a:r>
              <a:r>
                <a:rPr lang="en-US" sz="2400" dirty="0">
                  <a:latin typeface="+mj-lt"/>
                  <a:cs typeface="Seravek"/>
                </a:rPr>
                <a:t> == 9)</a:t>
              </a:r>
              <a:r>
                <a:rPr lang="en-US" sz="2400" dirty="0" smtClean="0">
                  <a:latin typeface="+mj-lt"/>
                  <a:cs typeface="Seravek"/>
                </a:rPr>
                <a:t>:</a:t>
              </a: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a:t>
              </a:r>
              <a:r>
                <a:rPr lang="en-US" sz="2400" dirty="0" err="1" smtClean="0">
                  <a:latin typeface="+mj-lt"/>
                  <a:cs typeface="Seravek"/>
                </a:rPr>
                <a:t>pkt.src</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smtClean="0">
                  <a:latin typeface="+mj-lt"/>
                  <a:cs typeface="Seravek"/>
                </a:rPr>
                <a:t> </a:t>
              </a:r>
              <a:r>
                <a:rPr lang="en-US" sz="2400" dirty="0">
                  <a:latin typeface="+mj-lt"/>
                  <a:cs typeface="Seravek"/>
                </a:rPr>
                <a:t>= 0</a:t>
              </a:r>
            </a:p>
            <a:p>
              <a:pPr>
                <a:lnSpc>
                  <a:spcPct val="120000"/>
                </a:lnSpc>
              </a:pPr>
              <a:r>
                <a:rPr lang="en-US" sz="2400" dirty="0" smtClean="0">
                  <a:latin typeface="+mj-lt"/>
                  <a:cs typeface="Seravek"/>
                </a:rPr>
                <a:t>   else:</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0</a:t>
              </a: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a:solidFill>
                    <a:srgbClr val="FF0000"/>
                  </a:solidFill>
                  <a:latin typeface="+mj-lt"/>
                  <a:cs typeface="Seravek"/>
                </a:rPr>
                <a:t>++</a:t>
              </a:r>
              <a:r>
                <a:rPr lang="en-US" sz="2400" dirty="0">
                  <a:latin typeface="+mj-lt"/>
                  <a:cs typeface="Seravek"/>
                </a:rPr>
                <a:t> </a:t>
              </a:r>
            </a:p>
            <a:p>
              <a:endParaRPr lang="en-US" sz="2200" dirty="0">
                <a:latin typeface="+mj-lt"/>
                <a:cs typeface="Seravek"/>
              </a:endParaRPr>
            </a:p>
          </p:txBody>
        </p:sp>
      </p:gr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8" name="Rounded Rectangle 177"/>
          <p:cNvSpPr/>
          <p:nvPr/>
        </p:nvSpPr>
        <p:spPr>
          <a:xfrm>
            <a:off x="1790700" y="5715000"/>
            <a:ext cx="9029700" cy="914400"/>
          </a:xfrm>
          <a:prstGeom prst="roundRect">
            <a:avLst/>
          </a:prstGeom>
          <a:solidFill>
            <a:srgbClr val="FF0000"/>
          </a:solidFill>
          <a:ln/>
          <a:effectLst/>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mj-lt"/>
                <a:cs typeface="Seravek"/>
              </a:rPr>
              <a:t>Reject code that can’t be mapped</a:t>
            </a:r>
          </a:p>
        </p:txBody>
      </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Tree>
    <p:extLst>
      <p:ext uri="{BB962C8B-B14F-4D97-AF65-F5344CB8AC3E}">
        <p14:creationId xmlns:p14="http://schemas.microsoft.com/office/powerpoint/2010/main" val="130281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1"/>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170"/>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250"/>
                                  </p:stCondLst>
                                  <p:childTnLst>
                                    <p:set>
                                      <p:cBhvr>
                                        <p:cTn id="30" dur="1" fill="hold">
                                          <p:stCondLst>
                                            <p:cond delay="0"/>
                                          </p:stCondLst>
                                        </p:cTn>
                                        <p:tgtEl>
                                          <p:spTgt spid="151"/>
                                        </p:tgtEl>
                                        <p:attrNameLst>
                                          <p:attrName>style.visibility</p:attrName>
                                        </p:attrNameLst>
                                      </p:cBhvr>
                                      <p:to>
                                        <p:strVal val="visible"/>
                                      </p:to>
                                    </p:set>
                                  </p:childTnLst>
                                </p:cTn>
                              </p:par>
                            </p:childTnLst>
                          </p:cTn>
                        </p:par>
                        <p:par>
                          <p:cTn id="31" fill="hold">
                            <p:stCondLst>
                              <p:cond delay="250"/>
                            </p:stCondLst>
                            <p:childTnLst>
                              <p:par>
                                <p:cTn id="32" presetID="1" presetClass="entr" presetSubtype="0" fill="hold" nodeType="afterEffect">
                                  <p:stCondLst>
                                    <p:cond delay="0"/>
                                  </p:stCondLst>
                                  <p:childTnLst>
                                    <p:set>
                                      <p:cBhvr>
                                        <p:cTn id="33" dur="1" fill="hold">
                                          <p:stCondLst>
                                            <p:cond delay="0"/>
                                          </p:stCondLst>
                                        </p:cTn>
                                        <p:tgtEl>
                                          <p:spTgt spid="17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compiler</a:t>
            </a:r>
            <a:endParaRPr lang="en-US" dirty="0">
              <a:latin typeface="+mj-lt"/>
            </a:endParaRPr>
          </a:p>
        </p:txBody>
      </p:sp>
      <p:sp>
        <p:nvSpPr>
          <p:cNvPr id="6" name="TextBox 5"/>
          <p:cNvSpPr txBox="1"/>
          <p:nvPr/>
        </p:nvSpPr>
        <p:spPr>
          <a:xfrm>
            <a:off x="952500" y="2738864"/>
            <a:ext cx="2506044" cy="369332"/>
          </a:xfrm>
          <a:prstGeom prst="rect">
            <a:avLst/>
          </a:prstGeom>
          <a:noFill/>
        </p:spPr>
        <p:txBody>
          <a:bodyPr wrap="square" rtlCol="0">
            <a:spAutoFit/>
          </a:bodyPr>
          <a:lstStyle/>
          <a:p>
            <a:r>
              <a:rPr lang="en-US" dirty="0" smtClean="0">
                <a:latin typeface="+mj-lt"/>
              </a:rPr>
              <a:t>Packet Transactions</a:t>
            </a:r>
            <a:endParaRPr lang="en-US" dirty="0">
              <a:latin typeface="+mj-lt"/>
            </a:endParaRPr>
          </a:p>
        </p:txBody>
      </p:sp>
      <p:sp>
        <p:nvSpPr>
          <p:cNvPr id="7" name="Down Arrow 6"/>
          <p:cNvSpPr/>
          <p:nvPr/>
        </p:nvSpPr>
        <p:spPr>
          <a:xfrm>
            <a:off x="1820244" y="3108197"/>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 name="Rounded Rectangle 7"/>
          <p:cNvSpPr/>
          <p:nvPr/>
        </p:nvSpPr>
        <p:spPr>
          <a:xfrm>
            <a:off x="601044"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Preprocessing</a:t>
            </a:r>
            <a:endParaRPr lang="en-US" dirty="0">
              <a:latin typeface="+mj-lt"/>
            </a:endParaRPr>
          </a:p>
        </p:txBody>
      </p:sp>
      <p:sp>
        <p:nvSpPr>
          <p:cNvPr id="15" name="Right Arrow 14"/>
          <p:cNvSpPr/>
          <p:nvPr/>
        </p:nvSpPr>
        <p:spPr>
          <a:xfrm>
            <a:off x="3649044"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6" name="Rounded Rectangle 15"/>
          <p:cNvSpPr/>
          <p:nvPr/>
        </p:nvSpPr>
        <p:spPr>
          <a:xfrm>
            <a:off x="4682985"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Code Pipelining</a:t>
            </a:r>
            <a:endParaRPr lang="en-US" dirty="0">
              <a:latin typeface="+mj-lt"/>
            </a:endParaRPr>
          </a:p>
        </p:txBody>
      </p:sp>
      <p:sp>
        <p:nvSpPr>
          <p:cNvPr id="17" name="Right Arrow 16"/>
          <p:cNvSpPr/>
          <p:nvPr/>
        </p:nvSpPr>
        <p:spPr>
          <a:xfrm>
            <a:off x="7725744"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Rounded Rectangle 17"/>
          <p:cNvSpPr/>
          <p:nvPr/>
        </p:nvSpPr>
        <p:spPr>
          <a:xfrm>
            <a:off x="8835885"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Instruction Mapping</a:t>
            </a:r>
            <a:endParaRPr lang="en-US" dirty="0">
              <a:latin typeface="+mj-lt"/>
            </a:endParaRPr>
          </a:p>
        </p:txBody>
      </p:sp>
      <p:sp>
        <p:nvSpPr>
          <p:cNvPr id="19" name="Up Arrow 18"/>
          <p:cNvSpPr/>
          <p:nvPr/>
        </p:nvSpPr>
        <p:spPr>
          <a:xfrm>
            <a:off x="9940785" y="3108196"/>
            <a:ext cx="381000" cy="3185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TextBox 19"/>
          <p:cNvSpPr txBox="1"/>
          <p:nvPr/>
        </p:nvSpPr>
        <p:spPr>
          <a:xfrm>
            <a:off x="9150210" y="2738865"/>
            <a:ext cx="2152650" cy="369332"/>
          </a:xfrm>
          <a:prstGeom prst="rect">
            <a:avLst/>
          </a:prstGeom>
          <a:noFill/>
        </p:spPr>
        <p:txBody>
          <a:bodyPr wrap="square" rtlCol="0">
            <a:spAutoFit/>
          </a:bodyPr>
          <a:lstStyle/>
          <a:p>
            <a:r>
              <a:rPr lang="en-US" dirty="0" smtClean="0">
                <a:latin typeface="+mj-lt"/>
              </a:rPr>
              <a:t>Processing Pipeline</a:t>
            </a:r>
            <a:endParaRPr lang="en-US" dirty="0">
              <a:latin typeface="+mj-lt"/>
            </a:endParaRPr>
          </a:p>
        </p:txBody>
      </p:sp>
      <p:sp>
        <p:nvSpPr>
          <p:cNvPr id="22" name="TextBox 21"/>
          <p:cNvSpPr txBox="1"/>
          <p:nvPr/>
        </p:nvSpPr>
        <p:spPr>
          <a:xfrm>
            <a:off x="601044" y="4268279"/>
            <a:ext cx="2661306" cy="369332"/>
          </a:xfrm>
          <a:prstGeom prst="rect">
            <a:avLst/>
          </a:prstGeom>
          <a:noFill/>
        </p:spPr>
        <p:txBody>
          <a:bodyPr wrap="none" rtlCol="0">
            <a:spAutoFit/>
          </a:bodyPr>
          <a:lstStyle/>
          <a:p>
            <a:r>
              <a:rPr lang="en-US" dirty="0" smtClean="0">
                <a:latin typeface="+mj-lt"/>
              </a:rPr>
              <a:t>Simplify sequential code</a:t>
            </a:r>
            <a:endParaRPr lang="en-US" dirty="0">
              <a:latin typeface="+mj-lt"/>
            </a:endParaRPr>
          </a:p>
        </p:txBody>
      </p:sp>
      <p:sp>
        <p:nvSpPr>
          <p:cNvPr id="23" name="TextBox 22"/>
          <p:cNvSpPr txBox="1"/>
          <p:nvPr/>
        </p:nvSpPr>
        <p:spPr>
          <a:xfrm>
            <a:off x="4597227" y="4268279"/>
            <a:ext cx="2867058"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24" name="TextBox 23"/>
          <p:cNvSpPr txBox="1"/>
          <p:nvPr/>
        </p:nvSpPr>
        <p:spPr>
          <a:xfrm>
            <a:off x="8375370" y="4268279"/>
            <a:ext cx="3511830" cy="369332"/>
          </a:xfrm>
          <a:prstGeom prst="rect">
            <a:avLst/>
          </a:prstGeom>
          <a:noFill/>
        </p:spPr>
        <p:txBody>
          <a:bodyPr wrap="square" rtlCol="0">
            <a:spAutoFit/>
          </a:bodyPr>
          <a:lstStyle/>
          <a:p>
            <a:r>
              <a:rPr lang="en-US" dirty="0" smtClean="0">
                <a:latin typeface="+mj-lt"/>
              </a:rPr>
              <a:t>Respecting hardware constraints</a:t>
            </a:r>
            <a:endParaRPr lang="en-US" dirty="0">
              <a:latin typeface="+mj-lt"/>
            </a:endParaRPr>
          </a:p>
        </p:txBody>
      </p:sp>
    </p:spTree>
    <p:extLst>
      <p:ext uri="{BB962C8B-B14F-4D97-AF65-F5344CB8AC3E}">
        <p14:creationId xmlns:p14="http://schemas.microsoft.com/office/powerpoint/2010/main" val="8213307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Preprocessing</a:t>
            </a:r>
            <a:endParaRPr lang="en-US" dirty="0">
              <a:latin typeface="+mj-lt"/>
            </a:endParaRPr>
          </a:p>
        </p:txBody>
      </p:sp>
      <p:grpSp>
        <p:nvGrpSpPr>
          <p:cNvPr id="3" name="Group 2"/>
          <p:cNvGrpSpPr/>
          <p:nvPr/>
        </p:nvGrpSpPr>
        <p:grpSpPr>
          <a:xfrm>
            <a:off x="458778" y="6134100"/>
            <a:ext cx="11201400" cy="556537"/>
            <a:chOff x="458778" y="91163"/>
            <a:chExt cx="11201400" cy="556537"/>
          </a:xfrm>
        </p:grpSpPr>
        <p:sp>
          <p:nvSpPr>
            <p:cNvPr id="5" name="Rounded Rectangle 4"/>
            <p:cNvSpPr/>
            <p:nvPr/>
          </p:nvSpPr>
          <p:spPr>
            <a:xfrm>
              <a:off x="8878878" y="91163"/>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6" name="Right Arrow 5"/>
            <p:cNvSpPr/>
            <p:nvPr/>
          </p:nvSpPr>
          <p:spPr>
            <a:xfrm>
              <a:off x="3582978" y="1845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 name="Right Arrow 7"/>
            <p:cNvSpPr/>
            <p:nvPr/>
          </p:nvSpPr>
          <p:spPr>
            <a:xfrm>
              <a:off x="7773978" y="1845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TextBox 8"/>
            <p:cNvSpPr txBox="1"/>
            <p:nvPr/>
          </p:nvSpPr>
          <p:spPr>
            <a:xfrm>
              <a:off x="4669609" y="175191"/>
              <a:ext cx="2990069"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11" name="Rounded Rectangle 10"/>
            <p:cNvSpPr/>
            <p:nvPr/>
          </p:nvSpPr>
          <p:spPr>
            <a:xfrm>
              <a:off x="458778" y="91163"/>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2" name="TextBox 11"/>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13" name="TextBox 12"/>
          <p:cNvSpPr txBox="1"/>
          <p:nvPr/>
        </p:nvSpPr>
        <p:spPr>
          <a:xfrm>
            <a:off x="647700" y="1828800"/>
            <a:ext cx="3829895" cy="3416320"/>
          </a:xfrm>
          <a:prstGeom prst="rect">
            <a:avLst/>
          </a:prstGeom>
          <a:noFill/>
        </p:spPr>
        <p:txBody>
          <a:bodyPr wrap="none" rtlCol="0">
            <a:spAutoFit/>
          </a:bodyPr>
          <a:lstStyle/>
          <a:p>
            <a:pPr>
              <a:lnSpc>
                <a:spcPct val="120000"/>
              </a:lnSpc>
            </a:pPr>
            <a:r>
              <a:rPr lang="en-US" sz="3000" dirty="0">
                <a:latin typeface="+mj-lt"/>
                <a:cs typeface="Seravek"/>
              </a:rPr>
              <a:t>i</a:t>
            </a:r>
            <a:r>
              <a:rPr lang="en-US" sz="3000" dirty="0" smtClean="0">
                <a:latin typeface="+mj-lt"/>
                <a:cs typeface="Seravek"/>
              </a:rPr>
              <a:t>f (</a:t>
            </a:r>
            <a:r>
              <a:rPr lang="en-US" sz="3000" dirty="0" smtClean="0">
                <a:solidFill>
                  <a:srgbClr val="FF0000"/>
                </a:solidFill>
                <a:latin typeface="+mj-lt"/>
                <a:cs typeface="Seravek"/>
              </a:rPr>
              <a:t>count</a:t>
            </a:r>
            <a:r>
              <a:rPr lang="en-US" sz="3000" dirty="0" smtClean="0">
                <a:latin typeface="+mj-lt"/>
                <a:cs typeface="Seravek"/>
              </a:rPr>
              <a:t> == 9):</a:t>
            </a:r>
          </a:p>
          <a:p>
            <a:pPr>
              <a:lnSpc>
                <a:spcPct val="120000"/>
              </a:lnSpc>
            </a:pPr>
            <a:r>
              <a:rPr lang="en-US" sz="3000" dirty="0">
                <a:latin typeface="+mj-lt"/>
                <a:cs typeface="Seravek"/>
              </a:rPr>
              <a:t> </a:t>
            </a:r>
            <a:r>
              <a:rPr lang="en-US" sz="3000" dirty="0" smtClean="0">
                <a:latin typeface="+mj-lt"/>
                <a:cs typeface="Seravek"/>
              </a:rPr>
              <a:t> </a:t>
            </a:r>
            <a:r>
              <a:rPr lang="en-US" sz="3000" dirty="0" err="1" smtClean="0">
                <a:latin typeface="+mj-lt"/>
                <a:cs typeface="Seravek"/>
              </a:rPr>
              <a:t>pkt.sample</a:t>
            </a:r>
            <a:r>
              <a:rPr lang="en-US" sz="3000" dirty="0" smtClean="0">
                <a:latin typeface="+mj-lt"/>
                <a:cs typeface="Seravek"/>
              </a:rPr>
              <a:t> = </a:t>
            </a:r>
            <a:r>
              <a:rPr lang="en-US" sz="3000" dirty="0" err="1" smtClean="0">
                <a:latin typeface="+mj-lt"/>
                <a:cs typeface="Seravek"/>
              </a:rPr>
              <a:t>pkt.src</a:t>
            </a:r>
            <a:endParaRPr lang="en-US" sz="3000" dirty="0" smtClean="0">
              <a:latin typeface="+mj-lt"/>
              <a:cs typeface="Seravek"/>
            </a:endParaRPr>
          </a:p>
          <a:p>
            <a:pPr>
              <a:lnSpc>
                <a:spcPct val="120000"/>
              </a:lnSpc>
            </a:pPr>
            <a:r>
              <a:rPr lang="en-US" sz="3000" dirty="0">
                <a:latin typeface="+mj-lt"/>
                <a:cs typeface="Seravek"/>
              </a:rPr>
              <a:t> </a:t>
            </a:r>
            <a:r>
              <a:rPr lang="en-US" sz="3000" dirty="0" smtClean="0">
                <a:latin typeface="+mj-lt"/>
                <a:cs typeface="Seravek"/>
              </a:rPr>
              <a:t> </a:t>
            </a:r>
            <a:r>
              <a:rPr lang="en-US" sz="3000" dirty="0" smtClean="0">
                <a:solidFill>
                  <a:srgbClr val="FF0000"/>
                </a:solidFill>
                <a:latin typeface="+mj-lt"/>
                <a:cs typeface="Seravek"/>
              </a:rPr>
              <a:t>count</a:t>
            </a:r>
            <a:r>
              <a:rPr lang="en-US" sz="3000" dirty="0" smtClean="0">
                <a:latin typeface="+mj-lt"/>
                <a:cs typeface="Seravek"/>
              </a:rPr>
              <a:t> = 0</a:t>
            </a:r>
          </a:p>
          <a:p>
            <a:pPr>
              <a:lnSpc>
                <a:spcPct val="120000"/>
              </a:lnSpc>
            </a:pPr>
            <a:r>
              <a:rPr lang="en-US" sz="3000" dirty="0">
                <a:latin typeface="+mj-lt"/>
                <a:cs typeface="Seravek"/>
              </a:rPr>
              <a:t>e</a:t>
            </a:r>
            <a:r>
              <a:rPr lang="en-US" sz="3000" dirty="0" smtClean="0">
                <a:latin typeface="+mj-lt"/>
                <a:cs typeface="Seravek"/>
              </a:rPr>
              <a:t>lse :</a:t>
            </a:r>
          </a:p>
          <a:p>
            <a:pPr>
              <a:lnSpc>
                <a:spcPct val="120000"/>
              </a:lnSpc>
            </a:pPr>
            <a:r>
              <a:rPr lang="en-US" sz="3000" dirty="0">
                <a:latin typeface="+mj-lt"/>
                <a:cs typeface="Seravek"/>
              </a:rPr>
              <a:t> </a:t>
            </a:r>
            <a:r>
              <a:rPr lang="en-US" sz="3000" dirty="0" smtClean="0">
                <a:latin typeface="+mj-lt"/>
                <a:cs typeface="Seravek"/>
              </a:rPr>
              <a:t> </a:t>
            </a:r>
            <a:r>
              <a:rPr lang="en-US" sz="3000" dirty="0" err="1" smtClean="0">
                <a:latin typeface="+mj-lt"/>
                <a:cs typeface="Seravek"/>
              </a:rPr>
              <a:t>pkt.sample</a:t>
            </a:r>
            <a:r>
              <a:rPr lang="en-US" sz="3000" dirty="0" smtClean="0">
                <a:latin typeface="+mj-lt"/>
                <a:cs typeface="Seravek"/>
              </a:rPr>
              <a:t> = 0</a:t>
            </a:r>
          </a:p>
          <a:p>
            <a:pPr>
              <a:lnSpc>
                <a:spcPct val="120000"/>
              </a:lnSpc>
            </a:pPr>
            <a:r>
              <a:rPr lang="en-US" sz="3000" dirty="0" smtClean="0">
                <a:latin typeface="+mj-lt"/>
                <a:cs typeface="Seravek"/>
              </a:rPr>
              <a:t>  </a:t>
            </a:r>
            <a:r>
              <a:rPr lang="en-US" sz="3000" dirty="0" smtClean="0">
                <a:solidFill>
                  <a:srgbClr val="FF0000"/>
                </a:solidFill>
                <a:latin typeface="+mj-lt"/>
                <a:cs typeface="Seravek"/>
              </a:rPr>
              <a:t>count++</a:t>
            </a:r>
            <a:endParaRPr lang="en-US" sz="3000" dirty="0" smtClean="0">
              <a:latin typeface="+mj-lt"/>
              <a:cs typeface="Seravek"/>
            </a:endParaRPr>
          </a:p>
        </p:txBody>
      </p:sp>
      <p:grpSp>
        <p:nvGrpSpPr>
          <p:cNvPr id="16" name="Group 15"/>
          <p:cNvGrpSpPr/>
          <p:nvPr/>
        </p:nvGrpSpPr>
        <p:grpSpPr>
          <a:xfrm>
            <a:off x="4305300" y="2161054"/>
            <a:ext cx="7770737" cy="2862322"/>
            <a:chOff x="4305300" y="2161054"/>
            <a:chExt cx="7770737" cy="2862322"/>
          </a:xfrm>
        </p:grpSpPr>
        <p:sp>
          <p:nvSpPr>
            <p:cNvPr id="4" name="TextBox 3"/>
            <p:cNvSpPr txBox="1"/>
            <p:nvPr/>
          </p:nvSpPr>
          <p:spPr>
            <a:xfrm>
              <a:off x="5715000" y="2161054"/>
              <a:ext cx="6361037" cy="2862322"/>
            </a:xfrm>
            <a:prstGeom prst="rect">
              <a:avLst/>
            </a:prstGeom>
            <a:noFill/>
          </p:spPr>
          <p:txBody>
            <a:bodyPr wrap="none" rtlCol="0">
              <a:spAutoFit/>
            </a:bodyPr>
            <a:lstStyle/>
            <a:p>
              <a:pPr>
                <a:lnSpc>
                  <a:spcPct val="120000"/>
                </a:lnSpc>
              </a:pPr>
              <a:r>
                <a:rPr lang="en-US" sz="3000" dirty="0" err="1" smtClean="0">
                  <a:latin typeface="+mj-lt"/>
                  <a:cs typeface="Seravek"/>
                </a:rPr>
                <a:t>pkt.old</a:t>
              </a:r>
              <a:r>
                <a:rPr lang="en-US" sz="3000" dirty="0" smtClean="0">
                  <a:latin typeface="+mj-lt"/>
                  <a:cs typeface="Seravek"/>
                </a:rPr>
                <a:t> </a:t>
              </a:r>
              <a:r>
                <a:rPr lang="en-US" sz="3000" dirty="0">
                  <a:latin typeface="+mj-lt"/>
                  <a:cs typeface="Seravek"/>
                </a:rPr>
                <a:t>= </a:t>
              </a:r>
              <a:r>
                <a:rPr lang="en-US" sz="3000" dirty="0">
                  <a:solidFill>
                    <a:srgbClr val="FF0000"/>
                  </a:solidFill>
                  <a:latin typeface="+mj-lt"/>
                  <a:cs typeface="Seravek"/>
                </a:rPr>
                <a:t>count</a:t>
              </a:r>
              <a:r>
                <a:rPr lang="en-US" sz="3000" dirty="0">
                  <a:latin typeface="+mj-lt"/>
                  <a:cs typeface="Seravek"/>
                </a:rPr>
                <a:t>;</a:t>
              </a:r>
            </a:p>
            <a:p>
              <a:pPr>
                <a:lnSpc>
                  <a:spcPct val="120000"/>
                </a:lnSpc>
              </a:pPr>
              <a:r>
                <a:rPr lang="en-US" sz="3000" dirty="0" err="1">
                  <a:latin typeface="+mj-lt"/>
                  <a:cs typeface="Seravek"/>
                </a:rPr>
                <a:t>pkt.tmp</a:t>
              </a:r>
              <a:r>
                <a:rPr lang="en-US" sz="3000" dirty="0">
                  <a:latin typeface="+mj-lt"/>
                  <a:cs typeface="Seravek"/>
                </a:rPr>
                <a:t> = </a:t>
              </a:r>
              <a:r>
                <a:rPr lang="en-US" sz="3000" dirty="0" err="1">
                  <a:latin typeface="+mj-lt"/>
                  <a:cs typeface="Seravek"/>
                </a:rPr>
                <a:t>pkt.old</a:t>
              </a:r>
              <a:r>
                <a:rPr lang="en-US" sz="3000" dirty="0">
                  <a:latin typeface="+mj-lt"/>
                  <a:cs typeface="Seravek"/>
                </a:rPr>
                <a:t> == </a:t>
              </a:r>
              <a:r>
                <a:rPr lang="en-US" sz="3000" dirty="0" smtClean="0">
                  <a:latin typeface="+mj-lt"/>
                  <a:cs typeface="Seravek"/>
                </a:rPr>
                <a:t>9;</a:t>
              </a:r>
              <a:endParaRPr lang="en-US" sz="3000" dirty="0">
                <a:latin typeface="+mj-lt"/>
                <a:cs typeface="Seravek"/>
              </a:endParaRPr>
            </a:p>
            <a:p>
              <a:pPr>
                <a:lnSpc>
                  <a:spcPct val="120000"/>
                </a:lnSpc>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a:lnSpc>
                  <a:spcPct val="120000"/>
                </a:lnSpc>
              </a:pPr>
              <a:r>
                <a:rPr lang="en-US" sz="3000" dirty="0" err="1" smtClean="0">
                  <a:latin typeface="+mj-lt"/>
                  <a:cs typeface="Seravek"/>
                </a:rPr>
                <a:t>pkt.sample</a:t>
              </a:r>
              <a:r>
                <a:rPr lang="en-US" sz="3000" dirty="0" smtClean="0">
                  <a:latin typeface="+mj-lt"/>
                  <a:cs typeface="Seravek"/>
                </a:rPr>
                <a:t> = </a:t>
              </a:r>
              <a:r>
                <a:rPr lang="en-US" sz="3000" dirty="0" err="1" smtClean="0">
                  <a:latin typeface="+mj-lt"/>
                  <a:cs typeface="Seravek"/>
                </a:rPr>
                <a:t>pkt.tmp</a:t>
              </a:r>
              <a:r>
                <a:rPr lang="en-US" sz="3000" dirty="0">
                  <a:latin typeface="+mj-lt"/>
                  <a:cs typeface="Seravek"/>
                </a:rPr>
                <a:t> </a:t>
              </a:r>
              <a:r>
                <a:rPr lang="en-US" sz="3000" dirty="0" smtClean="0">
                  <a:latin typeface="+mj-lt"/>
                  <a:cs typeface="Seravek"/>
                </a:rPr>
                <a:t>? </a:t>
              </a:r>
              <a:r>
                <a:rPr lang="en-US" sz="3000" dirty="0" err="1" smtClean="0">
                  <a:latin typeface="+mj-lt"/>
                  <a:cs typeface="Seravek"/>
                </a:rPr>
                <a:t>pkt.src</a:t>
              </a:r>
              <a:r>
                <a:rPr lang="en-US" sz="3000" dirty="0" smtClean="0">
                  <a:latin typeface="+mj-lt"/>
                  <a:cs typeface="Seravek"/>
                </a:rPr>
                <a:t> : 0;</a:t>
              </a:r>
            </a:p>
            <a:p>
              <a:pPr>
                <a:lnSpc>
                  <a:spcPct val="120000"/>
                </a:lnSpc>
              </a:pPr>
              <a:r>
                <a:rPr lang="en-US" sz="3000" dirty="0">
                  <a:solidFill>
                    <a:srgbClr val="FF0000"/>
                  </a:solidFill>
                  <a:latin typeface="+mj-lt"/>
                  <a:cs typeface="Seravek"/>
                </a:rPr>
                <a:t>count</a:t>
              </a:r>
              <a:r>
                <a:rPr lang="en-US" sz="3000" dirty="0">
                  <a:latin typeface="+mj-lt"/>
                  <a:cs typeface="Seravek"/>
                </a:rPr>
                <a:t> = </a:t>
              </a:r>
              <a:r>
                <a:rPr lang="en-US" sz="3000" dirty="0" err="1">
                  <a:latin typeface="+mj-lt"/>
                  <a:cs typeface="Seravek"/>
                </a:rPr>
                <a:t>pkt.new</a:t>
              </a:r>
              <a:r>
                <a:rPr lang="en-US" sz="3000" dirty="0" smtClean="0">
                  <a:latin typeface="+mj-lt"/>
                  <a:cs typeface="Seravek"/>
                </a:rPr>
                <a:t>;</a:t>
              </a:r>
              <a:endParaRPr lang="en-US" sz="3000" dirty="0">
                <a:latin typeface="+mj-lt"/>
                <a:cs typeface="Seravek"/>
              </a:endParaRPr>
            </a:p>
          </p:txBody>
        </p:sp>
        <p:sp>
          <p:nvSpPr>
            <p:cNvPr id="14" name="Right Arrow 13"/>
            <p:cNvSpPr/>
            <p:nvPr/>
          </p:nvSpPr>
          <p:spPr>
            <a:xfrm>
              <a:off x="4305300" y="333472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sp>
        <p:nvSpPr>
          <p:cNvPr id="15" name="Slide Number Placeholder 14"/>
          <p:cNvSpPr>
            <a:spLocks noGrp="1"/>
          </p:cNvSpPr>
          <p:nvPr>
            <p:ph type="sldNum" sz="quarter" idx="12"/>
          </p:nvPr>
        </p:nvSpPr>
        <p:spPr/>
        <p:txBody>
          <a:bodyPr/>
          <a:lstStyle/>
          <a:p>
            <a:fld id="{5448022C-F4BC-4192-A392-BACAE19DF894}" type="slidenum">
              <a:rPr lang="en-US" smtClean="0">
                <a:latin typeface="+mj-lt"/>
              </a:rPr>
              <a:pPr/>
              <a:t>23</a:t>
            </a:fld>
            <a:endParaRPr lang="en-US">
              <a:latin typeface="+mj-lt"/>
            </a:endParaRPr>
          </a:p>
        </p:txBody>
      </p:sp>
    </p:spTree>
    <p:extLst>
      <p:ext uri="{BB962C8B-B14F-4D97-AF65-F5344CB8AC3E}">
        <p14:creationId xmlns:p14="http://schemas.microsoft.com/office/powerpoint/2010/main" val="24867390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a:t>
            </a:r>
            <a:endParaRPr lang="en-US" dirty="0">
              <a:latin typeface="+mj-lt"/>
            </a:endParaRPr>
          </a:p>
        </p:txBody>
      </p:sp>
      <p:grpSp>
        <p:nvGrpSpPr>
          <p:cNvPr id="3" name="Group 2"/>
          <p:cNvGrpSpPr/>
          <p:nvPr/>
        </p:nvGrpSpPr>
        <p:grpSpPr>
          <a:xfrm>
            <a:off x="458778" y="6135624"/>
            <a:ext cx="11201400" cy="556537"/>
            <a:chOff x="458778" y="104339"/>
            <a:chExt cx="11201400" cy="556537"/>
          </a:xfrm>
        </p:grpSpPr>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 name="Slide Number Placeholder 3"/>
          <p:cNvSpPr>
            <a:spLocks noGrp="1"/>
          </p:cNvSpPr>
          <p:nvPr>
            <p:ph type="sldNum" sz="quarter" idx="12"/>
          </p:nvPr>
        </p:nvSpPr>
        <p:spPr/>
        <p:txBody>
          <a:bodyPr/>
          <a:lstStyle/>
          <a:p>
            <a:fld id="{5448022C-F4BC-4192-A392-BACAE19DF894}" type="slidenum">
              <a:rPr lang="en-US" smtClean="0">
                <a:latin typeface="+mj-lt"/>
              </a:rPr>
              <a:pPr/>
              <a:t>24</a:t>
            </a:fld>
            <a:endParaRPr lang="en-US">
              <a:latin typeface="+mj-lt"/>
            </a:endParaRPr>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a:latin typeface="+mj-lt"/>
                <a:cs typeface="Seravek"/>
              </a:rPr>
              <a:t> </a:t>
            </a:r>
            <a:r>
              <a:rPr lang="en-US" sz="3000" kern="0" smtClean="0">
                <a:latin typeface="+mj-lt"/>
                <a:cs typeface="Seravek"/>
              </a:rPr>
              <a:t>                    pkt.src </a:t>
            </a:r>
            <a:r>
              <a:rPr lang="en-US" sz="3000" kern="0" dirty="0" smtClean="0">
                <a:latin typeface="+mj-lt"/>
                <a:cs typeface="Seravek"/>
              </a:rPr>
              <a:t>: 0</a:t>
            </a:r>
            <a:endParaRPr lang="en-US" sz="3000" kern="0" dirty="0">
              <a:latin typeface="+mj-lt"/>
              <a:cs typeface="Seravek"/>
            </a:endParaRPr>
          </a:p>
        </p:txBody>
      </p:sp>
    </p:spTree>
    <p:extLst>
      <p:ext uri="{BB962C8B-B14F-4D97-AF65-F5344CB8AC3E}">
        <p14:creationId xmlns:p14="http://schemas.microsoft.com/office/powerpoint/2010/main" val="384116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Code Pipelining</a:t>
            </a:r>
            <a:endParaRPr lang="en-US" dirty="0">
              <a:latin typeface="+mj-lt"/>
            </a:endParaRPr>
          </a:p>
        </p:txBody>
      </p:sp>
      <p:grpSp>
        <p:nvGrpSpPr>
          <p:cNvPr id="29" name="Group 28"/>
          <p:cNvGrpSpPr/>
          <p:nvPr/>
        </p:nvGrpSpPr>
        <p:grpSpPr>
          <a:xfrm>
            <a:off x="458778" y="6135624"/>
            <a:ext cx="11201400" cy="556537"/>
            <a:chOff x="458778" y="104339"/>
            <a:chExt cx="11201400" cy="556537"/>
          </a:xfrm>
        </p:grpSpPr>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TextBox 36"/>
            <p:cNvSpPr txBox="1"/>
            <p:nvPr/>
          </p:nvSpPr>
          <p:spPr>
            <a:xfrm>
              <a:off x="4669609" y="188367"/>
              <a:ext cx="2990069"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38" name="TextBox 37"/>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9" name="Rounded Rectangle 3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0" name="TextBox 39"/>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25</a:t>
            </a:fld>
            <a:endParaRPr lang="en-US">
              <a:latin typeface="+mj-lt"/>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89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Code Pipelining</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grpSp>
        <p:nvGrpSpPr>
          <p:cNvPr id="40" name="Group 39"/>
          <p:cNvGrpSpPr/>
          <p:nvPr/>
        </p:nvGrpSpPr>
        <p:grpSpPr>
          <a:xfrm>
            <a:off x="458778" y="6135624"/>
            <a:ext cx="11201400" cy="556537"/>
            <a:chOff x="458778" y="104339"/>
            <a:chExt cx="11201400" cy="556537"/>
          </a:xfrm>
        </p:grpSpPr>
        <p:sp>
          <p:nvSpPr>
            <p:cNvPr id="41" name="Rounded Rectangle 4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2" name="Right Arrow 4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3" name="Rounded Rectangle 42"/>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4" name="Right Arrow 4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5" name="TextBox 44"/>
            <p:cNvSpPr txBox="1"/>
            <p:nvPr/>
          </p:nvSpPr>
          <p:spPr>
            <a:xfrm>
              <a:off x="4669609" y="188367"/>
              <a:ext cx="2990069"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46" name="TextBox 45"/>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47" name="Rounded Rectangle 4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TextBox 47"/>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26</a:t>
            </a:fld>
            <a:endParaRPr lang="en-US">
              <a:latin typeface="+mj-lt"/>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849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latin typeface="+mj-lt"/>
              </a:rPr>
              <a:t>Code Pipelining</a:t>
            </a:r>
            <a:endParaRPr lang="en-US" dirty="0">
              <a:latin typeface="+mj-lt"/>
            </a:endParaRPr>
          </a:p>
        </p:txBody>
      </p:sp>
      <p:grpSp>
        <p:nvGrpSpPr>
          <p:cNvPr id="29" name="Group 28"/>
          <p:cNvGrpSpPr/>
          <p:nvPr/>
        </p:nvGrpSpPr>
        <p:grpSpPr>
          <a:xfrm>
            <a:off x="458778" y="6135624"/>
            <a:ext cx="11201400" cy="556537"/>
            <a:chOff x="458778" y="104339"/>
            <a:chExt cx="11201400" cy="556537"/>
          </a:xfrm>
        </p:grpSpPr>
        <p:sp>
          <p:nvSpPr>
            <p:cNvPr id="34" name="Rounded Rectangle 3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5" name="Right Arrow 3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7" name="Right Arrow 3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8" name="TextBox 37"/>
            <p:cNvSpPr txBox="1"/>
            <p:nvPr/>
          </p:nvSpPr>
          <p:spPr>
            <a:xfrm>
              <a:off x="4669609" y="188367"/>
              <a:ext cx="2990069"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39" name="TextBox 38"/>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40" name="Rounded Rectangle 3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27</a:t>
            </a:fld>
            <a:endParaRPr lang="en-US">
              <a:latin typeface="+mj-lt"/>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17850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Code Pipelining</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grpSp>
        <p:nvGrpSpPr>
          <p:cNvPr id="27" name="Group 26"/>
          <p:cNvGrpSpPr/>
          <p:nvPr/>
        </p:nvGrpSpPr>
        <p:grpSpPr>
          <a:xfrm>
            <a:off x="458778" y="6135624"/>
            <a:ext cx="11201400" cy="556537"/>
            <a:chOff x="458778" y="104339"/>
            <a:chExt cx="11201400" cy="556537"/>
          </a:xfrm>
        </p:grpSpPr>
        <p:sp>
          <p:nvSpPr>
            <p:cNvPr id="28" name="Rounded Rectangle 27"/>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3" name="Right Arrow 32"/>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4" name="Rounded Rectangle 33"/>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5" name="Right Arrow 34"/>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6" name="TextBox 35"/>
            <p:cNvSpPr txBox="1"/>
            <p:nvPr/>
          </p:nvSpPr>
          <p:spPr>
            <a:xfrm>
              <a:off x="4669609" y="188367"/>
              <a:ext cx="2990069"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37" name="TextBox 36"/>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8" name="Rounded Rectangle 37"/>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9" name="TextBox 38"/>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28</a:t>
            </a:fld>
            <a:endParaRPr lang="en-US">
              <a:latin typeface="+mj-lt"/>
            </a:endParaRPr>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22214413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Code Pipelining</a:t>
            </a:r>
            <a:endParaRPr lang="en-US" dirty="0">
              <a:latin typeface="+mj-lt"/>
            </a:endParaRPr>
          </a:p>
        </p:txBody>
      </p:sp>
      <p:grpSp>
        <p:nvGrpSpPr>
          <p:cNvPr id="20" name="Group 19"/>
          <p:cNvGrpSpPr/>
          <p:nvPr/>
        </p:nvGrpSpPr>
        <p:grpSpPr>
          <a:xfrm>
            <a:off x="458778" y="6135624"/>
            <a:ext cx="11201400" cy="556537"/>
            <a:chOff x="458778" y="104339"/>
            <a:chExt cx="11201400" cy="556537"/>
          </a:xfrm>
        </p:grpSpPr>
        <p:sp>
          <p:nvSpPr>
            <p:cNvPr id="21" name="Rounded Rectangle 2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 name="Right Arrow 2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3" name="Rounded Rectangle 22"/>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Right Arrow 2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TextBox 24"/>
            <p:cNvSpPr txBox="1"/>
            <p:nvPr/>
          </p:nvSpPr>
          <p:spPr>
            <a:xfrm>
              <a:off x="4669609" y="188367"/>
              <a:ext cx="2990069"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26" name="TextBox 25"/>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27" name="Rounded Rectangle 2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8" name="TextBox 27"/>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29</a:t>
            </a:fld>
            <a:endParaRPr lang="en-US">
              <a:latin typeface="+mj-lt"/>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95254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402207" cy="553998"/>
          </a:xfrm>
          <a:prstGeom prst="rect">
            <a:avLst/>
          </a:prstGeom>
          <a:noFill/>
        </p:spPr>
        <p:txBody>
          <a:bodyPr wrap="none" rtlCol="0">
            <a:spAutoFit/>
          </a:bodyPr>
          <a:lstStyle/>
          <a:p>
            <a:r>
              <a:rPr lang="en-US" sz="3000" dirty="0" smtClean="0">
                <a:latin typeface="Gadugi" panose="020B0502040204020203" pitchFamily="34" charset="0"/>
              </a:rPr>
              <a:t>Fixed (simple) routers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Instruction mapping</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5" name="Group 4"/>
          <p:cNvGrpSpPr/>
          <p:nvPr/>
        </p:nvGrpSpPr>
        <p:grpSpPr>
          <a:xfrm>
            <a:off x="458778" y="6135624"/>
            <a:ext cx="11201400" cy="556537"/>
            <a:chOff x="458778" y="104339"/>
            <a:chExt cx="11201400" cy="556537"/>
          </a:xfrm>
        </p:grpSpPr>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mj-lt"/>
                </a:rPr>
                <a:t>Canonicalization</a:t>
              </a:r>
            </a:p>
          </p:txBody>
        </p:sp>
      </p:gr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 name="Slide Number Placeholder 5"/>
          <p:cNvSpPr>
            <a:spLocks noGrp="1"/>
          </p:cNvSpPr>
          <p:nvPr>
            <p:ph type="sldNum" sz="quarter" idx="12"/>
          </p:nvPr>
        </p:nvSpPr>
        <p:spPr/>
        <p:txBody>
          <a:bodyPr/>
          <a:lstStyle/>
          <a:p>
            <a:fld id="{5448022C-F4BC-4192-A392-BACAE19DF894}" type="slidenum">
              <a:rPr lang="en-US" smtClean="0">
                <a:latin typeface="+mj-lt"/>
              </a:rPr>
              <a:pPr/>
              <a:t>30</a:t>
            </a:fld>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335294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Instruction mapping: example</a:t>
            </a:r>
            <a:endParaRPr lang="en-US" dirty="0">
              <a:latin typeface="+mj-lt"/>
            </a:endParaRPr>
          </a:p>
        </p:txBody>
      </p:sp>
      <p:sp>
        <p:nvSpPr>
          <p:cNvPr id="105" name="TextBox 104"/>
          <p:cNvSpPr txBox="1"/>
          <p:nvPr/>
        </p:nvSpPr>
        <p:spPr>
          <a:xfrm>
            <a:off x="675069" y="3286723"/>
            <a:ext cx="4020652" cy="584775"/>
          </a:xfrm>
          <a:prstGeom prst="rect">
            <a:avLst/>
          </a:prstGeom>
          <a:noFill/>
        </p:spPr>
        <p:txBody>
          <a:bodyPr wrap="none" rtlCol="0">
            <a:spAutoFit/>
          </a:bodyPr>
          <a:lstStyle/>
          <a:p>
            <a:r>
              <a:rPr lang="en-US" sz="3200" dirty="0" smtClean="0">
                <a:latin typeface="+mj-lt"/>
                <a:cs typeface="Seravek"/>
              </a:rPr>
              <a:t>x = x * x doesn’t map</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8" name="TextBox 7"/>
          <p:cNvSpPr txBox="1"/>
          <p:nvPr/>
        </p:nvSpPr>
        <p:spPr>
          <a:xfrm>
            <a:off x="533399" y="5452140"/>
            <a:ext cx="10978780" cy="584775"/>
          </a:xfrm>
          <a:prstGeom prst="rect">
            <a:avLst/>
          </a:prstGeom>
          <a:noFill/>
        </p:spPr>
        <p:txBody>
          <a:bodyPr wrap="square" rtlCol="0">
            <a:spAutoFit/>
          </a:bodyPr>
          <a:lstStyle/>
          <a:p>
            <a:pPr marL="457200" indent="-457200">
              <a:buFont typeface="Wingdings" charset="2"/>
              <a:buChar char="§"/>
            </a:pPr>
            <a:r>
              <a:rPr lang="en-US" sz="3200" dirty="0" smtClean="0">
                <a:latin typeface="+mj-lt"/>
                <a:cs typeface="Seravek"/>
              </a:rPr>
              <a:t>Determines if algorithm can/cannot run at line rate</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Sub</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31</a:t>
            </a:fld>
            <a:endParaRPr lang="en-US">
              <a:latin typeface="+mj-lt"/>
            </a:endParaRPr>
          </a:p>
        </p:txBody>
      </p:sp>
    </p:spTree>
    <p:extLst>
      <p:ext uri="{BB962C8B-B14F-4D97-AF65-F5344CB8AC3E}">
        <p14:creationId xmlns:p14="http://schemas.microsoft.com/office/powerpoint/2010/main" val="355595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05" grpId="0"/>
      <p:bldP spid="27" grpId="0"/>
      <p:bldP spid="8" grpId="0"/>
      <p:bldP spid="3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Evaluation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Gadugi" panose="020B0502040204020203" pitchFamily="34" charset="0"/>
              </a:rPr>
              <a:t>Expressiveness: Can we program real algorithms </a:t>
            </a:r>
            <a:r>
              <a:rPr lang="en-US" dirty="0">
                <a:latin typeface="Gadugi" panose="020B0502040204020203" pitchFamily="34" charset="0"/>
              </a:rPr>
              <a:t>using packet </a:t>
            </a:r>
            <a:r>
              <a:rPr lang="en-US" dirty="0" smtClean="0">
                <a:latin typeface="Gadugi" panose="020B0502040204020203" pitchFamily="34" charset="0"/>
              </a:rPr>
              <a:t>transactions?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Feasibility: Can we design </a:t>
            </a:r>
            <a:r>
              <a:rPr lang="en-US" dirty="0" smtClean="0"/>
              <a:t>programmable routers</a:t>
            </a:r>
            <a:r>
              <a:rPr lang="en-US" dirty="0" smtClean="0">
                <a:latin typeface="Gadugi" panose="020B0502040204020203" pitchFamily="34" charset="0"/>
              </a:rPr>
              <a:t> with small area overheads?</a:t>
            </a:r>
          </a:p>
          <a:p>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Compilation: Can the algorithms be compiled to these routers?</a:t>
            </a:r>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packet transactions</a:t>
            </a:r>
            <a:endParaRPr lang="en-US" dirty="0">
              <a:latin typeface="+mj-lt"/>
            </a:endParaRPr>
          </a:p>
        </p:txBody>
      </p:sp>
      <p:sp>
        <p:nvSpPr>
          <p:cNvPr id="4" name="Rounded Rectangle 3"/>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 name="TextBox 7"/>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9" name="TextBox 8"/>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10" name="Rounded Rectangle 9"/>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1" name="TextBox 10"/>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graphicFrame>
        <p:nvGraphicFramePr>
          <p:cNvPr id="13" name="Table 12"/>
          <p:cNvGraphicFramePr>
            <a:graphicFrameLocks noGrp="1"/>
          </p:cNvGraphicFramePr>
          <p:nvPr>
            <p:extLst>
              <p:ext uri="{D42A27DB-BD31-4B8C-83A1-F6EECF244321}">
                <p14:modId xmlns:p14="http://schemas.microsoft.com/office/powerpoint/2010/main" val="3395573556"/>
              </p:ext>
            </p:extLst>
          </p:nvPr>
        </p:nvGraphicFramePr>
        <p:xfrm>
          <a:off x="2133600" y="1569726"/>
          <a:ext cx="3091981" cy="5089634"/>
        </p:xfrm>
        <a:graphic>
          <a:graphicData uri="http://schemas.openxmlformats.org/drawingml/2006/table">
            <a:tbl>
              <a:tblPr firstRow="1" bandRow="1">
                <a:tableStyleId>{5C22544A-7EE6-4342-B048-85BDC9FD1C3A}</a:tableStyleId>
              </a:tblPr>
              <a:tblGrid>
                <a:gridCol w="2423445"/>
                <a:gridCol w="668536"/>
              </a:tblGrid>
              <a:tr h="587070">
                <a:tc>
                  <a:txBody>
                    <a:bodyPr/>
                    <a:lstStyle/>
                    <a:p>
                      <a:r>
                        <a:rPr lang="en-US" dirty="0" smtClean="0"/>
                        <a:t>Algorithm</a:t>
                      </a:r>
                    </a:p>
                    <a:p>
                      <a:endParaRPr lang="en-US" dirty="0" smtClean="0"/>
                    </a:p>
                    <a:p>
                      <a:endParaRPr lang="en-US" dirty="0"/>
                    </a:p>
                  </a:txBody>
                  <a:tcPr/>
                </a:tc>
                <a:tc>
                  <a:txBody>
                    <a:bodyPr/>
                    <a:lstStyle/>
                    <a:p>
                      <a:r>
                        <a:rPr lang="en-US" dirty="0" smtClean="0"/>
                        <a:t>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5940396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packet transactions</a:t>
            </a:r>
            <a:endParaRPr lang="en-US" dirty="0">
              <a:latin typeface="+mj-lt"/>
            </a:endParaRPr>
          </a:p>
        </p:txBody>
      </p:sp>
      <p:graphicFrame>
        <p:nvGraphicFramePr>
          <p:cNvPr id="13" name="Table 12"/>
          <p:cNvGraphicFramePr>
            <a:graphicFrameLocks noGrp="1"/>
          </p:cNvGraphicFramePr>
          <p:nvPr>
            <p:extLst>
              <p:ext uri="{D42A27DB-BD31-4B8C-83A1-F6EECF244321}">
                <p14:modId xmlns:p14="http://schemas.microsoft.com/office/powerpoint/2010/main" val="3893250803"/>
              </p:ext>
            </p:extLst>
          </p:nvPr>
        </p:nvGraphicFramePr>
        <p:xfrm>
          <a:off x="2133600" y="1569726"/>
          <a:ext cx="4495800" cy="5089634"/>
        </p:xfrm>
        <a:graphic>
          <a:graphicData uri="http://schemas.openxmlformats.org/drawingml/2006/table">
            <a:tbl>
              <a:tblPr firstRow="1" bandRow="1">
                <a:tableStyleId>{5C22544A-7EE6-4342-B048-85BDC9FD1C3A}</a:tableStyleId>
              </a:tblPr>
              <a:tblGrid>
                <a:gridCol w="2423445"/>
                <a:gridCol w="668536"/>
                <a:gridCol w="1403819"/>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Auto-</a:t>
                      </a:r>
                    </a:p>
                    <a:p>
                      <a:r>
                        <a:rPr lang="en-US" dirty="0" smtClean="0"/>
                        <a:t>generated P4</a:t>
                      </a:r>
                      <a:r>
                        <a:rPr lang="en-US" baseline="0" dirty="0" smtClean="0"/>
                        <a:t>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
        <p:nvSpPr>
          <p:cNvPr id="12" name="Rounded Rectangle 11"/>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19" name="Rounded Rectangle 18"/>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spTree>
    <p:extLst>
      <p:ext uri="{BB962C8B-B14F-4D97-AF65-F5344CB8AC3E}">
        <p14:creationId xmlns:p14="http://schemas.microsoft.com/office/powerpoint/2010/main" val="11335183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latin typeface="+mj-lt"/>
              </a:rPr>
              <a:t>Design both stateless and </a:t>
            </a:r>
            <a:r>
              <a:rPr lang="en-US" dirty="0" err="1" smtClean="0">
                <a:latin typeface="+mj-lt"/>
              </a:rPr>
              <a:t>stateful</a:t>
            </a:r>
            <a:r>
              <a:rPr lang="en-US" dirty="0" smtClean="0">
                <a:latin typeface="+mj-lt"/>
              </a:rPr>
              <a:t> atoms</a:t>
            </a:r>
          </a:p>
          <a:p>
            <a:pPr lvl="1"/>
            <a:r>
              <a:rPr lang="en-US" dirty="0" smtClean="0">
                <a:latin typeface="+mj-lt"/>
              </a:rPr>
              <a:t>Stateless: easy because stateless operations can be pipelined</a:t>
            </a:r>
          </a:p>
          <a:p>
            <a:pPr lvl="1"/>
            <a:r>
              <a:rPr lang="en-US" dirty="0" err="1" smtClean="0">
                <a:latin typeface="+mj-lt"/>
              </a:rPr>
              <a:t>Stateful</a:t>
            </a:r>
            <a:r>
              <a:rPr lang="en-US" dirty="0" smtClean="0">
                <a:latin typeface="+mj-lt"/>
              </a:rPr>
              <a:t>: determines which algorithms can run at line rate</a:t>
            </a:r>
          </a:p>
          <a:p>
            <a:endParaRPr lang="en-US" dirty="0" smtClean="0">
              <a:latin typeface="+mj-lt"/>
            </a:endParaRPr>
          </a:p>
          <a:p>
            <a:r>
              <a:rPr lang="en-US" dirty="0" smtClean="0">
                <a:latin typeface="+mj-lt"/>
              </a:rPr>
              <a:t>1 GHz clock frequency</a:t>
            </a:r>
          </a:p>
          <a:p>
            <a:pPr lvl="1"/>
            <a:r>
              <a:rPr lang="en-US" dirty="0" smtClean="0">
                <a:latin typeface="+mj-lt"/>
              </a:rPr>
              <a:t>300 each for </a:t>
            </a:r>
            <a:r>
              <a:rPr lang="en-US" dirty="0" err="1" smtClean="0">
                <a:latin typeface="+mj-lt"/>
              </a:rPr>
              <a:t>stateful</a:t>
            </a:r>
            <a:r>
              <a:rPr lang="en-US" dirty="0" smtClean="0">
                <a:latin typeface="+mj-lt"/>
              </a:rPr>
              <a:t>, stateless atoms (10 atoms per stage, 30 stages)</a:t>
            </a:r>
          </a:p>
          <a:p>
            <a:endParaRPr lang="en-US" dirty="0" smtClean="0">
              <a:latin typeface="+mj-lt"/>
            </a:endParaRPr>
          </a:p>
          <a:p>
            <a:r>
              <a:rPr lang="en-US" dirty="0" smtClean="0">
                <a:latin typeface="+mj-lt"/>
              </a:rPr>
              <a:t>Synthesize atoms to 32-nm transistor library</a:t>
            </a:r>
          </a:p>
          <a:p>
            <a:pPr lvl="1"/>
            <a:r>
              <a:rPr lang="en-US" dirty="0">
                <a:latin typeface="+mj-lt"/>
              </a:rPr>
              <a:t>E</a:t>
            </a:r>
            <a:r>
              <a:rPr lang="en-US" dirty="0" smtClean="0">
                <a:latin typeface="+mj-lt"/>
              </a:rPr>
              <a:t>stimate area overhead relative to 200 sq. mm chip.</a:t>
            </a:r>
          </a:p>
        </p:txBody>
      </p:sp>
      <p:sp>
        <p:nvSpPr>
          <p:cNvPr id="12" name="Title 11"/>
          <p:cNvSpPr>
            <a:spLocks noGrp="1"/>
          </p:cNvSpPr>
          <p:nvPr>
            <p:ph type="title"/>
          </p:nvPr>
        </p:nvSpPr>
        <p:spPr/>
        <p:txBody>
          <a:bodyPr/>
          <a:lstStyle/>
          <a:p>
            <a:r>
              <a:rPr lang="en-US" dirty="0" smtClean="0">
                <a:latin typeface="+mj-lt"/>
              </a:rPr>
              <a:t>Designing programmable routers</a:t>
            </a:r>
            <a:endParaRPr lang="en-US" dirty="0">
              <a:latin typeface="+mj-lt"/>
            </a:endParaRPr>
          </a:p>
        </p:txBody>
      </p:sp>
      <p:sp>
        <p:nvSpPr>
          <p:cNvPr id="21" name="Rounded Rectangle 20"/>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 name="Right Arrow 2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3" name="Rounded Rectangle 22"/>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Right Arrow 2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TextBox 24"/>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26" name="TextBox 25"/>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27" name="Rounded Rectangle 2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8" name="TextBox 27"/>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spTree>
    <p:extLst>
      <p:ext uri="{BB962C8B-B14F-4D97-AF65-F5344CB8AC3E}">
        <p14:creationId xmlns:p14="http://schemas.microsoft.com/office/powerpoint/2010/main" val="277866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6423464" y="4816205"/>
            <a:ext cx="5554980" cy="1888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6423464" y="3516778"/>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6415844" y="2012590"/>
            <a:ext cx="3084499"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78" name="TextBox 77"/>
          <p:cNvSpPr txBox="1"/>
          <p:nvPr/>
        </p:nvSpPr>
        <p:spPr>
          <a:xfrm>
            <a:off x="6415844" y="2034974"/>
            <a:ext cx="3084499" cy="477054"/>
          </a:xfrm>
          <a:prstGeom prst="rect">
            <a:avLst/>
          </a:prstGeom>
          <a:noFill/>
        </p:spPr>
        <p:txBody>
          <a:bodyPr wrap="none" rtlCol="0">
            <a:spAutoFit/>
          </a:bodyPr>
          <a:lstStyle/>
          <a:p>
            <a:r>
              <a:rPr lang="en-US" sz="2500" dirty="0" smtClean="0">
                <a:latin typeface="Gadugi" panose="020B0502040204020203" pitchFamily="34" charset="0"/>
              </a:rPr>
              <a:t>x = (</a:t>
            </a:r>
            <a:r>
              <a:rPr lang="en-US" sz="2500" dirty="0" err="1" smtClean="0">
                <a:latin typeface="Gadugi" panose="020B0502040204020203" pitchFamily="34" charset="0"/>
              </a:rPr>
              <a:t>pkt.f</a:t>
            </a:r>
            <a:r>
              <a:rPr lang="en-US" sz="2500" dirty="0" smtClean="0">
                <a:latin typeface="Gadugi" panose="020B0502040204020203" pitchFamily="34" charset="0"/>
              </a:rPr>
              <a:t> | constant);</a:t>
            </a:r>
          </a:p>
        </p:txBody>
      </p:sp>
      <p:sp>
        <p:nvSpPr>
          <p:cNvPr id="79" name="TextBox 78"/>
          <p:cNvSpPr txBox="1"/>
          <p:nvPr/>
        </p:nvSpPr>
        <p:spPr>
          <a:xfrm>
            <a:off x="6415844" y="3561546"/>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6377744" y="4877062"/>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smtClean="0">
                <a:latin typeface="Gadugi" panose="020B0502040204020203" pitchFamily="34" charset="0"/>
              </a:rPr>
              <a:t>Stateless</a:t>
            </a:r>
            <a:endParaRPr lang="en-US" sz="3000" dirty="0">
              <a:latin typeface="Gadugi" panose="020B0502040204020203" pitchFamily="34" charset="0"/>
            </a:endParaRPr>
          </a:p>
        </p:txBody>
      </p:sp>
      <p:sp>
        <p:nvSpPr>
          <p:cNvPr id="86" name="TextBox 85"/>
          <p:cNvSpPr txBox="1"/>
          <p:nvPr/>
        </p:nvSpPr>
        <p:spPr>
          <a:xfrm>
            <a:off x="6135126" y="1397573"/>
            <a:ext cx="3183885" cy="553998"/>
          </a:xfrm>
          <a:prstGeom prst="rect">
            <a:avLst/>
          </a:prstGeom>
          <a:noFill/>
        </p:spPr>
        <p:txBody>
          <a:bodyPr wrap="none" rtlCol="0">
            <a:spAutoFit/>
          </a:bodyPr>
          <a:lstStyle/>
          <a:p>
            <a:r>
              <a:rPr lang="en-US" sz="3000" dirty="0" smtClean="0">
                <a:latin typeface="Gadugi" panose="020B0502040204020203" pitchFamily="34" charset="0"/>
              </a:rPr>
              <a:t>Read/Write (R/W)</a:t>
            </a:r>
            <a:endParaRPr lang="en-US" sz="3000" dirty="0">
              <a:latin typeface="Gadugi" panose="020B0502040204020203" pitchFamily="34" charset="0"/>
            </a:endParaRPr>
          </a:p>
        </p:txBody>
      </p:sp>
      <p:sp>
        <p:nvSpPr>
          <p:cNvPr id="87" name="TextBox 86"/>
          <p:cNvSpPr txBox="1"/>
          <p:nvPr/>
        </p:nvSpPr>
        <p:spPr>
          <a:xfrm>
            <a:off x="6135125" y="2916691"/>
            <a:ext cx="383149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a:t>
            </a:r>
            <a:endParaRPr lang="en-US" sz="3000" dirty="0">
              <a:latin typeface="Gadugi" panose="020B0502040204020203" pitchFamily="34" charset="0"/>
            </a:endParaRPr>
          </a:p>
        </p:txBody>
      </p:sp>
      <p:sp>
        <p:nvSpPr>
          <p:cNvPr id="88" name="TextBox 87"/>
          <p:cNvSpPr txBox="1"/>
          <p:nvPr/>
        </p:nvSpPr>
        <p:spPr>
          <a:xfrm>
            <a:off x="6134100" y="4308807"/>
            <a:ext cx="5952270"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a:t>
            </a:r>
            <a:r>
              <a:rPr lang="en-US" dirty="0" smtClean="0"/>
              <a:t>used</a:t>
            </a:r>
            <a:endParaRPr lang="en-US" dirty="0">
              <a:latin typeface="Gadugi" panose="020B0502040204020203" pitchFamily="34" charset="0"/>
            </a:endParaRPr>
          </a:p>
        </p:txBody>
      </p:sp>
      <p:sp>
        <p:nvSpPr>
          <p:cNvPr id="24" name="TextBox 23"/>
          <p:cNvSpPr txBox="1"/>
          <p:nvPr/>
        </p:nvSpPr>
        <p:spPr>
          <a:xfrm>
            <a:off x="8061306" y="882729"/>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25" name="Rounded Rectangle 24"/>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Right Arrow 2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Right Arrow 2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30" name="TextBox 29"/>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26509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8" grpId="0" animBg="1"/>
      <p:bldP spid="3" grpId="0"/>
      <p:bldP spid="78" grpId="0"/>
      <p:bldP spid="79" grpId="0"/>
      <p:bldP spid="81" grpId="0"/>
      <p:bldP spid="9" grpId="0"/>
      <p:bldP spid="86" grpId="0"/>
      <p:bldP spid="87" grpId="0"/>
      <p:bldP spid="88" grpId="0"/>
      <p:bldP spid="89" grpId="0"/>
      <p:bldP spid="2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a:latin typeface="Gadugi" panose="020B0502040204020203" pitchFamily="34" charset="0"/>
              </a:rPr>
              <a:t>Stateless</a:t>
            </a: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a:t>
            </a:r>
            <a:r>
              <a:rPr lang="en-US" dirty="0" smtClean="0">
                <a:latin typeface="Gadugi" panose="020B0502040204020203" pitchFamily="34" charset="0"/>
              </a:rPr>
              <a:t>used</a:t>
            </a:r>
            <a:endParaRPr lang="en-US" dirty="0">
              <a:latin typeface="Gadugi" panose="020B0502040204020203"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399502598"/>
              </p:ext>
            </p:extLst>
          </p:nvPr>
        </p:nvGraphicFramePr>
        <p:xfrm>
          <a:off x="5864071" y="1913890"/>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cxnSp>
        <p:nvCxnSpPr>
          <p:cNvPr id="6" name="Straight Arrow Connector 5"/>
          <p:cNvCxnSpPr/>
          <p:nvPr/>
        </p:nvCxnSpPr>
        <p:spPr>
          <a:xfrm>
            <a:off x="10934700" y="3048000"/>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325100" y="2113002"/>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10325100" y="5499437"/>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19" name="TextBox 18"/>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38" name="Rounded Rectangle 37"/>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9" name="Right Arrow 38"/>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1" name="Right Arrow 4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43" name="TextBox 42"/>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44" name="Rounded Rectangle 4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5" name="TextBox 44"/>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3129383" cy="553998"/>
          </a:xfrm>
          <a:prstGeom prst="rect">
            <a:avLst/>
          </a:prstGeom>
          <a:noFill/>
        </p:spPr>
        <p:txBody>
          <a:bodyPr wrap="none" rtlCol="0">
            <a:spAutoFit/>
          </a:bodyPr>
          <a:lstStyle/>
          <a:p>
            <a:r>
              <a:rPr lang="en-US" sz="3000" dirty="0" smtClean="0">
                <a:latin typeface="Gadugi" panose="020B0502040204020203" pitchFamily="34" charset="0"/>
              </a:rPr>
              <a:t>Stateless (0.22 %)</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a:t>
            </a:r>
            <a:r>
              <a:rPr lang="en-US" dirty="0" smtClean="0">
                <a:latin typeface="Gadugi" panose="020B0502040204020203" pitchFamily="34" charset="0"/>
              </a:rPr>
              <a:t>used</a:t>
            </a:r>
            <a:endParaRPr lang="en-US" dirty="0">
              <a:latin typeface="Gadugi" panose="020B0502040204020203"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89650186"/>
              </p:ext>
            </p:extLst>
          </p:nvPr>
        </p:nvGraphicFramePr>
        <p:xfrm>
          <a:off x="5864071" y="1913890"/>
          <a:ext cx="5604029" cy="4637881"/>
        </p:xfrm>
        <a:graphic>
          <a:graphicData uri="http://schemas.openxmlformats.org/drawingml/2006/table">
            <a:tbl>
              <a:tblPr firstRow="1" bandRow="1">
                <a:tableStyleId>{5C22544A-7EE6-4342-B048-85BDC9FD1C3A}</a:tableStyleId>
              </a:tblPr>
              <a:tblGrid>
                <a:gridCol w="1336829"/>
                <a:gridCol w="3124200"/>
                <a:gridCol w="11430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Overhead</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0.13%</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0.24%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0.58%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0.96%</a:t>
                      </a:r>
                      <a:endParaRPr lang="en-US" sz="2000" dirty="0">
                        <a:latin typeface="Gadugi" panose="020B0502040204020203" pitchFamily="34" charset="0"/>
                      </a:endParaRPr>
                    </a:p>
                  </a:txBody>
                  <a:tcPr/>
                </a:tc>
              </a:tr>
            </a:tbl>
          </a:graphicData>
        </a:graphic>
      </p:graphicFrame>
      <p:sp>
        <p:nvSpPr>
          <p:cNvPr id="16" name="TextBox 15"/>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17" name="Rounded Rectangle 16"/>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22" name="TextBox 21"/>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3" name="Rounded Rectangle 22"/>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TextBox 23"/>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22732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Compiling packet transactions</a:t>
            </a:r>
            <a:endParaRPr lang="en-US" dirty="0">
              <a:latin typeface="Gadugi" panose="020B0502040204020203"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498926770"/>
              </p:ext>
            </p:extLst>
          </p:nvPr>
        </p:nvGraphicFramePr>
        <p:xfrm>
          <a:off x="2133600" y="1417846"/>
          <a:ext cx="7696200" cy="5363954"/>
        </p:xfrm>
        <a:graphic>
          <a:graphicData uri="http://schemas.openxmlformats.org/drawingml/2006/table">
            <a:tbl>
              <a:tblPr firstRow="1" bandRow="1">
                <a:tableStyleId>{5C22544A-7EE6-4342-B048-85BDC9FD1C3A}</a:tableStyleId>
              </a:tblPr>
              <a:tblGrid>
                <a:gridCol w="2423445"/>
                <a:gridCol w="668536"/>
                <a:gridCol w="1099019"/>
                <a:gridCol w="1790700"/>
                <a:gridCol w="1714500"/>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Stages</a:t>
                      </a:r>
                    </a:p>
                    <a:p>
                      <a:r>
                        <a:rPr lang="en-US" dirty="0" smtClean="0"/>
                        <a:t>(max 30)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Max.</a:t>
                      </a:r>
                      <a:r>
                        <a:rPr lang="en-US" baseline="0" dirty="0" smtClean="0"/>
                        <a:t> atoms/ stage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(max 10)</a:t>
                      </a:r>
                      <a:endParaRPr lang="en-US" dirty="0" smtClean="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15</a:t>
                      </a:r>
                      <a:endParaRPr lang="en-US" dirty="0"/>
                    </a:p>
                  </a:txBody>
                  <a:tcPr/>
                </a:tc>
                <a:tc>
                  <a:txBody>
                    <a:bodyPr/>
                    <a:lstStyle/>
                    <a:p>
                      <a:r>
                        <a:rPr lang="en-US" dirty="0" smtClean="0"/>
                        <a:t>3</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
        <p:nvSpPr>
          <p:cNvPr id="12" name="Rounded Rectangle 11"/>
          <p:cNvSpPr/>
          <p:nvPr/>
        </p:nvSpPr>
        <p:spPr>
          <a:xfrm>
            <a:off x="8878878" y="104339"/>
            <a:ext cx="2551122" cy="5336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547309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Why is the traditional view insufficient?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Router features tied to ASIC design cycles (2-3 years)</a:t>
            </a:r>
          </a:p>
          <a:p>
            <a:pPr lvl="1"/>
            <a:r>
              <a:rPr lang="en-US" dirty="0" smtClean="0">
                <a:latin typeface="Gadugi" panose="020B0502040204020203" pitchFamily="34" charset="0"/>
              </a:rPr>
              <a:t>Long lag time for new </a:t>
            </a:r>
            <a:r>
              <a:rPr lang="en-US" dirty="0">
                <a:latin typeface="Gadugi" panose="020B0502040204020203" pitchFamily="34" charset="0"/>
              </a:rPr>
              <a:t>protocol formats (IPv6, VXLAN</a:t>
            </a:r>
            <a:r>
              <a:rPr lang="en-US" dirty="0" smtClean="0">
                <a:latin typeface="Gadugi" panose="020B0502040204020203" pitchFamily="34" charset="0"/>
              </a:rPr>
              <a:t>)</a:t>
            </a:r>
          </a:p>
          <a:p>
            <a:endParaRPr lang="en-US" dirty="0" smtClean="0">
              <a:latin typeface="Gadugi" panose="020B0502040204020203" pitchFamily="34" charset="0"/>
            </a:endParaRPr>
          </a:p>
          <a:p>
            <a:r>
              <a:rPr lang="en-US" dirty="0" smtClean="0">
                <a:latin typeface="Gadugi" panose="020B0502040204020203" pitchFamily="34" charset="0"/>
              </a:rPr>
              <a:t>Operators (especially in datacenters) need greater control</a:t>
            </a:r>
          </a:p>
          <a:p>
            <a:pPr lvl="1"/>
            <a:r>
              <a:rPr lang="en-US" dirty="0">
                <a:latin typeface="Gadugi" panose="020B0502040204020203" pitchFamily="34" charset="0"/>
              </a:rPr>
              <a:t>A</a:t>
            </a:r>
            <a:r>
              <a:rPr lang="en-US" sz="2400" dirty="0" smtClean="0">
                <a:latin typeface="Gadugi" panose="020B0502040204020203" pitchFamily="34" charset="0"/>
              </a:rPr>
              <a:t>ccess control, l</a:t>
            </a:r>
            <a:r>
              <a:rPr lang="en-US" dirty="0" smtClean="0">
                <a:latin typeface="Gadugi" panose="020B0502040204020203" pitchFamily="34" charset="0"/>
              </a:rPr>
              <a:t>oad balancing, b</a:t>
            </a:r>
            <a:r>
              <a:rPr lang="en-US" sz="2400" dirty="0" smtClean="0">
                <a:latin typeface="Gadugi" panose="020B0502040204020203" pitchFamily="34" charset="0"/>
              </a:rPr>
              <a:t>andwidth sharing, m</a:t>
            </a:r>
            <a:r>
              <a:rPr lang="en-US" dirty="0" smtClean="0">
                <a:latin typeface="Gadugi" panose="020B0502040204020203" pitchFamily="34" charset="0"/>
              </a:rPr>
              <a:t>easurement</a:t>
            </a:r>
          </a:p>
          <a:p>
            <a:endParaRPr lang="en-US" dirty="0" smtClean="0">
              <a:latin typeface="Gadugi" panose="020B0502040204020203" pitchFamily="34" charset="0"/>
            </a:endParaRPr>
          </a:p>
          <a:p>
            <a:r>
              <a:rPr lang="en-US" dirty="0" smtClean="0">
                <a:latin typeface="Gadugi" panose="020B0502040204020203" pitchFamily="34" charset="0"/>
              </a:rPr>
              <a:t>Many proposals never make it to production</a:t>
            </a:r>
          </a:p>
          <a:p>
            <a:endParaRPr lang="en-US" dirty="0">
              <a:latin typeface="Gadugi" panose="020B0502040204020203" pitchFamily="34" charset="0"/>
            </a:endParaRPr>
          </a:p>
          <a:p>
            <a:r>
              <a:rPr lang="en-US" dirty="0" smtClean="0">
                <a:latin typeface="Gadugi" panose="020B0502040204020203" pitchFamily="34" charset="0"/>
              </a:rPr>
              <a:t>Ideally, we would have a programmable router</a:t>
            </a:r>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mj-lt"/>
              </a:rPr>
              <a:t>This Talk</a:t>
            </a:r>
            <a:endParaRPr lang="en-US" dirty="0">
              <a:solidFill>
                <a:schemeClr val="bg1"/>
              </a:solidFill>
              <a:latin typeface="+mj-lt"/>
            </a:endParaRPr>
          </a:p>
        </p:txBody>
      </p:sp>
      <p:sp>
        <p:nvSpPr>
          <p:cNvPr id="2" name="Slide Number Placeholder 1"/>
          <p:cNvSpPr>
            <a:spLocks noGrp="1"/>
          </p:cNvSpPr>
          <p:nvPr>
            <p:ph type="sldNum" sz="quarter" idx="12"/>
          </p:nvPr>
        </p:nvSpPr>
        <p:spPr/>
        <p:txBody>
          <a:bodyPr/>
          <a:lstStyle/>
          <a:p>
            <a:fld id="{5448022C-F4BC-4192-A392-BACAE19DF894}" type="slidenum">
              <a:rPr lang="en-US" smtClean="0">
                <a:latin typeface="+mj-lt"/>
              </a:rPr>
              <a:pPr/>
              <a:t>40</a:t>
            </a:fld>
            <a:endParaRPr lang="en-US">
              <a:latin typeface="+mj-lt"/>
            </a:endParaRPr>
          </a:p>
        </p:txBody>
      </p:sp>
      <p:sp>
        <p:nvSpPr>
          <p:cNvPr id="671" name="Content Placeholder 2"/>
          <p:cNvSpPr>
            <a:spLocks noGrp="1"/>
          </p:cNvSpPr>
          <p:nvPr>
            <p:ph idx="1"/>
          </p:nvPr>
        </p:nvSpPr>
        <p:spPr>
          <a:xfrm>
            <a:off x="304800" y="5143500"/>
            <a:ext cx="12458700" cy="1085850"/>
          </a:xfrm>
        </p:spPr>
        <p:txBody>
          <a:bodyPr>
            <a:normAutofit fontScale="25000" lnSpcReduction="20000"/>
          </a:bodyPr>
          <a:lstStyle/>
          <a:p>
            <a:pPr lvl="1"/>
            <a:r>
              <a:rPr lang="en-US" sz="9600" dirty="0">
                <a:latin typeface="+mj-lt"/>
              </a:rPr>
              <a:t>The machine model: </a:t>
            </a:r>
            <a:r>
              <a:rPr lang="en-US" sz="9600" dirty="0" smtClean="0">
                <a:latin typeface="+mj-lt"/>
              </a:rPr>
              <a:t>A Turing Machine for </a:t>
            </a:r>
            <a:r>
              <a:rPr lang="en-US" sz="9600" dirty="0">
                <a:latin typeface="+mj-lt"/>
              </a:rPr>
              <a:t>line-rate routers</a:t>
            </a:r>
          </a:p>
          <a:p>
            <a:pPr lvl="1"/>
            <a:endParaRPr lang="en-US" sz="9600" dirty="0">
              <a:latin typeface="+mj-lt"/>
            </a:endParaRPr>
          </a:p>
          <a:p>
            <a:pPr lvl="1"/>
            <a:r>
              <a:rPr lang="en-US" sz="9600" dirty="0">
                <a:latin typeface="+mj-lt"/>
              </a:rPr>
              <a:t>Packet transactions: High-level programming for the router pipeline</a:t>
            </a:r>
          </a:p>
          <a:p>
            <a:pPr marL="457200" lvl="1" indent="0">
              <a:buNone/>
            </a:pPr>
            <a:endParaRPr lang="en-US" sz="9600" dirty="0">
              <a:latin typeface="+mj-lt"/>
            </a:endParaRPr>
          </a:p>
          <a:p>
            <a:pPr lvl="1"/>
            <a:r>
              <a:rPr lang="en-US" sz="9600" dirty="0">
                <a:latin typeface="+mj-lt"/>
              </a:rPr>
              <a:t>Push-In First-Out Queues: Programming the scheduler</a:t>
            </a:r>
          </a:p>
          <a:p>
            <a:endParaRPr lang="en-US" sz="2800" dirty="0">
              <a:latin typeface="+mj-lt"/>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mj-lt"/>
              </a:rPr>
              <a:t>This talk</a:t>
            </a:r>
            <a:endParaRPr lang="en-US" sz="4400" dirty="0">
              <a:solidFill>
                <a:schemeClr val="tx1"/>
              </a:solidFill>
              <a:latin typeface="+mj-lt"/>
            </a:endParaRPr>
          </a:p>
        </p:txBody>
      </p:sp>
      <p:sp>
        <p:nvSpPr>
          <p:cNvPr id="26" name="Right Arrow 25"/>
          <p:cNvSpPr/>
          <p:nvPr/>
        </p:nvSpPr>
        <p:spPr>
          <a:xfrm>
            <a:off x="152400" y="63627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21" name="TextBox 320"/>
          <p:cNvSpPr txBox="1"/>
          <p:nvPr/>
        </p:nvSpPr>
        <p:spPr>
          <a:xfrm>
            <a:off x="11514659" y="2735850"/>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mj-lt"/>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92093" cy="320443"/>
              </a:xfrm>
              <a:prstGeom prst="rect">
                <a:avLst/>
              </a:prstGeom>
              <a:noFill/>
            </p:spPr>
            <p:txBody>
              <a:bodyPr wrap="none" rtlCol="0">
                <a:spAutoFit/>
              </a:bodyPr>
              <a:lstStyle/>
              <a:p>
                <a:pPr defTabSz="566900"/>
                <a:r>
                  <a:rPr lang="en-US" sz="1200" dirty="0">
                    <a:solidFill>
                      <a:srgbClr val="000000"/>
                    </a:solidFill>
                    <a:latin typeface="+mj-lt"/>
                    <a:cs typeface="Seravek"/>
                  </a:rPr>
                  <a:t>TCP</a:t>
                </a:r>
              </a:p>
            </p:txBody>
          </p:sp>
          <p:sp>
            <p:nvSpPr>
              <p:cNvPr id="525" name="TextBox 524"/>
              <p:cNvSpPr txBox="1"/>
              <p:nvPr/>
            </p:nvSpPr>
            <p:spPr>
              <a:xfrm>
                <a:off x="2560601" y="6809947"/>
                <a:ext cx="761750" cy="320443"/>
              </a:xfrm>
              <a:prstGeom prst="rect">
                <a:avLst/>
              </a:prstGeom>
              <a:noFill/>
            </p:spPr>
            <p:txBody>
              <a:bodyPr wrap="none" rtlCol="0">
                <a:spAutoFit/>
              </a:bodyPr>
              <a:lstStyle/>
              <a:p>
                <a:pPr defTabSz="566900"/>
                <a:r>
                  <a:rPr lang="en-US" sz="1200" dirty="0">
                    <a:solidFill>
                      <a:srgbClr val="000000"/>
                    </a:solidFill>
                    <a:latin typeface="+mj-lt"/>
                    <a:cs typeface="Seravek"/>
                  </a:rPr>
                  <a:t>New</a:t>
                </a:r>
              </a:p>
            </p:txBody>
          </p:sp>
          <p:sp>
            <p:nvSpPr>
              <p:cNvPr id="526" name="TextBox 525"/>
              <p:cNvSpPr txBox="1"/>
              <p:nvPr/>
            </p:nvSpPr>
            <p:spPr>
              <a:xfrm>
                <a:off x="1791929" y="602690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IPv4</a:t>
                </a:r>
              </a:p>
            </p:txBody>
          </p:sp>
          <p:sp>
            <p:nvSpPr>
              <p:cNvPr id="527" name="TextBox 526"/>
              <p:cNvSpPr txBox="1"/>
              <p:nvPr/>
            </p:nvSpPr>
            <p:spPr>
              <a:xfrm>
                <a:off x="2586769" y="607346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mj-lt"/>
                    <a:cs typeface="Seravek"/>
                  </a:rPr>
                  <a:t>VLAN</a:t>
                </a:r>
              </a:p>
            </p:txBody>
          </p:sp>
          <p:sp>
            <p:nvSpPr>
              <p:cNvPr id="529" name="TextBox 528"/>
              <p:cNvSpPr txBox="1"/>
              <p:nvPr/>
            </p:nvSpPr>
            <p:spPr>
              <a:xfrm>
                <a:off x="1791929" y="5210053"/>
                <a:ext cx="679653" cy="356048"/>
              </a:xfrm>
              <a:prstGeom prst="rect">
                <a:avLst/>
              </a:prstGeom>
              <a:noFill/>
            </p:spPr>
            <p:txBody>
              <a:bodyPr wrap="none" rtlCol="0">
                <a:spAutoFit/>
              </a:bodyPr>
              <a:lstStyle/>
              <a:p>
                <a:pPr defTabSz="566900"/>
                <a:r>
                  <a:rPr lang="en-US" sz="1400" dirty="0">
                    <a:solidFill>
                      <a:srgbClr val="000000"/>
                    </a:solidFill>
                    <a:latin typeface="+mj-lt"/>
                    <a:cs typeface="Seravek"/>
                  </a:rPr>
                  <a:t>Eth</a:t>
                </a:r>
                <a:endParaRPr lang="en-US" sz="1200" dirty="0">
                  <a:solidFill>
                    <a:srgbClr val="000000"/>
                  </a:solidFill>
                  <a:latin typeface="+mj-lt"/>
                  <a:cs typeface="Seravek"/>
                </a:endParaRPr>
              </a:p>
            </p:txBody>
          </p:sp>
        </p:grpSp>
      </p:grpSp>
      <p:grpSp>
        <p:nvGrpSpPr>
          <p:cNvPr id="530" name="Group 529"/>
          <p:cNvGrpSpPr/>
          <p:nvPr/>
        </p:nvGrpSpPr>
        <p:grpSpPr>
          <a:xfrm>
            <a:off x="1818213" y="1790701"/>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32" name="TextBox 531"/>
            <p:cNvSpPr txBox="1"/>
            <p:nvPr/>
          </p:nvSpPr>
          <p:spPr>
            <a:xfrm>
              <a:off x="1954802" y="57256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grpSp>
      <p:grpSp>
        <p:nvGrpSpPr>
          <p:cNvPr id="560" name="Group 559"/>
          <p:cNvGrpSpPr/>
          <p:nvPr/>
        </p:nvGrpSpPr>
        <p:grpSpPr>
          <a:xfrm>
            <a:off x="3238500" y="1790701"/>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62" name="TextBox 561"/>
            <p:cNvSpPr txBox="1"/>
            <p:nvPr/>
          </p:nvSpPr>
          <p:spPr>
            <a:xfrm>
              <a:off x="3369357" y="57256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grpSp>
      <p:grpSp>
        <p:nvGrpSpPr>
          <p:cNvPr id="590" name="Group 589"/>
          <p:cNvGrpSpPr/>
          <p:nvPr/>
        </p:nvGrpSpPr>
        <p:grpSpPr>
          <a:xfrm>
            <a:off x="5018555" y="1782824"/>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92" name="TextBox 591"/>
            <p:cNvSpPr txBox="1"/>
            <p:nvPr/>
          </p:nvSpPr>
          <p:spPr>
            <a:xfrm>
              <a:off x="5076034"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mj-lt"/>
                  <a:cs typeface="Seravek"/>
                </a:rPr>
                <a:t>Stage 1</a:t>
              </a:r>
              <a:endParaRPr lang="en-US" dirty="0">
                <a:latin typeface="+mj-lt"/>
                <a:cs typeface="Seravek"/>
              </a:endParaRPr>
            </a:p>
          </p:txBody>
        </p:sp>
      </p:grpSp>
      <p:grpSp>
        <p:nvGrpSpPr>
          <p:cNvPr id="650" name="Group 649"/>
          <p:cNvGrpSpPr/>
          <p:nvPr/>
        </p:nvGrpSpPr>
        <p:grpSpPr>
          <a:xfrm>
            <a:off x="9749736" y="1778000"/>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52" name="TextBox 651"/>
            <p:cNvSpPr txBox="1"/>
            <p:nvPr/>
          </p:nvSpPr>
          <p:spPr>
            <a:xfrm>
              <a:off x="9801562"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sp>
        <p:nvSpPr>
          <p:cNvPr id="684" name="Slide Number Placeholder 1"/>
          <p:cNvSpPr txBox="1">
            <a:spLocks/>
          </p:cNvSpPr>
          <p:nvPr/>
        </p:nvSpPr>
        <p:spPr>
          <a:xfrm>
            <a:off x="8686800" y="487045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448022C-F4BC-4192-A392-BACAE19DF894}" type="slidenum">
              <a:rPr lang="en-US" smtClean="0">
                <a:latin typeface="+mj-lt"/>
              </a:rPr>
              <a:pPr/>
              <a:t>40</a:t>
            </a:fld>
            <a:endParaRPr lang="en-US">
              <a:latin typeface="+mj-lt"/>
            </a:endParaRPr>
          </a:p>
        </p:txBody>
      </p:sp>
    </p:spTree>
    <p:custDataLst>
      <p:tags r:id="rId1"/>
    </p:custDataLst>
    <p:extLst>
      <p:ext uri="{BB962C8B-B14F-4D97-AF65-F5344CB8AC3E}">
        <p14:creationId xmlns:p14="http://schemas.microsoft.com/office/powerpoint/2010/main" val="4284660770"/>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Why is programmable scheduling hard?</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Many</a:t>
            </a:r>
            <a:r>
              <a:rPr lang="en-US" dirty="0" smtClean="0">
                <a:latin typeface="Gadugi" panose="020B0502040204020203" pitchFamily="34" charset="0"/>
              </a:rPr>
              <a:t> </a:t>
            </a:r>
            <a:r>
              <a:rPr lang="en-US" dirty="0" smtClean="0">
                <a:latin typeface="Gadugi" panose="020B0502040204020203" pitchFamily="34" charset="0"/>
              </a:rPr>
              <a:t>scheduling </a:t>
            </a:r>
            <a:r>
              <a:rPr lang="en-US" dirty="0" smtClean="0">
                <a:latin typeface="Gadugi" panose="020B0502040204020203" pitchFamily="34" charset="0"/>
              </a:rPr>
              <a:t>algorithms, but no abstractions </a:t>
            </a:r>
            <a:r>
              <a:rPr lang="en-US" dirty="0" smtClean="0">
                <a:latin typeface="Gadugi" panose="020B0502040204020203" pitchFamily="34" charset="0"/>
              </a:rPr>
              <a:t>for scheduling</a:t>
            </a:r>
          </a:p>
          <a:p>
            <a:r>
              <a:rPr lang="en-US" dirty="0" smtClean="0">
                <a:latin typeface="Gadugi" panose="020B0502040204020203" pitchFamily="34" charset="0"/>
              </a:rPr>
              <a:t>In contrast to</a:t>
            </a:r>
          </a:p>
          <a:p>
            <a:pPr lvl="1"/>
            <a:r>
              <a:rPr lang="en-US" dirty="0">
                <a:latin typeface="Gadugi" panose="020B0502040204020203" pitchFamily="34" charset="0"/>
              </a:rPr>
              <a:t>P</a:t>
            </a:r>
            <a:r>
              <a:rPr lang="en-US" dirty="0" smtClean="0">
                <a:latin typeface="Gadugi" panose="020B0502040204020203" pitchFamily="34" charset="0"/>
              </a:rPr>
              <a:t>arse graphs for parsing</a:t>
            </a:r>
          </a:p>
          <a:p>
            <a:pPr lvl="1"/>
            <a:r>
              <a:rPr lang="en-US" dirty="0" smtClean="0">
                <a:latin typeface="Gadugi" panose="020B0502040204020203" pitchFamily="34" charset="0"/>
              </a:rPr>
              <a:t>Match-action tables for forwarding</a:t>
            </a:r>
          </a:p>
          <a:p>
            <a:r>
              <a:rPr lang="en-US" dirty="0" smtClean="0">
                <a:latin typeface="Gadugi" panose="020B0502040204020203" pitchFamily="34" charset="0"/>
              </a:rPr>
              <a:t>On the surface, packet transactions are insufficient</a:t>
            </a:r>
          </a:p>
        </p:txBody>
      </p:sp>
    </p:spTree>
    <p:extLst>
      <p:ext uri="{BB962C8B-B14F-4D97-AF65-F5344CB8AC3E}">
        <p14:creationId xmlns:p14="http://schemas.microsoft.com/office/powerpoint/2010/main" val="405519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838200" y="1825624"/>
            <a:ext cx="109728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a:t>
            </a:r>
            <a:r>
              <a:rPr lang="en-US" dirty="0" err="1" smtClean="0">
                <a:latin typeface="+mj-lt"/>
              </a:rPr>
              <a:t>queueing</a:t>
            </a:r>
            <a:endParaRPr lang="en-US" dirty="0" smtClean="0">
              <a:latin typeface="+mj-lt"/>
            </a:endParaRP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a:p>
            <a:pPr marL="0" indent="0">
              <a:buNone/>
            </a:pPr>
            <a:r>
              <a:rPr lang="en-US" b="1" dirty="0" smtClean="0">
                <a:solidFill>
                  <a:srgbClr val="3366FF"/>
                </a:solidFill>
                <a:latin typeface="+mj-lt"/>
              </a:rPr>
              <a:t>Key observation</a:t>
            </a:r>
          </a:p>
          <a:p>
            <a:r>
              <a:rPr lang="en-US" dirty="0">
                <a:latin typeface="+mj-lt"/>
              </a:rPr>
              <a:t>In many </a:t>
            </a:r>
            <a:r>
              <a:rPr lang="en-US" dirty="0" smtClean="0">
                <a:latin typeface="+mj-lt"/>
              </a:rPr>
              <a:t>algorithms, the scheduling order/time can be determined on </a:t>
            </a:r>
            <a:r>
              <a:rPr lang="en-US" dirty="0" err="1" smtClean="0">
                <a:latin typeface="+mj-lt"/>
              </a:rPr>
              <a:t>enqueue</a:t>
            </a:r>
            <a:endParaRPr lang="en-US" dirty="0">
              <a:latin typeface="+mj-lt"/>
            </a:endParaRPr>
          </a:p>
          <a:p>
            <a:r>
              <a:rPr lang="en-US" dirty="0" smtClean="0">
                <a:latin typeface="+mj-lt"/>
              </a:rPr>
              <a:t>i.e.</a:t>
            </a:r>
            <a:r>
              <a:rPr lang="en-US" dirty="0">
                <a:latin typeface="+mj-lt"/>
              </a:rPr>
              <a:t>, </a:t>
            </a:r>
            <a:r>
              <a:rPr lang="en-US" dirty="0" smtClean="0">
                <a:latin typeface="+mj-lt"/>
              </a:rPr>
              <a:t>relative order of buffered packets does </a:t>
            </a:r>
            <a:r>
              <a:rPr lang="en-US" dirty="0">
                <a:latin typeface="+mj-lt"/>
              </a:rPr>
              <a:t>not </a:t>
            </a:r>
            <a:r>
              <a:rPr lang="en-US" dirty="0" smtClean="0">
                <a:latin typeface="+mj-lt"/>
              </a:rPr>
              <a:t>change</a:t>
            </a:r>
            <a:endParaRPr lang="en-US" dirty="0">
              <a:latin typeface="+mj-lt"/>
            </a:endParaRPr>
          </a:p>
        </p:txBody>
      </p:sp>
      <p:sp>
        <p:nvSpPr>
          <p:cNvPr id="5" name="Slide Number Placeholder 4"/>
          <p:cNvSpPr>
            <a:spLocks noGrp="1"/>
          </p:cNvSpPr>
          <p:nvPr>
            <p:ph type="sldNum" sz="quarter" idx="12"/>
          </p:nvPr>
        </p:nvSpPr>
        <p:spPr/>
        <p:txBody>
          <a:bodyPr/>
          <a:lstStyle/>
          <a:p>
            <a:fld id="{5448022C-F4BC-4192-A392-BACAE19DF894}" type="slidenum">
              <a:rPr lang="en-US" smtClean="0">
                <a:latin typeface="+mj-lt"/>
              </a:rPr>
              <a:pPr/>
              <a:t>42</a:t>
            </a:fld>
            <a:endParaRPr lang="en-US">
              <a:latin typeface="+mj-lt"/>
            </a:endParaRPr>
          </a:p>
        </p:txBody>
      </p:sp>
    </p:spTree>
    <p:custDataLst>
      <p:tags r:id="rId1"/>
    </p:custDataLst>
    <p:extLst>
      <p:ext uri="{BB962C8B-B14F-4D97-AF65-F5344CB8AC3E}">
        <p14:creationId xmlns:p14="http://schemas.microsoft.com/office/powerpoint/2010/main" val="887900087"/>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825625"/>
            <a:ext cx="10972800" cy="2708275"/>
          </a:xfrm>
        </p:spPr>
        <p:txBody>
          <a:bodyPr>
            <a:normAutofit/>
          </a:bodyPr>
          <a:lstStyle/>
          <a:p>
            <a:r>
              <a:rPr lang="en-US" dirty="0">
                <a:latin typeface="+mj-lt"/>
              </a:rPr>
              <a:t>P</a:t>
            </a:r>
            <a:r>
              <a:rPr lang="en-US" dirty="0" smtClean="0">
                <a:latin typeface="+mj-lt"/>
              </a:rPr>
              <a:t>ackets are pushed into an </a:t>
            </a:r>
            <a:r>
              <a:rPr lang="en-US" dirty="0">
                <a:latin typeface="+mj-lt"/>
              </a:rPr>
              <a:t>arbitrary </a:t>
            </a:r>
            <a:r>
              <a:rPr lang="en-US" dirty="0" smtClean="0">
                <a:latin typeface="+mj-lt"/>
              </a:rPr>
              <a:t>location based on a </a:t>
            </a:r>
            <a:r>
              <a:rPr lang="en-US" b="1" dirty="0" smtClean="0">
                <a:solidFill>
                  <a:srgbClr val="901028"/>
                </a:solidFill>
                <a:latin typeface="+mj-lt"/>
              </a:rPr>
              <a:t>rank</a:t>
            </a:r>
            <a:r>
              <a:rPr lang="en-US" b="1" dirty="0" smtClean="0">
                <a:latin typeface="+mj-lt"/>
              </a:rPr>
              <a:t> </a:t>
            </a:r>
            <a:r>
              <a:rPr lang="en-US" dirty="0" smtClean="0">
                <a:latin typeface="+mj-lt"/>
              </a:rPr>
              <a:t>number, and </a:t>
            </a:r>
            <a:r>
              <a:rPr lang="en-US" dirty="0" err="1" smtClean="0">
                <a:latin typeface="+mj-lt"/>
              </a:rPr>
              <a:t>dequeued</a:t>
            </a:r>
            <a:r>
              <a:rPr lang="en-US" dirty="0" smtClean="0">
                <a:latin typeface="+mj-lt"/>
              </a:rPr>
              <a:t> from the head</a:t>
            </a:r>
          </a:p>
          <a:p>
            <a:pPr lvl="1"/>
            <a:r>
              <a:rPr lang="en-US" dirty="0" smtClean="0">
                <a:latin typeface="+mj-lt"/>
              </a:rPr>
              <a:t>First used as a proof construct by Chuang et. al. in the 90s</a:t>
            </a:r>
          </a:p>
          <a:p>
            <a:pPr lvl="1"/>
            <a:r>
              <a:rPr lang="en-US" dirty="0" smtClean="0">
                <a:latin typeface="+mj-lt"/>
              </a:rPr>
              <a:t>Also a powerful construct for programmable scheduling</a:t>
            </a: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
        <p:nvSpPr>
          <p:cNvPr id="16" name="Slide Number Placeholder 15"/>
          <p:cNvSpPr>
            <a:spLocks noGrp="1"/>
          </p:cNvSpPr>
          <p:nvPr>
            <p:ph type="sldNum" sz="quarter" idx="12"/>
          </p:nvPr>
        </p:nvSpPr>
        <p:spPr/>
        <p:txBody>
          <a:bodyPr/>
          <a:lstStyle/>
          <a:p>
            <a:fld id="{5448022C-F4BC-4192-A392-BACAE19DF894}" type="slidenum">
              <a:rPr lang="en-US" smtClean="0">
                <a:latin typeface="+mj-lt"/>
              </a:rPr>
              <a:pPr/>
              <a:t>43</a:t>
            </a:fld>
            <a:endParaRPr lang="en-US">
              <a:latin typeface="+mj-lt"/>
            </a:endParaRPr>
          </a:p>
        </p:txBody>
      </p:sp>
    </p:spTree>
    <p:custDataLst>
      <p:tags r:id="rId1"/>
    </p:custDataLst>
    <p:extLst>
      <p:ext uri="{BB962C8B-B14F-4D97-AF65-F5344CB8AC3E}">
        <p14:creationId xmlns:p14="http://schemas.microsoft.com/office/powerpoint/2010/main" val="469245479"/>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 0 L -0.0375 0 " pathEditMode="relative" ptsTypes="AA">
                                      <p:cBhvr>
                                        <p:cTn id="10" dur="1000" fill="hold"/>
                                        <p:tgtEl>
                                          <p:spTgt spid="11"/>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375 0 " pathEditMode="relative" ptsTypes="AA">
                                      <p:cBhvr>
                                        <p:cTn id="12" dur="1000" fill="hold"/>
                                        <p:tgtEl>
                                          <p:spTgt spid="13"/>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375 0 " pathEditMode="relative" ptsTypes="AA">
                                      <p:cBhvr>
                                        <p:cTn id="14" dur="1000" fill="hold"/>
                                        <p:tgtEl>
                                          <p:spTgt spid="14"/>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0375 0 " pathEditMode="relative" ptsTypes="AA">
                                      <p:cBhvr>
                                        <p:cTn id="16" dur="1000" fill="hold"/>
                                        <p:tgtEl>
                                          <p:spTgt spid="15"/>
                                        </p:tgtEl>
                                        <p:attrNameLst>
                                          <p:attrName>ppt_x</p:attrName>
                                          <p:attrName>ppt_y</p:attrName>
                                        </p:attrNameLst>
                                      </p:cBhvr>
                                    </p:animMotion>
                                  </p:childTnLst>
                                </p:cTn>
                              </p:par>
                              <p:par>
                                <p:cTn id="17" presetID="0" presetClass="path" presetSubtype="0" accel="50000" decel="50000" fill="hold" grpId="1" nodeType="withEffect">
                                  <p:stCondLst>
                                    <p:cond delay="0"/>
                                  </p:stCondLst>
                                  <p:childTnLst>
                                    <p:animMotion origin="layout" path="M -0.00182 0.00093 L 0.29376 0.00093 " pathEditMode="relative" rAng="0" ptsTypes="AA">
                                      <p:cBhvr>
                                        <p:cTn id="18" dur="1000" fill="hold"/>
                                        <p:tgtEl>
                                          <p:spTgt spid="19"/>
                                        </p:tgtEl>
                                        <p:attrNameLst>
                                          <p:attrName>ppt_x</p:attrName>
                                          <p:attrName>ppt_y</p:attrName>
                                        </p:attrNameLst>
                                      </p:cBhvr>
                                      <p:rCtr x="14779" y="0"/>
                                    </p:animMotion>
                                  </p:childTnLst>
                                </p:cTn>
                              </p:par>
                            </p:childTnLst>
                          </p:cTn>
                        </p:par>
                        <p:par>
                          <p:cTn id="19" fill="hold">
                            <p:stCondLst>
                              <p:cond delay="1000"/>
                            </p:stCondLst>
                            <p:childTnLst>
                              <p:par>
                                <p:cTn id="20" presetID="0" presetClass="path" presetSubtype="0" accel="50000" decel="50000" fill="hold" grpId="0" nodeType="afterEffect">
                                  <p:stCondLst>
                                    <p:cond delay="0"/>
                                  </p:stCondLst>
                                  <p:childTnLst>
                                    <p:animMotion origin="layout" path="M 0.29363 0.00092 L 0.29363 0.12879 " pathEditMode="relative" ptsTypes="AA">
                                      <p:cBhvr>
                                        <p:cTn id="21" dur="500" fill="hold"/>
                                        <p:tgtEl>
                                          <p:spTgt spid="19"/>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5" grpId="0" animBg="1"/>
      <p:bldP spid="19" grpId="0" animBg="1"/>
      <p:bldP spid="19" grpId="1" animBg="1"/>
      <p:bldP spid="19" grpId="2"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46" name="Group 45"/>
          <p:cNvGrpSpPr/>
          <p:nvPr/>
        </p:nvGrpSpPr>
        <p:grpSpPr>
          <a:xfrm>
            <a:off x="2049780" y="2667000"/>
            <a:ext cx="3512820" cy="3433465"/>
            <a:chOff x="2049780" y="2548235"/>
            <a:chExt cx="3512820" cy="3433465"/>
          </a:xfrm>
        </p:grpSpPr>
        <p:pic>
          <p:nvPicPr>
            <p:cNvPr id="36" name="Picture 35"/>
            <p:cNvPicPr>
              <a:picLocks noChangeAspect="1"/>
            </p:cNvPicPr>
            <p:nvPr/>
          </p:nvPicPr>
          <p:blipFill>
            <a:blip r:embed="rId4"/>
            <a:stretch>
              <a:fillRect/>
            </a:stretch>
          </p:blipFill>
          <p:spPr>
            <a:xfrm>
              <a:off x="2049780" y="3054350"/>
              <a:ext cx="3512820" cy="2927350"/>
            </a:xfrm>
            <a:prstGeom prst="rect">
              <a:avLst/>
            </a:prstGeom>
          </p:spPr>
        </p:pic>
        <p:sp>
          <p:nvSpPr>
            <p:cNvPr id="43" name="TextBox 42"/>
            <p:cNvSpPr txBox="1"/>
            <p:nvPr/>
          </p:nvSpPr>
          <p:spPr>
            <a:xfrm>
              <a:off x="2286000" y="2548235"/>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en-US" sz="2000" dirty="0" err="1" smtClean="0">
                <a:latin typeface="+mj-lt"/>
                <a:cs typeface="Seravek"/>
              </a:rPr>
              <a:t>p.tmp</a:t>
            </a:r>
            <a:r>
              <a:rPr lang="en-US" sz="2000" dirty="0" smtClean="0">
                <a:latin typeface="+mj-lt"/>
                <a:cs typeface="Seravek"/>
              </a:rPr>
              <a:t> = T[f] + </a:t>
            </a:r>
            <a:r>
              <a:rPr lang="en-US" sz="2000" dirty="0" err="1" smtClean="0">
                <a:latin typeface="+mj-lt"/>
                <a:cs typeface="Seravek"/>
              </a:rPr>
              <a:t>p.len</a:t>
            </a:r>
            <a:endParaRPr lang="en-US" sz="2000" dirty="0" smtClean="0">
              <a:latin typeface="+mj-lt"/>
              <a:cs typeface="Seravek"/>
            </a:endParaRPr>
          </a:p>
          <a:p>
            <a:r>
              <a:rPr lang="is-IS" sz="2000" dirty="0" smtClean="0">
                <a:latin typeface="+mj-lt"/>
                <a:cs typeface="Seravek"/>
              </a:rPr>
              <a:t>…</a:t>
            </a:r>
          </a:p>
          <a:p>
            <a:r>
              <a:rPr lang="is-IS" sz="2000" dirty="0" smtClean="0">
                <a:latin typeface="+mj-lt"/>
                <a:cs typeface="Seravek"/>
              </a:rPr>
              <a:t>...</a:t>
            </a:r>
          </a:p>
          <a:p>
            <a:r>
              <a:rPr lang="is-IS" sz="2000" b="1" dirty="0" smtClean="0">
                <a:latin typeface="+mj-lt"/>
                <a:cs typeface="Seravek"/>
              </a:rPr>
              <a:t>p.rank = 2 * p.tmp </a:t>
            </a:r>
          </a:p>
        </p:txBody>
      </p:sp>
      <p:sp>
        <p:nvSpPr>
          <p:cNvPr id="4" name="Slide Number Placeholder 3"/>
          <p:cNvSpPr>
            <a:spLocks noGrp="1"/>
          </p:cNvSpPr>
          <p:nvPr>
            <p:ph type="sldNum" sz="quarter" idx="12"/>
          </p:nvPr>
        </p:nvSpPr>
        <p:spPr/>
        <p:txBody>
          <a:bodyPr/>
          <a:lstStyle/>
          <a:p>
            <a:fld id="{5448022C-F4BC-4192-A392-BACAE19DF894}" type="slidenum">
              <a:rPr lang="en-US" smtClean="0">
                <a:latin typeface="+mj-lt"/>
              </a:rPr>
              <a:pPr/>
              <a:t>44</a:t>
            </a:fld>
            <a:endParaRPr lang="en-US">
              <a:latin typeface="+mj-lt"/>
            </a:endParaRPr>
          </a:p>
        </p:txBody>
      </p:sp>
    </p:spTree>
    <p:custDataLst>
      <p:tags r:id="rId1"/>
    </p:custDataLst>
    <p:extLst>
      <p:ext uri="{BB962C8B-B14F-4D97-AF65-F5344CB8AC3E}">
        <p14:creationId xmlns:p14="http://schemas.microsoft.com/office/powerpoint/2010/main" val="3449272840"/>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up)">
                                      <p:cBhvr>
                                        <p:cTn id="23" dur="500"/>
                                        <p:tgtEl>
                                          <p:spTgt spid="5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68" name="Group 67"/>
          <p:cNvGrpSpPr/>
          <p:nvPr/>
        </p:nvGrpSpPr>
        <p:grpSpPr>
          <a:xfrm>
            <a:off x="1892295" y="3086100"/>
            <a:ext cx="4165609" cy="2673350"/>
            <a:chOff x="6079535" y="3009901"/>
            <a:chExt cx="771409" cy="2673350"/>
          </a:xfrm>
        </p:grpSpPr>
        <p:pic>
          <p:nvPicPr>
            <p:cNvPr id="481" name="Picture 480"/>
            <p:cNvPicPr>
              <a:picLocks noChangeAspect="1"/>
            </p:cNvPicPr>
            <p:nvPr/>
          </p:nvPicPr>
          <p:blipFill>
            <a:blip r:embed="rId4"/>
            <a:stretch>
              <a:fillRect/>
            </a:stretch>
          </p:blipFill>
          <p:spPr>
            <a:xfrm>
              <a:off x="6079535" y="3009901"/>
              <a:ext cx="771409" cy="2673350"/>
            </a:xfrm>
            <a:prstGeom prst="rect">
              <a:avLst/>
            </a:prstGeom>
          </p:spPr>
        </p:pic>
        <p:sp>
          <p:nvSpPr>
            <p:cNvPr id="66" name="TextBox 65"/>
            <p:cNvSpPr txBox="1"/>
            <p:nvPr/>
          </p:nvSpPr>
          <p:spPr>
            <a:xfrm>
              <a:off x="6215944" y="3808394"/>
              <a:ext cx="500945" cy="954107"/>
            </a:xfrm>
            <a:prstGeom prst="rect">
              <a:avLst/>
            </a:prstGeom>
            <a:noFill/>
          </p:spPr>
          <p:txBody>
            <a:bodyPr wrap="square" rtlCol="0">
              <a:spAutoFit/>
            </a:bodyPr>
            <a:lstStyle/>
            <a:p>
              <a:pPr algn="ctr"/>
              <a:r>
                <a:rPr lang="en-US" sz="2800" dirty="0" smtClean="0">
                  <a:latin typeface="+mj-lt"/>
                  <a:cs typeface="Seravek"/>
                </a:rPr>
                <a:t>Rank Computation </a:t>
              </a:r>
              <a:endParaRPr lang="en-US" sz="2800" dirty="0">
                <a:latin typeface="+mj-lt"/>
                <a:cs typeface="Seravek"/>
              </a:endParaRPr>
            </a:p>
          </p:txBody>
        </p:sp>
      </p:grpSp>
      <p:grpSp>
        <p:nvGrpSpPr>
          <p:cNvPr id="487" name="Group 486"/>
          <p:cNvGrpSpPr/>
          <p:nvPr/>
        </p:nvGrpSpPr>
        <p:grpSpPr>
          <a:xfrm>
            <a:off x="6477000" y="2057400"/>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14" name="Title 1"/>
          <p:cNvSpPr>
            <a:spLocks noGrp="1"/>
          </p:cNvSpPr>
          <p:nvPr>
            <p:ph type="title"/>
          </p:nvPr>
        </p:nvSpPr>
        <p:spPr>
          <a:xfrm>
            <a:off x="419100" y="122237"/>
            <a:ext cx="10515600" cy="1325563"/>
          </a:xfrm>
        </p:spPr>
        <p:txBody>
          <a:bodyPr/>
          <a:lstStyle/>
          <a:p>
            <a:r>
              <a:rPr lang="en-US" dirty="0" smtClean="0">
                <a:latin typeface="+mj-lt"/>
              </a:rPr>
              <a:t>A programmable scheduler</a:t>
            </a:r>
            <a:endParaRPr lang="en-US" dirty="0">
              <a:latin typeface="+mj-lt"/>
            </a:endParaRPr>
          </a:p>
        </p:txBody>
      </p:sp>
      <p:sp>
        <p:nvSpPr>
          <p:cNvPr id="113" name="Content Placeholder 2"/>
          <p:cNvSpPr>
            <a:spLocks noGrp="1"/>
          </p:cNvSpPr>
          <p:nvPr>
            <p:ph idx="1"/>
          </p:nvPr>
        </p:nvSpPr>
        <p:spPr>
          <a:xfrm>
            <a:off x="533400" y="6092825"/>
            <a:ext cx="11925300" cy="765175"/>
          </a:xfrm>
        </p:spPr>
        <p:txBody>
          <a:bodyPr>
            <a:noAutofit/>
          </a:bodyPr>
          <a:lstStyle/>
          <a:p>
            <a:r>
              <a:rPr lang="en-US" sz="2800" dirty="0" smtClean="0">
                <a:latin typeface="+mj-lt"/>
              </a:rPr>
              <a:t>Rank computation expressed </a:t>
            </a:r>
            <a:r>
              <a:rPr lang="en-US" dirty="0" smtClean="0">
                <a:latin typeface="+mj-lt"/>
              </a:rPr>
              <a:t>using packet transactions</a:t>
            </a:r>
            <a:endParaRPr lang="en-US" sz="2800" dirty="0" smtClean="0">
              <a:latin typeface="+mj-lt"/>
            </a:endParaRPr>
          </a:p>
          <a:p>
            <a:endParaRPr lang="en-US" sz="2800" dirty="0" smtClean="0">
              <a:latin typeface="+mj-lt"/>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45</a:t>
            </a:fld>
            <a:endParaRPr lang="en-US">
              <a:latin typeface="+mj-lt"/>
            </a:endParaRPr>
          </a:p>
        </p:txBody>
      </p:sp>
      <p:grpSp>
        <p:nvGrpSpPr>
          <p:cNvPr id="116" name="Group 115"/>
          <p:cNvGrpSpPr/>
          <p:nvPr/>
        </p:nvGrpSpPr>
        <p:grpSpPr>
          <a:xfrm>
            <a:off x="6515100" y="2781300"/>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Tree>
    <p:custDataLst>
      <p:tags r:id="rId1"/>
    </p:custDataLst>
    <p:extLst>
      <p:ext uri="{BB962C8B-B14F-4D97-AF65-F5344CB8AC3E}">
        <p14:creationId xmlns:p14="http://schemas.microsoft.com/office/powerpoint/2010/main" val="29128239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ipe(left)">
                                      <p:cBhvr>
                                        <p:cTn id="13" dur="500"/>
                                        <p:tgtEl>
                                          <p:spTgt spid="6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build="p"/>
      <p:bldP spid="13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latin typeface="+mj-lt"/>
              </a:rPr>
              <a:t>Weighted Fair Queuing</a:t>
            </a:r>
            <a:endParaRPr lang="en-US" dirty="0">
              <a:latin typeface="+mj-lt"/>
            </a:endParaRPr>
          </a:p>
        </p:txBody>
      </p:sp>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5" name="Group 4"/>
          <p:cNvGrpSpPr/>
          <p:nvPr/>
        </p:nvGrpSpPr>
        <p:grpSpPr>
          <a:xfrm>
            <a:off x="6504879" y="2765911"/>
            <a:ext cx="1230395" cy="3209586"/>
            <a:chOff x="6504879" y="2765911"/>
            <a:chExt cx="1230395" cy="3209586"/>
          </a:xfrm>
        </p:grpSpPr>
        <p:sp>
          <p:nvSpPr>
            <p:cNvPr id="353" name="Rectangle 35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30" name="Group 29"/>
            <p:cNvGrpSpPr/>
            <p:nvPr/>
          </p:nvGrpSpPr>
          <p:grpSpPr>
            <a:xfrm>
              <a:off x="6835234" y="3238500"/>
              <a:ext cx="594266" cy="457200"/>
              <a:chOff x="5899150" y="6019800"/>
              <a:chExt cx="594266" cy="457200"/>
            </a:xfrm>
          </p:grpSpPr>
          <p:sp>
            <p:nvSpPr>
              <p:cNvPr id="306" name="Freeform 3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307" name="Straight Connector 3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1" name="Straight Connector 31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2" name="Straight Connector 31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320" name="Straight Arrow Connector 31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321" name="Straight Arrow Connector 32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323" name="Group 322"/>
            <p:cNvGrpSpPr/>
            <p:nvPr/>
          </p:nvGrpSpPr>
          <p:grpSpPr>
            <a:xfrm>
              <a:off x="6835234" y="3848100"/>
              <a:ext cx="594266" cy="457200"/>
              <a:chOff x="5899150" y="6019800"/>
              <a:chExt cx="594266" cy="457200"/>
            </a:xfrm>
          </p:grpSpPr>
          <p:sp>
            <p:nvSpPr>
              <p:cNvPr id="376" name="Freeform 37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378" name="Straight Connector 37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9" name="Straight Connector 45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60" name="Rectangle 45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61" name="Straight Arrow Connector 46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62" name="Straight Arrow Connector 46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63" name="Group 462"/>
            <p:cNvGrpSpPr/>
            <p:nvPr/>
          </p:nvGrpSpPr>
          <p:grpSpPr>
            <a:xfrm>
              <a:off x="6819900" y="4457700"/>
              <a:ext cx="594266" cy="457200"/>
              <a:chOff x="5899150" y="6019800"/>
              <a:chExt cx="594266" cy="457200"/>
            </a:xfrm>
          </p:grpSpPr>
          <p:sp>
            <p:nvSpPr>
              <p:cNvPr id="464" name="Freeform 46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65" name="Straight Connector 464"/>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8" name="Straight Connector 467"/>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69" name="Rectangle 468"/>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70" name="Straight Arrow Connector 46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71" name="Straight Arrow Connector 47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72" name="Group 471"/>
            <p:cNvGrpSpPr/>
            <p:nvPr/>
          </p:nvGrpSpPr>
          <p:grpSpPr>
            <a:xfrm>
              <a:off x="6819900" y="5067300"/>
              <a:ext cx="594266" cy="457200"/>
              <a:chOff x="5899150" y="6019800"/>
              <a:chExt cx="594266" cy="457200"/>
            </a:xfrm>
          </p:grpSpPr>
          <p:sp>
            <p:nvSpPr>
              <p:cNvPr id="473" name="Freeform 47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74" name="Straight Connector 47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5" name="Straight Connector 47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6" name="Straight Connector 47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78" name="Rectangle 47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79" name="Straight Arrow Connector 47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80" name="Straight Arrow Connector 47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82" name="Straight Arrow Connector 481"/>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3" name="Straight Arrow Connector 482"/>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4" name="Straight Arrow Connector 483"/>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5" name="Straight Arrow Connector 484"/>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pic>
        <p:nvPicPr>
          <p:cNvPr id="116" name="Picture 115"/>
          <p:cNvPicPr>
            <a:picLocks noChangeAspect="1"/>
          </p:cNvPicPr>
          <p:nvPr/>
        </p:nvPicPr>
        <p:blipFill>
          <a:blip r:embed="rId4"/>
          <a:stretch>
            <a:fillRect/>
          </a:stretch>
        </p:blipFill>
        <p:spPr>
          <a:xfrm>
            <a:off x="1892295" y="3086100"/>
            <a:ext cx="4165609" cy="2673350"/>
          </a:xfrm>
          <a:prstGeom prst="rect">
            <a:avLst/>
          </a:prstGeom>
        </p:spPr>
      </p:pic>
      <p:sp>
        <p:nvSpPr>
          <p:cNvPr id="2" name="Rectangle 1"/>
          <p:cNvSpPr/>
          <p:nvPr/>
        </p:nvSpPr>
        <p:spPr>
          <a:xfrm>
            <a:off x="2247900" y="3819317"/>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a:solidFill>
                  <a:prstClr val="black"/>
                </a:solidFill>
                <a:latin typeface="+mj-lt"/>
                <a:cs typeface="Seravek"/>
              </a:rPr>
              <a:t>p.len</a:t>
            </a:r>
            <a:r>
              <a:rPr lang="en-US" sz="1700" kern="0" dirty="0">
                <a:solidFill>
                  <a:prstClr val="black"/>
                </a:solidFill>
                <a:latin typeface="+mj-lt"/>
                <a:cs typeface="Seravek"/>
              </a:rPr>
              <a:t> / </a:t>
            </a:r>
            <a:r>
              <a:rPr lang="en-US" sz="1700" kern="0" dirty="0" err="1">
                <a:solidFill>
                  <a:prstClr val="black"/>
                </a:solidFill>
                <a:latin typeface="+mj-lt"/>
                <a:cs typeface="Seravek"/>
              </a:rPr>
              <a:t>p.w</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117" name="TextBox 116"/>
          <p:cNvSpPr txBox="1"/>
          <p:nvPr/>
        </p:nvSpPr>
        <p:spPr>
          <a:xfrm>
            <a:off x="2666997" y="3295590"/>
            <a:ext cx="2705103" cy="400110"/>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sp>
        <p:nvSpPr>
          <p:cNvPr id="110" name="TextBox 109"/>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46</a:t>
            </a:fld>
            <a:endParaRPr lang="en-US">
              <a:latin typeface="+mj-lt"/>
            </a:endParaRPr>
          </a:p>
        </p:txBody>
      </p:sp>
    </p:spTree>
    <p:custDataLst>
      <p:tags r:id="rId1"/>
    </p:custDataLst>
    <p:extLst>
      <p:ext uri="{BB962C8B-B14F-4D97-AF65-F5344CB8AC3E}">
        <p14:creationId xmlns:p14="http://schemas.microsoft.com/office/powerpoint/2010/main" val="802500939"/>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latin typeface="+mj-lt"/>
              </a:rPr>
              <a:t>Token bucket shaping</a:t>
            </a:r>
            <a:endParaRPr lang="en-US" dirty="0">
              <a:latin typeface="+mj-lt"/>
            </a:endParaRPr>
          </a:p>
        </p:txBody>
      </p:sp>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pic>
        <p:nvPicPr>
          <p:cNvPr id="116" name="Picture 115"/>
          <p:cNvPicPr>
            <a:picLocks noChangeAspect="1"/>
          </p:cNvPicPr>
          <p:nvPr/>
        </p:nvPicPr>
        <p:blipFill>
          <a:blip r:embed="rId4"/>
          <a:stretch>
            <a:fillRect/>
          </a:stretch>
        </p:blipFill>
        <p:spPr>
          <a:xfrm>
            <a:off x="1892295" y="3086100"/>
            <a:ext cx="4165609" cy="3048000"/>
          </a:xfrm>
          <a:prstGeom prst="rect">
            <a:avLst/>
          </a:prstGeom>
        </p:spPr>
      </p:pic>
      <p:sp>
        <p:nvSpPr>
          <p:cNvPr id="2" name="Rectangle 1"/>
          <p:cNvSpPr/>
          <p:nvPr/>
        </p:nvSpPr>
        <p:spPr>
          <a:xfrm>
            <a:off x="2247900" y="3733800"/>
            <a:ext cx="3619500" cy="192360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endParaRPr lang="en-US" sz="1700" kern="0" dirty="0">
              <a:solidFill>
                <a:prstClr val="black"/>
              </a:solidFill>
              <a:latin typeface="+mj-lt"/>
              <a:cs typeface="Seravek"/>
            </a:endParaRP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Font typeface="+mj-lt"/>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09" name="TextBox 108"/>
          <p:cNvSpPr txBox="1"/>
          <p:nvPr/>
        </p:nvSpPr>
        <p:spPr>
          <a:xfrm>
            <a:off x="2666997" y="3295590"/>
            <a:ext cx="2705103" cy="400110"/>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grpSp>
        <p:nvGrpSpPr>
          <p:cNvPr id="110" name="Group 109"/>
          <p:cNvGrpSpPr/>
          <p:nvPr/>
        </p:nvGrpSpPr>
        <p:grpSpPr>
          <a:xfrm>
            <a:off x="6504879" y="2765911"/>
            <a:ext cx="1230395" cy="3209586"/>
            <a:chOff x="6504879" y="2765911"/>
            <a:chExt cx="1230395" cy="3209586"/>
          </a:xfrm>
        </p:grpSpPr>
        <p:sp>
          <p:nvSpPr>
            <p:cNvPr id="112" name="Rectangle 111"/>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4" name="Group 113"/>
            <p:cNvGrpSpPr/>
            <p:nvPr/>
          </p:nvGrpSpPr>
          <p:grpSpPr>
            <a:xfrm>
              <a:off x="6835234" y="3238500"/>
              <a:ext cx="594266" cy="457200"/>
              <a:chOff x="5899150" y="6019800"/>
              <a:chExt cx="594266" cy="457200"/>
            </a:xfrm>
          </p:grpSpPr>
          <p:sp>
            <p:nvSpPr>
              <p:cNvPr id="148" name="Freeform 14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49" name="Straight Connector 14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53" name="Rectangle 15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54" name="Straight Arrow Connector 15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55" name="Straight Arrow Connector 15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5" name="Group 114"/>
            <p:cNvGrpSpPr/>
            <p:nvPr/>
          </p:nvGrpSpPr>
          <p:grpSpPr>
            <a:xfrm>
              <a:off x="6835234" y="3848100"/>
              <a:ext cx="594266" cy="457200"/>
              <a:chOff x="5899150" y="6019800"/>
              <a:chExt cx="594266" cy="457200"/>
            </a:xfrm>
          </p:grpSpPr>
          <p:sp>
            <p:nvSpPr>
              <p:cNvPr id="140" name="Freeform 13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41" name="Straight Connector 14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46" name="Straight Arrow Connector 14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47" name="Straight Arrow Connector 14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7" name="Group 116"/>
            <p:cNvGrpSpPr/>
            <p:nvPr/>
          </p:nvGrpSpPr>
          <p:grpSpPr>
            <a:xfrm>
              <a:off x="6819900" y="4457700"/>
              <a:ext cx="594266" cy="457200"/>
              <a:chOff x="5899150" y="6019800"/>
              <a:chExt cx="594266" cy="457200"/>
            </a:xfrm>
          </p:grpSpPr>
          <p:sp>
            <p:nvSpPr>
              <p:cNvPr id="132" name="Freeform 13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3" name="Straight Connector 13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37" name="Rectangle 13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38" name="Straight Arrow Connector 13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39" name="Straight Arrow Connector 13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8" name="Group 117"/>
            <p:cNvGrpSpPr/>
            <p:nvPr/>
          </p:nvGrpSpPr>
          <p:grpSpPr>
            <a:xfrm>
              <a:off x="6819900" y="5067300"/>
              <a:ext cx="594266" cy="457200"/>
              <a:chOff x="5899150" y="6019800"/>
              <a:chExt cx="594266" cy="457200"/>
            </a:xfrm>
          </p:grpSpPr>
          <p:sp>
            <p:nvSpPr>
              <p:cNvPr id="124" name="Freeform 12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5" name="Straight Connector 124"/>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29" name="Rectangle 128"/>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30" name="Straight Arrow Connector 12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31" name="Straight Arrow Connector 13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19" name="Straight Arrow Connector 118"/>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0" name="Straight Arrow Connector 119"/>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1" name="Straight Arrow Connector 120"/>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2" name="Straight Arrow Connector 121"/>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56" name="TextBox 155"/>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47</a:t>
            </a:fld>
            <a:endParaRPr lang="en-US">
              <a:latin typeface="+mj-lt"/>
            </a:endParaRPr>
          </a:p>
        </p:txBody>
      </p:sp>
    </p:spTree>
    <p:custDataLst>
      <p:tags r:id="rId1"/>
    </p:custDataLst>
    <p:extLst>
      <p:ext uri="{BB962C8B-B14F-4D97-AF65-F5344CB8AC3E}">
        <p14:creationId xmlns:p14="http://schemas.microsoft.com/office/powerpoint/2010/main" val="777459597"/>
      </p:ext>
    </p:extLst>
  </p:cSld>
  <p:clrMapOvr>
    <a:masterClrMapping/>
  </p:clrMapOvr>
  <mc:AlternateContent xmlns:mc="http://schemas.openxmlformats.org/markup-compatibility/2006">
    <mc:Choice xmlns:p14="http://schemas.microsoft.com/office/powerpoint/2010/main" Requires="p14">
      <p:transition spd="slow" p14:dur="2000" advTm="31262"/>
    </mc:Choice>
    <mc:Fallback>
      <p:transition spd="slow" advTm="31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Picture 10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latin typeface="+mj-lt"/>
                  </a:endParaRPr>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2</a:t>
                      </a:r>
                      <a:endParaRPr lang="en-US" kern="0" dirty="0">
                        <a:latin typeface="+mj-lt"/>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9</a:t>
                      </a:r>
                      <a:endParaRPr lang="en-US" kern="0" dirty="0">
                        <a:latin typeface="+mj-lt"/>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mj-lt"/>
                          <a:cs typeface="Seravek"/>
                        </a:rPr>
                        <a:t>8</a:t>
                      </a:r>
                      <a:endParaRPr lang="en-US" kern="0" dirty="0">
                        <a:solidFill>
                          <a:schemeClr val="tx1"/>
                        </a:solidFill>
                        <a:latin typeface="+mj-lt"/>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5</a:t>
                    </a:r>
                    <a:endParaRPr lang="en-US" kern="0" dirty="0">
                      <a:latin typeface="+mj-lt"/>
                      <a:cs typeface="Seravek"/>
                    </a:endParaRPr>
                  </a:p>
                </p:txBody>
              </p:sp>
            </p:grpSp>
          </p:grpSp>
          <p:sp>
            <p:nvSpPr>
              <p:cNvPr id="358" name="TextBox 357"/>
              <p:cNvSpPr txBox="1"/>
              <p:nvPr/>
            </p:nvSpPr>
            <p:spPr>
              <a:xfrm>
                <a:off x="6469978" y="2935733"/>
                <a:ext cx="3048000" cy="467326"/>
              </a:xfrm>
              <a:prstGeom prst="rect">
                <a:avLst/>
              </a:prstGeom>
              <a:noFill/>
            </p:spPr>
            <p:txBody>
              <a:bodyPr wrap="square" rtlCol="0">
                <a:spAutoFit/>
              </a:bodyPr>
              <a:lstStyle/>
              <a:p>
                <a:pPr algn="ctr"/>
                <a:r>
                  <a:rPr lang="en-US" sz="2000" dirty="0" smtClean="0">
                    <a:latin typeface="+mj-lt"/>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grpSp>
        <p:nvGrpSpPr>
          <p:cNvPr id="601" name="Group 600"/>
          <p:cNvGrpSpPr/>
          <p:nvPr/>
        </p:nvGrpSpPr>
        <p:grpSpPr>
          <a:xfrm>
            <a:off x="0" y="1738722"/>
            <a:ext cx="12085372" cy="4236775"/>
            <a:chOff x="0" y="1738722"/>
            <a:chExt cx="12085372" cy="4236775"/>
          </a:xfrm>
        </p:grpSpPr>
        <p:pic>
          <p:nvPicPr>
            <p:cNvPr id="602" name="Picture 60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738722"/>
              <a:ext cx="1752600" cy="455675"/>
            </a:xfrm>
            <a:prstGeom prst="rect">
              <a:avLst/>
            </a:prstGeom>
          </p:spPr>
        </p:pic>
        <p:grpSp>
          <p:nvGrpSpPr>
            <p:cNvPr id="603" name="Group 602"/>
            <p:cNvGrpSpPr/>
            <p:nvPr/>
          </p:nvGrpSpPr>
          <p:grpSpPr>
            <a:xfrm>
              <a:off x="76200" y="2355840"/>
              <a:ext cx="12009172" cy="3619657"/>
              <a:chOff x="76200" y="2355840"/>
              <a:chExt cx="12009172" cy="3619657"/>
            </a:xfrm>
          </p:grpSpPr>
          <p:grpSp>
            <p:nvGrpSpPr>
              <p:cNvPr id="604" name="Group 42"/>
              <p:cNvGrpSpPr/>
              <p:nvPr/>
            </p:nvGrpSpPr>
            <p:grpSpPr>
              <a:xfrm>
                <a:off x="1589457" y="3774358"/>
                <a:ext cx="4875732" cy="1192610"/>
                <a:chOff x="1707458" y="1778000"/>
                <a:chExt cx="4254836" cy="1181787"/>
              </a:xfrm>
            </p:grpSpPr>
            <p:cxnSp>
              <p:nvCxnSpPr>
                <p:cNvPr id="696" name="Straight Arrow Connector 69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7" name="Straight Arrow Connector 6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8" name="Straight Arrow Connector 6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9" name="Straight Arrow Connector 6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0" name="Straight Arrow Connector 6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1" name="Straight Arrow Connector 7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2" name="Straight Arrow Connector 7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3" name="Straight Arrow Connector 7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4" name="Straight Arrow Connector 7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5" name="Straight Arrow Connector 704"/>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05" name="Right Arrow 604"/>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606" name="TextBox 605"/>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607" name="Right Arrow 606"/>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608" name="TextBox 607"/>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609" name="Rectangle 608"/>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10" name="Rectangle 609"/>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11" name="Rectangle 610"/>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612" name="TextBox 611"/>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613" name="Straight Connector 612"/>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5" name="Straight Connector 614"/>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6" name="Straight Connector 615"/>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617" name="Rectangle 616"/>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618" name="Group 617"/>
              <p:cNvGrpSpPr/>
              <p:nvPr/>
            </p:nvGrpSpPr>
            <p:grpSpPr>
              <a:xfrm>
                <a:off x="4480684" y="3274649"/>
                <a:ext cx="515971" cy="2169799"/>
                <a:chOff x="8534400" y="1981200"/>
                <a:chExt cx="595991" cy="2163589"/>
              </a:xfrm>
            </p:grpSpPr>
            <p:cxnSp>
              <p:nvCxnSpPr>
                <p:cNvPr id="693" name="Straight Connector 692"/>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94" name="Straight Connector 693"/>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95" name="Straight Connector 694"/>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619" name="Straight Connector 618"/>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620" name="Group 42"/>
              <p:cNvGrpSpPr/>
              <p:nvPr/>
            </p:nvGrpSpPr>
            <p:grpSpPr>
              <a:xfrm>
                <a:off x="7741431" y="3797564"/>
                <a:ext cx="3367506" cy="1192610"/>
                <a:chOff x="1707458" y="1778000"/>
                <a:chExt cx="4254836" cy="1181787"/>
              </a:xfrm>
            </p:grpSpPr>
            <p:cxnSp>
              <p:nvCxnSpPr>
                <p:cNvPr id="683" name="Straight Arrow Connector 68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4" name="Straight Arrow Connector 68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5" name="Straight Arrow Connector 68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6" name="Straight Arrow Connector 68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7" name="Straight Arrow Connector 68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8" name="Straight Arrow Connector 68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9" name="Straight Arrow Connector 68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0" name="Straight Arrow Connector 68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1" name="Straight Arrow Connector 69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2" name="Straight Arrow Connector 69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21" name="Rectangle 620"/>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622" name="TextBox 621"/>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623" name="Rectangle 622"/>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24" name="Rectangle 623"/>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625" name="Group 624"/>
              <p:cNvGrpSpPr/>
              <p:nvPr/>
            </p:nvGrpSpPr>
            <p:grpSpPr>
              <a:xfrm>
                <a:off x="9203812" y="3274649"/>
                <a:ext cx="515971" cy="2169799"/>
                <a:chOff x="8534400" y="1981200"/>
                <a:chExt cx="595991" cy="2163589"/>
              </a:xfrm>
            </p:grpSpPr>
            <p:cxnSp>
              <p:nvCxnSpPr>
                <p:cNvPr id="680" name="Straight Connector 6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81" name="Straight Connector 6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82" name="Straight Connector 6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626" name="Group 625"/>
              <p:cNvGrpSpPr/>
              <p:nvPr/>
            </p:nvGrpSpPr>
            <p:grpSpPr>
              <a:xfrm>
                <a:off x="1742061" y="2745275"/>
                <a:ext cx="4484987" cy="191047"/>
                <a:chOff x="1866900" y="2628900"/>
                <a:chExt cx="4419600" cy="190500"/>
              </a:xfrm>
            </p:grpSpPr>
            <p:cxnSp>
              <p:nvCxnSpPr>
                <p:cNvPr id="677" name="Straight Connector 67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8" name="Straight Connector 67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9" name="Straight Connector 67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27" name="TextBox 626"/>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628" name="Group 627"/>
              <p:cNvGrpSpPr/>
              <p:nvPr/>
            </p:nvGrpSpPr>
            <p:grpSpPr>
              <a:xfrm>
                <a:off x="7930541" y="2733571"/>
                <a:ext cx="3016451" cy="191047"/>
                <a:chOff x="1920389" y="2693432"/>
                <a:chExt cx="4419600" cy="190500"/>
              </a:xfrm>
            </p:grpSpPr>
            <p:cxnSp>
              <p:nvCxnSpPr>
                <p:cNvPr id="674" name="Straight Connector 67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5" name="Straight Connector 67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6" name="Straight Connector 67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29" name="TextBox 628"/>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630" name="Group 629"/>
              <p:cNvGrpSpPr/>
              <p:nvPr/>
            </p:nvGrpSpPr>
            <p:grpSpPr>
              <a:xfrm>
                <a:off x="6504879" y="2765911"/>
                <a:ext cx="1230395" cy="3209586"/>
                <a:chOff x="6504879" y="2765911"/>
                <a:chExt cx="1230395" cy="3209586"/>
              </a:xfrm>
            </p:grpSpPr>
            <p:sp>
              <p:nvSpPr>
                <p:cNvPr id="632" name="Rectangle 631"/>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633" name="Group 632"/>
                <p:cNvGrpSpPr/>
                <p:nvPr/>
              </p:nvGrpSpPr>
              <p:grpSpPr>
                <a:xfrm>
                  <a:off x="6835234" y="3238500"/>
                  <a:ext cx="594266" cy="457200"/>
                  <a:chOff x="5899150" y="6019800"/>
                  <a:chExt cx="594266" cy="457200"/>
                </a:xfrm>
              </p:grpSpPr>
              <p:sp>
                <p:nvSpPr>
                  <p:cNvPr id="666" name="Freeform 66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67" name="Straight Connector 66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8" name="Straight Connector 66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9" name="Straight Connector 66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0" name="Straight Connector 66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71" name="Rectangle 67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72" name="Straight Arrow Connector 67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73" name="Straight Arrow Connector 67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4" name="Group 633"/>
                <p:cNvGrpSpPr/>
                <p:nvPr/>
              </p:nvGrpSpPr>
              <p:grpSpPr>
                <a:xfrm>
                  <a:off x="6835234" y="3848100"/>
                  <a:ext cx="594266" cy="457200"/>
                  <a:chOff x="5899150" y="6019800"/>
                  <a:chExt cx="594266" cy="457200"/>
                </a:xfrm>
              </p:grpSpPr>
              <p:sp>
                <p:nvSpPr>
                  <p:cNvPr id="658" name="Freeform 65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59" name="Straight Connector 65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63" name="Rectangle 66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64" name="Straight Arrow Connector 66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65" name="Straight Arrow Connector 66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5" name="Group 634"/>
                <p:cNvGrpSpPr/>
                <p:nvPr/>
              </p:nvGrpSpPr>
              <p:grpSpPr>
                <a:xfrm>
                  <a:off x="6819900" y="4457700"/>
                  <a:ext cx="594266" cy="457200"/>
                  <a:chOff x="5899150" y="6019800"/>
                  <a:chExt cx="594266" cy="457200"/>
                </a:xfrm>
              </p:grpSpPr>
              <p:sp>
                <p:nvSpPr>
                  <p:cNvPr id="650" name="Freeform 64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51" name="Straight Connector 65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55" name="Rectangle 65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56" name="Straight Arrow Connector 65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57" name="Straight Arrow Connector 65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6" name="Group 635"/>
                <p:cNvGrpSpPr/>
                <p:nvPr/>
              </p:nvGrpSpPr>
              <p:grpSpPr>
                <a:xfrm>
                  <a:off x="6819900" y="5067300"/>
                  <a:ext cx="594266" cy="457200"/>
                  <a:chOff x="5899150" y="6019800"/>
                  <a:chExt cx="594266" cy="457200"/>
                </a:xfrm>
              </p:grpSpPr>
              <p:sp>
                <p:nvSpPr>
                  <p:cNvPr id="642" name="Freeform 64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43" name="Straight Connector 64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47" name="Rectangle 64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48" name="Straight Arrow Connector 64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49" name="Straight Arrow Connector 64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637" name="Straight Arrow Connector 636"/>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38" name="Straight Arrow Connector 637"/>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39" name="Straight Arrow Connector 638"/>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40" name="Straight Arrow Connector 639"/>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grpSp>
      <p:sp>
        <p:nvSpPr>
          <p:cNvPr id="6" name="Title 5"/>
          <p:cNvSpPr>
            <a:spLocks noGrp="1"/>
          </p:cNvSpPr>
          <p:nvPr>
            <p:ph type="title"/>
          </p:nvPr>
        </p:nvSpPr>
        <p:spPr/>
        <p:txBody>
          <a:bodyPr/>
          <a:lstStyle/>
          <a:p>
            <a:r>
              <a:rPr lang="en-US" dirty="0" err="1" smtClean="0">
                <a:latin typeface="+mj-lt"/>
              </a:rPr>
              <a:t>pFabric</a:t>
            </a:r>
            <a:r>
              <a:rPr lang="en-US" dirty="0" smtClean="0">
                <a:latin typeface="+mj-lt"/>
              </a:rPr>
              <a:t> (SRPT)</a:t>
            </a:r>
            <a:endParaRPr lang="en-US" dirty="0">
              <a:latin typeface="+mj-lt"/>
            </a:endParaRPr>
          </a:p>
        </p:txBody>
      </p:sp>
      <p:sp>
        <p:nvSpPr>
          <p:cNvPr id="128" name="TextBox 127"/>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 name="Slide Number Placeholder 1"/>
          <p:cNvSpPr>
            <a:spLocks noGrp="1"/>
          </p:cNvSpPr>
          <p:nvPr>
            <p:ph type="sldNum" sz="quarter" idx="12"/>
          </p:nvPr>
        </p:nvSpPr>
        <p:spPr/>
        <p:txBody>
          <a:bodyPr/>
          <a:lstStyle/>
          <a:p>
            <a:fld id="{5448022C-F4BC-4192-A392-BACAE19DF894}" type="slidenum">
              <a:rPr lang="en-US" smtClean="0">
                <a:latin typeface="+mj-lt"/>
              </a:rPr>
              <a:pPr/>
              <a:t>48</a:t>
            </a:fld>
            <a:endParaRPr lang="en-US">
              <a:latin typeface="+mj-lt"/>
            </a:endParaRPr>
          </a:p>
        </p:txBody>
      </p:sp>
    </p:spTree>
    <p:custDataLst>
      <p:tags r:id="rId1"/>
    </p:custDataLst>
    <p:extLst>
      <p:ext uri="{BB962C8B-B14F-4D97-AF65-F5344CB8AC3E}">
        <p14:creationId xmlns:p14="http://schemas.microsoft.com/office/powerpoint/2010/main" val="59207593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8"/>
                                        </p:tgtEl>
                                        <p:attrNameLst>
                                          <p:attrName>style.visibility</p:attrName>
                                        </p:attrNameLst>
                                      </p:cBhvr>
                                      <p:to>
                                        <p:strVal val="hidden"/>
                                      </p:to>
                                    </p:set>
                                  </p:childTnLst>
                                </p:cTn>
                              </p:par>
                              <p:par>
                                <p:cTn id="7" presetID="0" presetClass="path" presetSubtype="0" accel="50000" decel="50000" fill="hold" nodeType="withEffect">
                                  <p:stCondLst>
                                    <p:cond delay="0"/>
                                  </p:stCondLst>
                                  <p:childTnLst>
                                    <p:animMotion origin="layout" path="M -2.91667E-6 1.48148E-6 L 0.18438 0.18935 " pathEditMode="relative" rAng="0" ptsTypes="AA">
                                      <p:cBhvr>
                                        <p:cTn id="8" dur="500" fill="hold"/>
                                        <p:tgtEl>
                                          <p:spTgt spid="601"/>
                                        </p:tgtEl>
                                        <p:attrNameLst>
                                          <p:attrName>ppt_x</p:attrName>
                                          <p:attrName>ppt_y</p:attrName>
                                        </p:attrNameLst>
                                      </p:cBhvr>
                                      <p:rCtr x="9219" y="9468"/>
                                    </p:animMotion>
                                  </p:childTnLst>
                                </p:cTn>
                              </p:par>
                              <p:par>
                                <p:cTn id="9" presetID="6" presetClass="emph" presetSubtype="0" fill="hold" nodeType="withEffect">
                                  <p:stCondLst>
                                    <p:cond delay="0"/>
                                  </p:stCondLst>
                                  <p:childTnLst>
                                    <p:animScale>
                                      <p:cBhvr>
                                        <p:cTn id="10" dur="500" fill="hold"/>
                                        <p:tgtEl>
                                          <p:spTgt spid="601"/>
                                        </p:tgtEl>
                                      </p:cBhvr>
                                      <p:by x="25000" y="25000"/>
                                    </p:animScale>
                                  </p:childTnLst>
                                </p:cTn>
                              </p:par>
                              <p:par>
                                <p:cTn id="11" presetID="10" presetClass="exit" presetSubtype="0" fill="hold" nodeType="withEffect">
                                  <p:stCondLst>
                                    <p:cond delay="0"/>
                                  </p:stCondLst>
                                  <p:childTnLst>
                                    <p:animEffect transition="out" filter="fade">
                                      <p:cBhvr>
                                        <p:cTn id="12" dur="500"/>
                                        <p:tgtEl>
                                          <p:spTgt spid="601"/>
                                        </p:tgtEl>
                                      </p:cBhvr>
                                    </p:animEffect>
                                    <p:set>
                                      <p:cBhvr>
                                        <p:cTn id="13" dur="1" fill="hold">
                                          <p:stCondLst>
                                            <p:cond delay="499"/>
                                          </p:stCondLst>
                                        </p:cTn>
                                        <p:tgtEl>
                                          <p:spTgt spid="601"/>
                                        </p:tgtEl>
                                        <p:attrNameLst>
                                          <p:attrName>style.visibility</p:attrName>
                                        </p:attrNameLst>
                                      </p:cBhvr>
                                      <p:to>
                                        <p:strVal val="hidden"/>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354"/>
                                        </p:tgtEl>
                                        <p:attrNameLst>
                                          <p:attrName>style.visibility</p:attrName>
                                        </p:attrNameLst>
                                      </p:cBhvr>
                                      <p:to>
                                        <p:strVal val="visible"/>
                                      </p:to>
                                    </p:set>
                                    <p:animEffect transition="in" filter="wipe(down)">
                                      <p:cBhvr>
                                        <p:cTn id="20"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mj-lt"/>
              </a:rPr>
              <a:t>pFabric</a:t>
            </a:r>
            <a:r>
              <a:rPr lang="en-US" dirty="0" smtClean="0">
                <a:latin typeface="+mj-lt"/>
              </a:rPr>
              <a:t> (SRPT)</a:t>
            </a:r>
            <a:endParaRPr lang="en-US" dirty="0">
              <a:latin typeface="+mj-lt"/>
            </a:endParaRPr>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151" name="Group 150"/>
          <p:cNvGrpSpPr/>
          <p:nvPr/>
        </p:nvGrpSpPr>
        <p:grpSpPr>
          <a:xfrm>
            <a:off x="914400" y="3058802"/>
            <a:ext cx="3139531" cy="2014848"/>
            <a:chOff x="762000" y="2814289"/>
            <a:chExt cx="3520531" cy="2259361"/>
          </a:xfrm>
        </p:grpSpPr>
        <p:pic>
          <p:nvPicPr>
            <p:cNvPr id="131" name="Picture 130"/>
            <p:cNvPicPr>
              <a:picLocks noChangeAspect="1"/>
            </p:cNvPicPr>
            <p:nvPr/>
          </p:nvPicPr>
          <p:blipFill>
            <a:blip r:embed="rId6"/>
            <a:stretch>
              <a:fillRect/>
            </a:stretch>
          </p:blipFill>
          <p:spPr>
            <a:xfrm>
              <a:off x="762000" y="2814289"/>
              <a:ext cx="3520531" cy="2259361"/>
            </a:xfrm>
            <a:prstGeom prst="rect">
              <a:avLst/>
            </a:prstGeom>
          </p:spPr>
        </p:pic>
        <p:sp>
          <p:nvSpPr>
            <p:cNvPr id="150" name="TextBox 149"/>
            <p:cNvSpPr txBox="1"/>
            <p:nvPr/>
          </p:nvSpPr>
          <p:spPr>
            <a:xfrm>
              <a:off x="1142997" y="3028890"/>
              <a:ext cx="2705104" cy="448666"/>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grpSp>
      <p:sp>
        <p:nvSpPr>
          <p:cNvPr id="152" name="Rectangle 151"/>
          <p:cNvSpPr/>
          <p:nvPr/>
        </p:nvSpPr>
        <p:spPr>
          <a:xfrm>
            <a:off x="1257300" y="36957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f = flow(p)</a:t>
            </a:r>
          </a:p>
          <a:p>
            <a:pPr marL="342900" indent="-342900" defTabSz="457200">
              <a:buFont typeface="+mj-lt"/>
              <a:buAutoNum type="arabicPeriod" startAt="2"/>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f.rem_size</a:t>
            </a:r>
            <a:endParaRPr lang="en-US" sz="1700" kern="0" dirty="0">
              <a:solidFill>
                <a:prstClr val="black"/>
              </a:solidFill>
              <a:latin typeface="+mj-lt"/>
              <a:cs typeface="Seravek"/>
            </a:endParaRPr>
          </a:p>
        </p:txBody>
      </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latin typeface="+mj-lt"/>
                  </a:endParaRPr>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2</a:t>
                      </a:r>
                      <a:endParaRPr lang="en-US" kern="0" dirty="0">
                        <a:latin typeface="+mj-lt"/>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9</a:t>
                      </a:r>
                      <a:endParaRPr lang="en-US" kern="0" dirty="0">
                        <a:latin typeface="+mj-lt"/>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mj-lt"/>
                          <a:cs typeface="Seravek"/>
                        </a:rPr>
                        <a:t>8</a:t>
                      </a:r>
                      <a:endParaRPr lang="en-US" kern="0" dirty="0">
                        <a:solidFill>
                          <a:schemeClr val="tx1"/>
                        </a:solidFill>
                        <a:latin typeface="+mj-lt"/>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5</a:t>
                    </a:r>
                    <a:endParaRPr lang="en-US" kern="0" dirty="0">
                      <a:latin typeface="+mj-lt"/>
                      <a:cs typeface="Seravek"/>
                    </a:endParaRPr>
                  </a:p>
                </p:txBody>
              </p:sp>
            </p:grpSp>
          </p:grpSp>
          <p:sp>
            <p:nvSpPr>
              <p:cNvPr id="157" name="TextBox 156"/>
              <p:cNvSpPr txBox="1"/>
              <p:nvPr/>
            </p:nvSpPr>
            <p:spPr>
              <a:xfrm>
                <a:off x="6469978" y="2935733"/>
                <a:ext cx="3048000" cy="467326"/>
              </a:xfrm>
              <a:prstGeom prst="rect">
                <a:avLst/>
              </a:prstGeom>
              <a:noFill/>
            </p:spPr>
            <p:txBody>
              <a:bodyPr wrap="square" rtlCol="0">
                <a:spAutoFit/>
              </a:bodyPr>
              <a:lstStyle/>
              <a:p>
                <a:pPr algn="ctr"/>
                <a:r>
                  <a:rPr lang="en-US" sz="2000" dirty="0" smtClean="0">
                    <a:latin typeface="+mj-lt"/>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49</a:t>
            </a:fld>
            <a:endParaRPr lang="en-US">
              <a:latin typeface="+mj-lt"/>
            </a:endParaRPr>
          </a:p>
        </p:txBody>
      </p:sp>
    </p:spTree>
    <p:custDataLst>
      <p:tags r:id="rId1"/>
    </p:custDataLst>
    <p:extLst>
      <p:ext uri="{BB962C8B-B14F-4D97-AF65-F5344CB8AC3E}">
        <p14:creationId xmlns:p14="http://schemas.microsoft.com/office/powerpoint/2010/main" val="3314484946"/>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(late 60s to mid 90s) built out of commodity CPUs</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router (1981): DEC PDP 11</a:t>
            </a: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grpSp>
        <p:nvGrpSpPr>
          <p:cNvPr id="50" name="Group 49"/>
          <p:cNvGrpSpPr/>
          <p:nvPr/>
        </p:nvGrpSpPr>
        <p:grpSpPr>
          <a:xfrm>
            <a:off x="723900" y="1938635"/>
            <a:ext cx="4457700" cy="2938164"/>
            <a:chOff x="723900" y="1900535"/>
            <a:chExt cx="4457700" cy="2938164"/>
          </a:xfrm>
        </p:grpSpPr>
        <p:grpSp>
          <p:nvGrpSpPr>
            <p:cNvPr id="51" name="Group 50"/>
            <p:cNvGrpSpPr/>
            <p:nvPr/>
          </p:nvGrpSpPr>
          <p:grpSpPr>
            <a:xfrm>
              <a:off x="828956" y="2400301"/>
              <a:ext cx="4051684" cy="2438398"/>
              <a:chOff x="840540" y="2324100"/>
              <a:chExt cx="4051684" cy="2438398"/>
            </a:xfrm>
          </p:grpSpPr>
          <p:grpSp>
            <p:nvGrpSpPr>
              <p:cNvPr id="53" name="Group 52"/>
              <p:cNvGrpSpPr/>
              <p:nvPr/>
            </p:nvGrpSpPr>
            <p:grpSpPr>
              <a:xfrm>
                <a:off x="840540" y="2743197"/>
                <a:ext cx="4051684" cy="2019301"/>
                <a:chOff x="2396385" y="2948058"/>
                <a:chExt cx="2760542" cy="1375815"/>
              </a:xfrm>
            </p:grpSpPr>
            <p:cxnSp>
              <p:nvCxnSpPr>
                <p:cNvPr id="62" name="Straight Connector 61"/>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72"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69" name="TextBox 68"/>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70" name="TextBox 69"/>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71" name="TextBox 70"/>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72" name="TextBox 71"/>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73" name="TextBox 72"/>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54" name="TextBox 53"/>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55" name="Oval 54"/>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56" name="Rectangle 55"/>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7" name="Rectangle 56"/>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8" name="Rectangle 57"/>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9" name="Oval 58"/>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60" name="Oval 59"/>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61" name="Oval 60"/>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52" name="TextBox 51"/>
            <p:cNvSpPr txBox="1"/>
            <p:nvPr/>
          </p:nvSpPr>
          <p:spPr>
            <a:xfrm>
              <a:off x="723900" y="1900535"/>
              <a:ext cx="4457700" cy="830997"/>
            </a:xfrm>
            <a:prstGeom prst="rect">
              <a:avLst/>
            </a:prstGeom>
            <a:noFill/>
          </p:spPr>
          <p:txBody>
            <a:bodyPr wrap="square" rtlCol="0">
              <a:spAutoFit/>
            </a:bodyPr>
            <a:lstStyle/>
            <a:p>
              <a:r>
                <a:rPr lang="en-US" sz="2400" dirty="0" smtClean="0">
                  <a:latin typeface="+mj-lt"/>
                  <a:cs typeface="Seravek"/>
                </a:rPr>
                <a:t>Hierarchical Packet Fair Queuing</a:t>
              </a:r>
              <a:endParaRPr lang="en-US" sz="2400" dirty="0">
                <a:latin typeface="+mj-lt"/>
                <a:cs typeface="Seravek"/>
              </a:endParaRPr>
            </a:p>
          </p:txBody>
        </p:sp>
      </p:grpSp>
      <p:sp>
        <p:nvSpPr>
          <p:cNvPr id="74" name="Rounded Rectangle 73"/>
          <p:cNvSpPr/>
          <p:nvPr/>
        </p:nvSpPr>
        <p:spPr>
          <a:xfrm>
            <a:off x="457200" y="5372100"/>
            <a:ext cx="11201400" cy="1104900"/>
          </a:xfrm>
          <a:prstGeom prst="roundRect">
            <a:avLst/>
          </a:prstGeom>
          <a:solidFill>
            <a:schemeClr val="accent1"/>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solidFill>
                  <a:schemeClr val="tx1"/>
                </a:solidFill>
                <a:latin typeface="+mj-lt"/>
                <a:cs typeface="Seravek"/>
              </a:rPr>
              <a:t>H</a:t>
            </a:r>
            <a:r>
              <a:rPr lang="en-US" sz="3200" dirty="0" smtClean="0">
                <a:solidFill>
                  <a:schemeClr val="tx1"/>
                </a:solidFill>
                <a:latin typeface="+mj-lt"/>
                <a:cs typeface="Seravek"/>
              </a:rPr>
              <a:t>ierarchical scheduling algorithms need hierarchy of PIFOs</a:t>
            </a:r>
            <a:endParaRPr lang="en-US" sz="3200" dirty="0">
              <a:solidFill>
                <a:schemeClr val="tx1"/>
              </a:solidFill>
              <a:latin typeface="+mj-lt"/>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50</a:t>
            </a:fld>
            <a:endParaRPr lang="en-US">
              <a:latin typeface="+mj-lt"/>
            </a:endParaRPr>
          </a:p>
        </p:txBody>
      </p:sp>
    </p:spTree>
    <p:custDataLst>
      <p:tags r:id="rId1"/>
    </p:custDataLst>
    <p:extLst>
      <p:ext uri="{BB962C8B-B14F-4D97-AF65-F5344CB8AC3E}">
        <p14:creationId xmlns:p14="http://schemas.microsoft.com/office/powerpoint/2010/main" val="1805475131"/>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2"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4.16667E-7 1.85185E-6 L 4.16667E-7 -0.12014 " pathEditMode="relative" rAng="0" ptsTypes="AA">
                                      <p:cBhvr>
                                        <p:cTn id="30" dur="500" fill="hold"/>
                                        <p:tgtEl>
                                          <p:spTgt spid="48"/>
                                        </p:tgtEl>
                                        <p:attrNameLst>
                                          <p:attrName>ppt_x</p:attrName>
                                          <p:attrName>ppt_y</p:attrName>
                                        </p:attrNameLst>
                                      </p:cBhvr>
                                      <p:rCtr x="0" y="-6019"/>
                                    </p:animMotion>
                                  </p:childTnLst>
                                </p:cTn>
                              </p:par>
                              <p:par>
                                <p:cTn id="31" presetID="0" presetClass="path" presetSubtype="0" accel="50000" decel="50000" fill="hold" grpId="0" nodeType="withEffect">
                                  <p:stCondLst>
                                    <p:cond delay="0"/>
                                  </p:stCondLst>
                                  <p:childTnLst>
                                    <p:animMotion origin="layout" path="M 1.4535E-6 1.75382E-6 L 0.25996 1.75382E-6 " pathEditMode="relative" ptsTypes="AA">
                                      <p:cBhvr>
                                        <p:cTn id="32" dur="1000" fill="hold"/>
                                        <p:tgtEl>
                                          <p:spTgt spid="49"/>
                                        </p:tgtEl>
                                        <p:attrNameLst>
                                          <p:attrName>ppt_x</p:attrName>
                                          <p:attrName>ppt_y</p:attrName>
                                        </p:attrNameLst>
                                      </p:cBhvr>
                                    </p:animMotion>
                                  </p:childTnLst>
                                </p:cTn>
                              </p:par>
                            </p:childTnLst>
                          </p:cTn>
                        </p:par>
                        <p:par>
                          <p:cTn id="33" fill="hold">
                            <p:stCondLst>
                              <p:cond delay="1000"/>
                            </p:stCondLst>
                            <p:childTnLst>
                              <p:par>
                                <p:cTn id="34" presetID="0" presetClass="path" presetSubtype="0" accel="50000" decel="50000" fill="hold" nodeType="afterEffect">
                                  <p:stCondLst>
                                    <p:cond delay="0"/>
                                  </p:stCondLst>
                                  <p:childTnLst>
                                    <p:animMotion origin="layout" path="M 4.16667E-7 -0.12014 L -0.07057 -0.12014 " pathEditMode="relative" rAng="0" ptsTypes="AA">
                                      <p:cBhvr>
                                        <p:cTn id="35" dur="1000" fill="hold"/>
                                        <p:tgtEl>
                                          <p:spTgt spid="48"/>
                                        </p:tgtEl>
                                        <p:attrNameLst>
                                          <p:attrName>ppt_x</p:attrName>
                                          <p:attrName>ppt_y</p:attrName>
                                        </p:attrNameLst>
                                      </p:cBhvr>
                                      <p:rCtr x="-3529" y="0"/>
                                    </p:animMotion>
                                  </p:childTnLst>
                                </p:cTn>
                              </p:par>
                            </p:childTnLst>
                          </p:cTn>
                        </p:par>
                        <p:par>
                          <p:cTn id="36" fill="hold">
                            <p:stCondLst>
                              <p:cond delay="2000"/>
                            </p:stCondLst>
                            <p:childTnLst>
                              <p:par>
                                <p:cTn id="37" presetID="0" presetClass="path" presetSubtype="0" accel="50000" decel="50000" fill="hold" nodeType="afterEffect">
                                  <p:stCondLst>
                                    <p:cond delay="0"/>
                                  </p:stCondLst>
                                  <p:childTnLst>
                                    <p:animMotion origin="layout" path="M -0.07057 -0.12014 L -0.07057 -0.00116 " pathEditMode="relative" rAng="0" ptsTypes="AA">
                                      <p:cBhvr>
                                        <p:cTn id="38" dur="500" fill="hold"/>
                                        <p:tgtEl>
                                          <p:spTgt spid="48"/>
                                        </p:tgtEl>
                                        <p:attrNameLst>
                                          <p:attrName>ppt_x</p:attrName>
                                          <p:attrName>ppt_y</p:attrName>
                                        </p:attrNameLst>
                                      </p:cBhvr>
                                      <p:rCtr x="0" y="5949"/>
                                    </p:animMotion>
                                  </p:childTnLst>
                                </p:cTn>
                              </p:par>
                              <p:par>
                                <p:cTn id="39" presetID="0" presetClass="path" presetSubtype="0" accel="50000" decel="50000" fill="hold" grpId="1" nodeType="withEffect">
                                  <p:stCondLst>
                                    <p:cond delay="0"/>
                                  </p:stCondLst>
                                  <p:childTnLst>
                                    <p:animMotion origin="layout" path="M 0.25996 -2.06849E-6 L 0.25996 0.23276 " pathEditMode="relative" rAng="0" ptsTypes="AA">
                                      <p:cBhvr>
                                        <p:cTn id="40" dur="500" fill="hold"/>
                                        <p:tgtEl>
                                          <p:spTgt spid="49"/>
                                        </p:tgtEl>
                                        <p:attrNameLst>
                                          <p:attrName>ppt_x</p:attrName>
                                          <p:attrName>ppt_y</p:attrName>
                                        </p:attrNameLst>
                                      </p:cBhvr>
                                      <p:rCtr x="0" y="11638"/>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7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2"/>
          <p:cNvGrpSpPr/>
          <p:nvPr/>
        </p:nvGrpSpPr>
        <p:grpSpPr>
          <a:xfrm>
            <a:off x="7033957" y="4493642"/>
            <a:ext cx="987248" cy="640812"/>
            <a:chOff x="7033957" y="4493642"/>
            <a:chExt cx="987248" cy="640812"/>
          </a:xfrm>
        </p:grpSpPr>
        <p:sp>
          <p:nvSpPr>
            <p:cNvPr id="100" name="Rectangle 99"/>
            <p:cNvSpPr/>
            <p:nvPr/>
          </p:nvSpPr>
          <p:spPr>
            <a:xfrm>
              <a:off x="7706946" y="4493642"/>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7033957" y="4495583"/>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7372684"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705791" y="4492625"/>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1" name="Group 30"/>
          <p:cNvGrpSpPr/>
          <p:nvPr/>
        </p:nvGrpSpPr>
        <p:grpSpPr>
          <a:xfrm>
            <a:off x="723900" y="1938635"/>
            <a:ext cx="4457700" cy="2938164"/>
            <a:chOff x="723900" y="1900535"/>
            <a:chExt cx="4457700" cy="2938164"/>
          </a:xfrm>
        </p:grpSpPr>
        <p:grpSp>
          <p:nvGrpSpPr>
            <p:cNvPr id="30" name="Group 29"/>
            <p:cNvGrpSpPr/>
            <p:nvPr/>
          </p:nvGrpSpPr>
          <p:grpSpPr>
            <a:xfrm>
              <a:off x="828956" y="24003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23900" y="1900535"/>
              <a:ext cx="4457700" cy="830997"/>
            </a:xfrm>
            <a:prstGeom prst="rect">
              <a:avLst/>
            </a:prstGeom>
            <a:noFill/>
          </p:spPr>
          <p:txBody>
            <a:bodyPr wrap="square" rtlCol="0">
              <a:spAutoFit/>
            </a:bodyPr>
            <a:lstStyle/>
            <a:p>
              <a:r>
                <a:rPr lang="en-US" sz="2400" dirty="0" smtClean="0">
                  <a:latin typeface="+mj-lt"/>
                  <a:cs typeface="Seravek"/>
                </a:rPr>
                <a:t>Hierarchical Packet Fair Queuing</a:t>
              </a:r>
              <a:endParaRPr lang="en-US" sz="2400" dirty="0">
                <a:latin typeface="+mj-lt"/>
                <a:cs typeface="Seravek"/>
              </a:endParaRPr>
            </a:p>
          </p:txBody>
        </p:sp>
      </p:grpSp>
      <p:grpSp>
        <p:nvGrpSpPr>
          <p:cNvPr id="127" name="Group 126"/>
          <p:cNvGrpSpPr/>
          <p:nvPr/>
        </p:nvGrpSpPr>
        <p:grpSpPr>
          <a:xfrm>
            <a:off x="5943600" y="1745159"/>
            <a:ext cx="6133608" cy="4243982"/>
            <a:chOff x="5943600" y="1745159"/>
            <a:chExt cx="6133608" cy="4243982"/>
          </a:xfrm>
        </p:grpSpPr>
        <p:grpSp>
          <p:nvGrpSpPr>
            <p:cNvPr id="126" name="Group 125"/>
            <p:cNvGrpSpPr/>
            <p:nvPr/>
          </p:nvGrpSpPr>
          <p:grpSpPr>
            <a:xfrm>
              <a:off x="5943600" y="4465141"/>
              <a:ext cx="2609604" cy="1524000"/>
              <a:chOff x="5943600" y="4465141"/>
              <a:chExt cx="2609604" cy="1524000"/>
            </a:xfrm>
          </p:grpSpPr>
          <p:grpSp>
            <p:nvGrpSpPr>
              <p:cNvPr id="99" name="Group 98"/>
              <p:cNvGrpSpPr/>
              <p:nvPr/>
            </p:nvGrpSpPr>
            <p:grpSpPr>
              <a:xfrm>
                <a:off x="6452795" y="4465141"/>
                <a:ext cx="1603820" cy="699280"/>
                <a:chOff x="1652854" y="903111"/>
                <a:chExt cx="774257" cy="313268"/>
              </a:xfrm>
            </p:grpSpPr>
            <p:cxnSp>
              <p:nvCxnSpPr>
                <p:cNvPr id="105" name="Straight Connector 104"/>
                <p:cNvCxnSpPr/>
                <p:nvPr/>
              </p:nvCxnSpPr>
              <p:spPr>
                <a:xfrm>
                  <a:off x="1652854" y="903111"/>
                  <a:ext cx="774257" cy="0"/>
                </a:xfrm>
                <a:prstGeom prst="line">
                  <a:avLst/>
                </a:prstGeom>
                <a:noFill/>
                <a:ln w="25400" cap="flat" cmpd="sng" algn="ctr">
                  <a:solidFill>
                    <a:sysClr val="windowText" lastClr="000000"/>
                  </a:solidFill>
                  <a:prstDash val="solid"/>
                </a:ln>
                <a:effectLst/>
              </p:spPr>
            </p:cxnSp>
            <p:cxnSp>
              <p:nvCxnSpPr>
                <p:cNvPr id="106" name="Straight Connector 105"/>
                <p:cNvCxnSpPr/>
                <p:nvPr/>
              </p:nvCxnSpPr>
              <p:spPr>
                <a:xfrm>
                  <a:off x="1652854" y="1216378"/>
                  <a:ext cx="774257" cy="0"/>
                </a:xfrm>
                <a:prstGeom prst="line">
                  <a:avLst/>
                </a:prstGeom>
                <a:noFill/>
                <a:ln w="25400" cap="flat" cmpd="sng" algn="ctr">
                  <a:solidFill>
                    <a:sysClr val="windowText" lastClr="000000"/>
                  </a:solidFill>
                  <a:prstDash val="solid"/>
                </a:ln>
                <a:effectLst/>
              </p:spPr>
            </p:cxnSp>
            <p:cxnSp>
              <p:nvCxnSpPr>
                <p:cNvPr id="107" name="Straight Connector 106"/>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0" name="TextBox 119"/>
              <p:cNvSpPr txBox="1"/>
              <p:nvPr/>
            </p:nvSpPr>
            <p:spPr>
              <a:xfrm>
                <a:off x="5943600" y="5219700"/>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grpSp>
          <p:nvGrpSpPr>
            <p:cNvPr id="125" name="Group 124"/>
            <p:cNvGrpSpPr/>
            <p:nvPr/>
          </p:nvGrpSpPr>
          <p:grpSpPr>
            <a:xfrm>
              <a:off x="7410696" y="1745159"/>
              <a:ext cx="4666512" cy="4243982"/>
              <a:chOff x="7410696" y="1745159"/>
              <a:chExt cx="4666512" cy="4243982"/>
            </a:xfrm>
          </p:grpSpPr>
          <p:grpSp>
            <p:nvGrpSpPr>
              <p:cNvPr id="3" name="Group 2"/>
              <p:cNvGrpSpPr/>
              <p:nvPr/>
            </p:nvGrpSpPr>
            <p:grpSpPr>
              <a:xfrm>
                <a:off x="7486405" y="2636341"/>
                <a:ext cx="2856211" cy="699280"/>
                <a:chOff x="6553200" y="5528487"/>
                <a:chExt cx="3622511" cy="771493"/>
              </a:xfrm>
            </p:grpSpPr>
            <p:grpSp>
              <p:nvGrpSpPr>
                <p:cNvPr id="66" name="Group 65"/>
                <p:cNvGrpSpPr/>
                <p:nvPr/>
              </p:nvGrpSpPr>
              <p:grpSpPr>
                <a:xfrm>
                  <a:off x="6553200" y="5528487"/>
                  <a:ext cx="3622511" cy="771493"/>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70" name="Rectangle 69"/>
                <p:cNvSpPr/>
                <p:nvPr/>
              </p:nvSpPr>
              <p:spPr>
                <a:xfrm>
                  <a:off x="9732228" y="555993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1" name="Rectangle 70"/>
                <p:cNvSpPr/>
                <p:nvPr/>
              </p:nvSpPr>
              <p:spPr>
                <a:xfrm>
                  <a:off x="8878682" y="5562073"/>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8014247" y="5566322"/>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nvGrpSpPr>
                <p:cNvPr id="73" name="Group 72"/>
                <p:cNvGrpSpPr/>
                <p:nvPr/>
              </p:nvGrpSpPr>
              <p:grpSpPr>
                <a:xfrm>
                  <a:off x="7581900" y="5562600"/>
                  <a:ext cx="2124959" cy="708040"/>
                  <a:chOff x="2178933" y="5549120"/>
                  <a:chExt cx="2124959" cy="708040"/>
                </a:xfrm>
              </p:grpSpPr>
              <p:sp>
                <p:nvSpPr>
                  <p:cNvPr id="74" name="Rectangle 73"/>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sp>
                <p:nvSpPr>
                  <p:cNvPr id="75" name="Rectangle 74"/>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sp>
              <p:nvSpPr>
                <p:cNvPr id="77" name="Rectangle 76"/>
                <p:cNvSpPr/>
                <p:nvPr/>
              </p:nvSpPr>
              <p:spPr>
                <a:xfrm>
                  <a:off x="7145282" y="556365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80" name="TextBox 79"/>
              <p:cNvSpPr txBox="1"/>
              <p:nvPr/>
            </p:nvSpPr>
            <p:spPr>
              <a:xfrm>
                <a:off x="7410696"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grpSp>
            <p:nvGrpSpPr>
              <p:cNvPr id="81" name="Group 80"/>
              <p:cNvGrpSpPr/>
              <p:nvPr/>
            </p:nvGrpSpPr>
            <p:grpSpPr>
              <a:xfrm>
                <a:off x="9772404" y="4451661"/>
                <a:ext cx="1751312" cy="699280"/>
                <a:chOff x="7954536" y="5528487"/>
                <a:chExt cx="2221176" cy="771493"/>
              </a:xfrm>
            </p:grpSpPr>
            <p:grpSp>
              <p:nvGrpSpPr>
                <p:cNvPr id="83" name="Group 82"/>
                <p:cNvGrpSpPr/>
                <p:nvPr/>
              </p:nvGrpSpPr>
              <p:grpSpPr>
                <a:xfrm>
                  <a:off x="7954536" y="5528487"/>
                  <a:ext cx="2221176" cy="771493"/>
                  <a:chOff x="1581651" y="903111"/>
                  <a:chExt cx="845460" cy="313268"/>
                </a:xfrm>
              </p:grpSpPr>
              <p:cxnSp>
                <p:nvCxnSpPr>
                  <p:cNvPr id="92" name="Straight Connector 91"/>
                  <p:cNvCxnSpPr/>
                  <p:nvPr/>
                </p:nvCxnSpPr>
                <p:spPr>
                  <a:xfrm>
                    <a:off x="1581651" y="903111"/>
                    <a:ext cx="845460" cy="0"/>
                  </a:xfrm>
                  <a:prstGeom prst="line">
                    <a:avLst/>
                  </a:prstGeom>
                  <a:noFill/>
                  <a:ln w="25400" cap="flat" cmpd="sng" algn="ctr">
                    <a:solidFill>
                      <a:sysClr val="windowText" lastClr="000000"/>
                    </a:solidFill>
                    <a:prstDash val="solid"/>
                  </a:ln>
                  <a:effectLst/>
                </p:spPr>
              </p:cxnSp>
              <p:cxnSp>
                <p:nvCxnSpPr>
                  <p:cNvPr id="93" name="Straight Connector 92"/>
                  <p:cNvCxnSpPr/>
                  <p:nvPr/>
                </p:nvCxnSpPr>
                <p:spPr>
                  <a:xfrm>
                    <a:off x="1581651" y="1216378"/>
                    <a:ext cx="845460" cy="0"/>
                  </a:xfrm>
                  <a:prstGeom prst="line">
                    <a:avLst/>
                  </a:prstGeom>
                  <a:noFill/>
                  <a:ln w="25400" cap="flat" cmpd="sng" algn="ctr">
                    <a:solidFill>
                      <a:sysClr val="windowText" lastClr="000000"/>
                    </a:solidFill>
                    <a:prstDash val="solid"/>
                  </a:ln>
                  <a:effectLst/>
                </p:spPr>
              </p:cxnSp>
              <p:cxnSp>
                <p:nvCxnSpPr>
                  <p:cNvPr id="94" name="Straight Connector 93"/>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4" name="Rectangle 83"/>
                <p:cNvSpPr/>
                <p:nvPr/>
              </p:nvSpPr>
              <p:spPr>
                <a:xfrm>
                  <a:off x="9732228" y="555993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sp>
              <p:nvSpPr>
                <p:cNvPr id="85" name="Rectangle 84"/>
                <p:cNvSpPr/>
                <p:nvPr/>
              </p:nvSpPr>
              <p:spPr>
                <a:xfrm>
                  <a:off x="8878682" y="5562073"/>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grpSp>
              <p:nvGrpSpPr>
                <p:cNvPr id="87" name="Group 86"/>
                <p:cNvGrpSpPr/>
                <p:nvPr/>
              </p:nvGrpSpPr>
              <p:grpSpPr>
                <a:xfrm>
                  <a:off x="8450945" y="5562600"/>
                  <a:ext cx="1255914" cy="708040"/>
                  <a:chOff x="3047978" y="5549120"/>
                  <a:chExt cx="1255914" cy="708040"/>
                </a:xfrm>
              </p:grpSpPr>
              <p:sp>
                <p:nvSpPr>
                  <p:cNvPr id="89" name="Rectangle 88"/>
                  <p:cNvSpPr/>
                  <p:nvPr/>
                </p:nvSpPr>
                <p:spPr>
                  <a:xfrm>
                    <a:off x="3905320" y="5549120"/>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3047978" y="5552842"/>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grpSp>
          <p:cxnSp>
            <p:nvCxnSpPr>
              <p:cNvPr id="110" name="Straight Connector 109"/>
              <p:cNvCxnSpPr>
                <a:stCxn id="75" idx="2"/>
              </p:cNvCxnSpPr>
              <p:nvPr/>
            </p:nvCxnSpPr>
            <p:spPr>
              <a:xfrm>
                <a:off x="9139834" y="3309027"/>
                <a:ext cx="1661270" cy="1118014"/>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75" idx="2"/>
                <a:endCxn id="103" idx="0"/>
              </p:cNvCxnSpPr>
              <p:nvPr/>
            </p:nvCxnSpPr>
            <p:spPr>
              <a:xfrm flipH="1">
                <a:off x="7529814" y="3309027"/>
                <a:ext cx="1610020" cy="1187034"/>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9467604" y="5219700"/>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grpSp>
      </p:grpSp>
      <p:sp>
        <p:nvSpPr>
          <p:cNvPr id="122" name="Rectangle 121"/>
          <p:cNvSpPr/>
          <p:nvPr/>
        </p:nvSpPr>
        <p:spPr>
          <a:xfrm>
            <a:off x="60960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60960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2" name="Rectangle 131"/>
          <p:cNvSpPr/>
          <p:nvPr/>
        </p:nvSpPr>
        <p:spPr>
          <a:xfrm>
            <a:off x="7610541" y="2667000"/>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18" name="Slide Number Placeholder 17"/>
          <p:cNvSpPr>
            <a:spLocks noGrp="1"/>
          </p:cNvSpPr>
          <p:nvPr>
            <p:ph type="sldNum" sz="quarter" idx="12"/>
          </p:nvPr>
        </p:nvSpPr>
        <p:spPr/>
        <p:txBody>
          <a:bodyPr/>
          <a:lstStyle/>
          <a:p>
            <a:fld id="{5448022C-F4BC-4192-A392-BACAE19DF894}" type="slidenum">
              <a:rPr lang="en-US" smtClean="0">
                <a:latin typeface="+mj-lt"/>
              </a:rPr>
              <a:pPr/>
              <a:t>51</a:t>
            </a:fld>
            <a:endParaRPr lang="en-US">
              <a:latin typeface="+mj-lt"/>
            </a:endParaRPr>
          </a:p>
        </p:txBody>
      </p:sp>
    </p:spTree>
    <p:custDataLst>
      <p:tags r:id="rId1"/>
    </p:custDataLst>
    <p:extLst>
      <p:ext uri="{BB962C8B-B14F-4D97-AF65-F5344CB8AC3E}">
        <p14:creationId xmlns:p14="http://schemas.microsoft.com/office/powerpoint/2010/main" val="394730921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2" nodeType="clickEffect">
                                  <p:stCondLst>
                                    <p:cond delay="0"/>
                                  </p:stCondLst>
                                  <p:childTnLst>
                                    <p:set>
                                      <p:cBhvr>
                                        <p:cTn id="12" dur="1" fill="hold">
                                          <p:stCondLst>
                                            <p:cond delay="0"/>
                                          </p:stCondLst>
                                        </p:cTn>
                                        <p:tgtEl>
                                          <p:spTgt spid="122"/>
                                        </p:tgtEl>
                                        <p:attrNameLst>
                                          <p:attrName>style.visibility</p:attrName>
                                        </p:attrNameLst>
                                      </p:cBhvr>
                                      <p:to>
                                        <p:strVal val="visible"/>
                                      </p:to>
                                    </p:set>
                                  </p:childTnLst>
                                </p:cTn>
                              </p:par>
                              <p:par>
                                <p:cTn id="13" presetID="1" presetClass="entr" presetSubtype="0" fill="hold" grpId="2" nodeType="withEffect">
                                  <p:stCondLst>
                                    <p:cond delay="0"/>
                                  </p:stCondLst>
                                  <p:childTnLst>
                                    <p:set>
                                      <p:cBhvr>
                                        <p:cTn id="14" dur="1" fill="hold">
                                          <p:stCondLst>
                                            <p:cond delay="0"/>
                                          </p:stCondLst>
                                        </p:cTn>
                                        <p:tgtEl>
                                          <p:spTgt spid="1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2.62568E-6 3.95187E-6 L 0.1275 0.3651 " pathEditMode="relative" rAng="0" ptsTypes="AA">
                                      <p:cBhvr>
                                        <p:cTn id="18" dur="500" fill="hold"/>
                                        <p:tgtEl>
                                          <p:spTgt spid="122"/>
                                        </p:tgtEl>
                                        <p:attrNameLst>
                                          <p:attrName>ppt_x</p:attrName>
                                          <p:attrName>ppt_y</p:attrName>
                                        </p:attrNameLst>
                                      </p:cBhvr>
                                      <p:rCtr x="6369" y="18255"/>
                                    </p:animMotion>
                                  </p:childTnLst>
                                </p:cTn>
                              </p:par>
                              <p:par>
                                <p:cTn id="19" presetID="0" presetClass="path" presetSubtype="0" accel="50000" decel="50000" fill="hold" nodeType="withEffect">
                                  <p:stCondLst>
                                    <p:cond delay="0"/>
                                  </p:stCondLst>
                                  <p:childTnLst>
                                    <p:animMotion origin="layout" path="M 2.08333E-6 -1.85185E-6 L -0.02813 -1.85185E-6 " pathEditMode="relative" rAng="0" ptsTypes="AA">
                                      <p:cBhvr>
                                        <p:cTn id="20" dur="500" fill="hold"/>
                                        <p:tgtEl>
                                          <p:spTgt spid="123"/>
                                        </p:tgtEl>
                                        <p:attrNameLst>
                                          <p:attrName>ppt_x</p:attrName>
                                          <p:attrName>ppt_y</p:attrName>
                                        </p:attrNameLst>
                                      </p:cBhvr>
                                      <p:rCtr x="-1406" y="0"/>
                                    </p:animMotion>
                                  </p:childTnLst>
                                </p:cTn>
                              </p:par>
                              <p:par>
                                <p:cTn id="21" presetID="0" presetClass="path" presetSubtype="0" accel="50000" decel="50000" fill="hold" grpId="0" nodeType="withEffect">
                                  <p:stCondLst>
                                    <p:cond delay="0"/>
                                  </p:stCondLst>
                                  <p:childTnLst>
                                    <p:animMotion origin="layout" path="M 2.2092E-6 -1.63775E-6 L 0.11671 0.09276 " pathEditMode="relative" rAng="0" ptsTypes="AA">
                                      <p:cBhvr>
                                        <p:cTn id="22" dur="500" fill="hold"/>
                                        <p:tgtEl>
                                          <p:spTgt spid="131"/>
                                        </p:tgtEl>
                                        <p:attrNameLst>
                                          <p:attrName>ppt_x</p:attrName>
                                          <p:attrName>ppt_y</p:attrName>
                                        </p:attrNameLst>
                                      </p:cBhvr>
                                      <p:rCtr x="5836" y="4626"/>
                                    </p:animMotion>
                                  </p:childTnLst>
                                </p:cTn>
                              </p:par>
                              <p:par>
                                <p:cTn id="23" presetID="10" presetClass="exit" presetSubtype="0" fill="hold" grpId="1" nodeType="withEffect">
                                  <p:stCondLst>
                                    <p:cond delay="0"/>
                                  </p:stCondLst>
                                  <p:childTnLst>
                                    <p:animEffect transition="out" filter="fade">
                                      <p:cBhvr>
                                        <p:cTn id="24" dur="450"/>
                                        <p:tgtEl>
                                          <p:spTgt spid="122"/>
                                        </p:tgtEl>
                                      </p:cBhvr>
                                    </p:animEffect>
                                    <p:set>
                                      <p:cBhvr>
                                        <p:cTn id="25" dur="1" fill="hold">
                                          <p:stCondLst>
                                            <p:cond delay="449"/>
                                          </p:stCondLst>
                                        </p:cTn>
                                        <p:tgtEl>
                                          <p:spTgt spid="122"/>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450"/>
                                        <p:tgtEl>
                                          <p:spTgt spid="131"/>
                                        </p:tgtEl>
                                      </p:cBhvr>
                                    </p:animEffect>
                                    <p:set>
                                      <p:cBhvr>
                                        <p:cTn id="28" dur="1" fill="hold">
                                          <p:stCondLst>
                                            <p:cond delay="449"/>
                                          </p:stCondLst>
                                        </p:cTn>
                                        <p:tgtEl>
                                          <p:spTgt spid="131"/>
                                        </p:tgtEl>
                                        <p:attrNameLst>
                                          <p:attrName>style.visibility</p:attrName>
                                        </p:attrNameLst>
                                      </p:cBhvr>
                                      <p:to>
                                        <p:strVal val="hidden"/>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2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22" grpId="0" animBg="1"/>
      <p:bldP spid="122" grpId="1" animBg="1"/>
      <p:bldP spid="122" grpId="2" animBg="1"/>
      <p:bldP spid="131" grpId="0" animBg="1"/>
      <p:bldP spid="131" grpId="1" animBg="1"/>
      <p:bldP spid="131" grpId="2" animBg="1"/>
      <p:bldP spid="13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PIFOs</a:t>
            </a:r>
            <a:endParaRPr lang="en-US" dirty="0">
              <a:latin typeface="+mj-lt"/>
            </a:endParaRPr>
          </a:p>
        </p:txBody>
      </p:sp>
      <p:sp>
        <p:nvSpPr>
          <p:cNvPr id="3" name="Content Placeholder 2"/>
          <p:cNvSpPr>
            <a:spLocks noGrp="1"/>
          </p:cNvSpPr>
          <p:nvPr>
            <p:ph idx="1"/>
          </p:nvPr>
        </p:nvSpPr>
        <p:spPr/>
        <p:txBody>
          <a:bodyPr>
            <a:normAutofit/>
          </a:bodyPr>
          <a:lstStyle/>
          <a:p>
            <a:r>
              <a:rPr lang="en-US" dirty="0" smtClean="0">
                <a:latin typeface="+mj-lt"/>
              </a:rPr>
              <a:t>Fine-grained priorities: shortest-flow first, earliest deadline first, service-curve EDF</a:t>
            </a:r>
          </a:p>
          <a:p>
            <a:r>
              <a:rPr lang="en-US" dirty="0" smtClean="0">
                <a:latin typeface="+mj-lt"/>
              </a:rPr>
              <a:t>Hierarchical scheduling: HPFQ, Class-Based Queuing</a:t>
            </a:r>
          </a:p>
          <a:p>
            <a:r>
              <a:rPr lang="en-US" dirty="0" smtClean="0">
                <a:latin typeface="+mj-lt"/>
              </a:rPr>
              <a:t>Non-work-conserving algorithms: Token buckets, Stop-And-Go, Rate Controlled Service Disciplines</a:t>
            </a:r>
          </a:p>
          <a:p>
            <a:r>
              <a:rPr lang="en-US" dirty="0" smtClean="0">
                <a:latin typeface="+mj-lt"/>
              </a:rPr>
              <a:t>Least Slack Time First</a:t>
            </a:r>
          </a:p>
          <a:p>
            <a:r>
              <a:rPr lang="en-US" dirty="0" smtClean="0">
                <a:latin typeface="+mj-lt"/>
              </a:rPr>
              <a:t>Service Curve Earliest Deadline First</a:t>
            </a:r>
          </a:p>
          <a:p>
            <a:r>
              <a:rPr lang="en-US" dirty="0" smtClean="0">
                <a:latin typeface="+mj-lt"/>
              </a:rPr>
              <a:t>Minimum and maximum rate limits on a flow</a:t>
            </a:r>
            <a:endParaRPr lang="en-US" dirty="0">
              <a:latin typeface="+mj-lt"/>
            </a:endParaRPr>
          </a:p>
        </p:txBody>
      </p:sp>
      <p:sp>
        <p:nvSpPr>
          <p:cNvPr id="4" name="Slide Number Placeholder 3"/>
          <p:cNvSpPr>
            <a:spLocks noGrp="1"/>
          </p:cNvSpPr>
          <p:nvPr>
            <p:ph type="sldNum" sz="quarter" idx="12"/>
          </p:nvPr>
        </p:nvSpPr>
        <p:spPr/>
        <p:txBody>
          <a:bodyPr/>
          <a:lstStyle/>
          <a:p>
            <a:fld id="{5448022C-F4BC-4192-A392-BACAE19DF894}" type="slidenum">
              <a:rPr lang="en-US" smtClean="0">
                <a:latin typeface="+mj-lt"/>
              </a:rPr>
              <a:pPr/>
              <a:t>52</a:t>
            </a:fld>
            <a:endParaRPr lang="en-US">
              <a:latin typeface="+mj-lt"/>
            </a:endParaRPr>
          </a:p>
        </p:txBody>
      </p:sp>
    </p:spTree>
    <p:extLst>
      <p:ext uri="{BB962C8B-B14F-4D97-AF65-F5344CB8AC3E}">
        <p14:creationId xmlns:p14="http://schemas.microsoft.com/office/powerpoint/2010/main" val="426966712"/>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PIFO in hardware</a:t>
            </a:r>
            <a:endParaRPr lang="en-US" dirty="0">
              <a:latin typeface="+mj-lt"/>
            </a:endParaRPr>
          </a:p>
        </p:txBody>
      </p:sp>
      <p:sp>
        <p:nvSpPr>
          <p:cNvPr id="3" name="Content Placeholder 2"/>
          <p:cNvSpPr>
            <a:spLocks noGrp="1"/>
          </p:cNvSpPr>
          <p:nvPr>
            <p:ph idx="1"/>
          </p:nvPr>
        </p:nvSpPr>
        <p:spPr/>
        <p:txBody>
          <a:bodyPr>
            <a:normAutofit/>
          </a:bodyPr>
          <a:lstStyle/>
          <a:p>
            <a:r>
              <a:rPr lang="en-US" dirty="0" smtClean="0">
                <a:latin typeface="+mj-lt"/>
              </a:rPr>
              <a:t>Performance requirements, based on standard single-chip shared-memory </a:t>
            </a:r>
            <a:r>
              <a:rPr lang="en-US" dirty="0" smtClean="0">
                <a:latin typeface="+mj-lt"/>
              </a:rPr>
              <a:t>router</a:t>
            </a:r>
            <a:r>
              <a:rPr lang="en-US" dirty="0" smtClean="0">
                <a:latin typeface="+mj-lt"/>
              </a:rPr>
              <a:t> </a:t>
            </a:r>
            <a:r>
              <a:rPr lang="en-US" dirty="0" smtClean="0">
                <a:latin typeface="+mj-lt"/>
              </a:rPr>
              <a:t>(e.g., Broadcom Trident)</a:t>
            </a:r>
          </a:p>
          <a:p>
            <a:pPr lvl="1"/>
            <a:r>
              <a:rPr lang="en-US" dirty="0" smtClean="0">
                <a:latin typeface="+mj-lt"/>
              </a:rPr>
              <a:t>1 GHz pipeline</a:t>
            </a:r>
          </a:p>
          <a:p>
            <a:pPr lvl="1"/>
            <a:r>
              <a:rPr lang="en-US" dirty="0" smtClean="0">
                <a:latin typeface="+mj-lt"/>
              </a:rPr>
              <a:t>1K flows/physical queues</a:t>
            </a:r>
          </a:p>
          <a:p>
            <a:pPr lvl="1"/>
            <a:r>
              <a:rPr lang="en-US" dirty="0" smtClean="0">
                <a:latin typeface="+mj-lt"/>
              </a:rPr>
              <a:t>60K packets  (12 MB packet buffer, 200 byte cell)</a:t>
            </a:r>
          </a:p>
          <a:p>
            <a:pPr lvl="1"/>
            <a:endParaRPr lang="en-US" dirty="0" smtClean="0">
              <a:latin typeface="+mj-lt"/>
            </a:endParaRPr>
          </a:p>
          <a:p>
            <a:r>
              <a:rPr lang="en-US" dirty="0" smtClean="0">
                <a:latin typeface="+mj-lt"/>
              </a:rPr>
              <a:t>Naive solution: flat, sorted array, doesn’t scale</a:t>
            </a:r>
          </a:p>
          <a:p>
            <a:pPr marL="0" indent="0">
              <a:buNone/>
            </a:pPr>
            <a:endParaRPr lang="en-US" dirty="0">
              <a:latin typeface="+mj-lt"/>
            </a:endParaRPr>
          </a:p>
          <a:p>
            <a:r>
              <a:rPr lang="en-US" dirty="0" smtClean="0">
                <a:latin typeface="+mj-lt"/>
              </a:rPr>
              <a:t>Scalable solution: use fact that ranks increase within a flow</a:t>
            </a:r>
          </a:p>
        </p:txBody>
      </p:sp>
      <p:sp>
        <p:nvSpPr>
          <p:cNvPr id="4" name="Slide Number Placeholder 3"/>
          <p:cNvSpPr>
            <a:spLocks noGrp="1"/>
          </p:cNvSpPr>
          <p:nvPr>
            <p:ph type="sldNum" sz="quarter" idx="12"/>
          </p:nvPr>
        </p:nvSpPr>
        <p:spPr/>
        <p:txBody>
          <a:bodyPr/>
          <a:lstStyle/>
          <a:p>
            <a:fld id="{5448022C-F4BC-4192-A392-BACAE19DF894}" type="slidenum">
              <a:rPr lang="en-US" smtClean="0">
                <a:latin typeface="+mj-lt"/>
              </a:rPr>
              <a:pPr/>
              <a:t>53</a:t>
            </a:fld>
            <a:endParaRPr lang="en-US">
              <a:latin typeface="+mj-lt"/>
            </a:endParaRPr>
          </a:p>
        </p:txBody>
      </p:sp>
    </p:spTree>
    <p:custDataLst>
      <p:tags r:id="rId1"/>
    </p:custDataLst>
    <p:extLst>
      <p:ext uri="{BB962C8B-B14F-4D97-AF65-F5344CB8AC3E}">
        <p14:creationId xmlns:p14="http://schemas.microsoft.com/office/powerpoint/2010/main" val="140255787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PIFO block</a:t>
            </a:r>
            <a:endParaRPr lang="en-US" dirty="0">
              <a:latin typeface="+mj-lt"/>
            </a:endParaRP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mj-lt"/>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mj-lt"/>
                <a:cs typeface="Seravek"/>
              </a:rPr>
              <a:t>Rank</a:t>
            </a:r>
            <a:r>
              <a:rPr lang="en-US" sz="2500" dirty="0">
                <a:latin typeface="+mj-lt"/>
                <a:cs typeface="Seravek"/>
              </a:rPr>
              <a:t> </a:t>
            </a:r>
            <a:r>
              <a:rPr lang="en-US" sz="2500" dirty="0" smtClean="0">
                <a:latin typeface="+mj-lt"/>
                <a:cs typeface="Seravek"/>
              </a:rPr>
              <a:t>Store</a:t>
            </a:r>
          </a:p>
          <a:p>
            <a:pPr algn="ctr"/>
            <a:r>
              <a:rPr lang="en-US" sz="2500" dirty="0" smtClean="0">
                <a:latin typeface="+mj-lt"/>
                <a:cs typeface="Seravek"/>
              </a:rPr>
              <a:t>(SRAM)</a:t>
            </a:r>
            <a:endParaRPr lang="en-US" sz="2500" dirty="0">
              <a:latin typeface="+mj-lt"/>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mj-lt"/>
                <a:cs typeface="Seravek"/>
              </a:rPr>
              <a:t>Flow </a:t>
            </a:r>
            <a:r>
              <a:rPr lang="en-US" sz="2500" dirty="0" smtClean="0">
                <a:latin typeface="+mj-lt"/>
                <a:cs typeface="Seravek"/>
              </a:rPr>
              <a:t>Scheduler</a:t>
            </a:r>
          </a:p>
          <a:p>
            <a:pPr algn="ctr"/>
            <a:r>
              <a:rPr lang="en-US" sz="2500" dirty="0" smtClean="0">
                <a:latin typeface="+mj-lt"/>
                <a:cs typeface="Seravek"/>
              </a:rPr>
              <a:t>(flip-flops)</a:t>
            </a:r>
            <a:endParaRPr lang="en-US" sz="2500" dirty="0">
              <a:latin typeface="+mj-lt"/>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mj-lt"/>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mj-lt"/>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mj-lt"/>
              <a:cs typeface="Seravek"/>
            </a:endParaRPr>
          </a:p>
          <a:p>
            <a:r>
              <a:rPr lang="en-US" sz="2000" dirty="0" err="1" smtClean="0">
                <a:latin typeface="+mj-lt"/>
                <a:cs typeface="Seravek"/>
              </a:rPr>
              <a:t>Dequeue</a:t>
            </a:r>
            <a:endParaRPr lang="en-US" sz="2000" dirty="0">
              <a:latin typeface="+mj-lt"/>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mj-lt"/>
              <a:cs typeface="Seravek"/>
            </a:endParaRPr>
          </a:p>
          <a:p>
            <a:r>
              <a:rPr lang="en-US" sz="2000" dirty="0" err="1" smtClean="0">
                <a:latin typeface="+mj-lt"/>
                <a:cs typeface="Seravek"/>
              </a:rPr>
              <a:t>Enqueue</a:t>
            </a:r>
            <a:endParaRPr lang="en-US" sz="2000" dirty="0">
              <a:latin typeface="+mj-lt"/>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mj-lt"/>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mj-lt"/>
                  <a:cs typeface="Seravek"/>
                </a:rPr>
                <a:t>0</a:t>
              </a:r>
              <a:endParaRPr lang="en-US" sz="3000" dirty="0">
                <a:latin typeface="+mj-lt"/>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mj-lt"/>
                  <a:cs typeface="Seravek"/>
                </a:rPr>
                <a:t>B</a:t>
              </a:r>
              <a:endParaRPr lang="en-US" sz="3000" dirty="0">
                <a:latin typeface="+mj-lt"/>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mj-lt"/>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mj-lt"/>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mj-lt"/>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mj-lt"/>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mj-lt"/>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mj-lt"/>
                <a:cs typeface="Seravek"/>
              </a:rPr>
              <a:t>4</a:t>
            </a:r>
            <a:endParaRPr lang="en-US" sz="3000" dirty="0">
              <a:latin typeface="+mj-lt"/>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mj-lt"/>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mj-lt"/>
                <a:cs typeface="Seravek"/>
              </a:rPr>
              <a:t>4</a:t>
            </a:r>
            <a:endParaRPr lang="en-US" sz="3000" dirty="0">
              <a:latin typeface="+mj-lt"/>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mj-lt"/>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mj-lt"/>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mj-lt"/>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mj-lt"/>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mj-lt"/>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mj-lt"/>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mj-lt"/>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mj-lt"/>
                <a:cs typeface="Seravek"/>
              </a:rPr>
              <a:t>D</a:t>
            </a:r>
            <a:endParaRPr lang="en-US" sz="3000" dirty="0">
              <a:latin typeface="+mj-lt"/>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2"/>
          <p:cNvSpPr>
            <a:spLocks noGrp="1"/>
          </p:cNvSpPr>
          <p:nvPr>
            <p:ph idx="1"/>
          </p:nvPr>
        </p:nvSpPr>
        <p:spPr>
          <a:xfrm>
            <a:off x="838200" y="5524500"/>
            <a:ext cx="10515600" cy="1295401"/>
          </a:xfrm>
        </p:spPr>
        <p:txBody>
          <a:bodyPr>
            <a:normAutofit/>
          </a:bodyPr>
          <a:lstStyle/>
          <a:p>
            <a:endParaRPr lang="en-US" dirty="0">
              <a:latin typeface="+mj-lt"/>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54</a:t>
            </a:fld>
            <a:endParaRPr lang="en-US">
              <a:latin typeface="+mj-lt"/>
            </a:endParaRPr>
          </a:p>
        </p:txBody>
      </p:sp>
    </p:spTree>
    <p:custDataLst>
      <p:tags r:id="rId1"/>
    </p:custDataLst>
    <p:extLst>
      <p:ext uri="{BB962C8B-B14F-4D97-AF65-F5344CB8AC3E}">
        <p14:creationId xmlns:p14="http://schemas.microsoft.com/office/powerpoint/2010/main" val="3974457889"/>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0 L -0.03632 0.00069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nodePh="1">
                                  <p:stCondLst>
                                    <p:cond delay="0"/>
                                  </p:stCondLst>
                                  <p:endCondLst>
                                    <p:cond evt="begin" delay="0">
                                      <p:tn val="71"/>
                                    </p:cond>
                                  </p:endCondLst>
                                  <p:childTnLst>
                                    <p:set>
                                      <p:cBhvr>
                                        <p:cTn id="72"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1087100" cy="4351338"/>
          </a:xfrm>
        </p:spPr>
        <p:txBody>
          <a:bodyPr>
            <a:normAutofit/>
          </a:bodyPr>
          <a:lstStyle/>
          <a:p>
            <a:r>
              <a:rPr lang="en-US" dirty="0" smtClean="0"/>
              <a:t>Rank</a:t>
            </a:r>
            <a:r>
              <a:rPr lang="en-US" dirty="0" smtClean="0">
                <a:latin typeface="Gadugi" panose="020B0502040204020203" pitchFamily="34" charset="0"/>
              </a:rPr>
              <a:t> store is just a bank of FIFOs (stable hardware IP)</a:t>
            </a: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Flow scheduler for 60K packets, 1K flows meets timing at 1GHz on a 16-nm transistor library</a:t>
            </a:r>
          </a:p>
          <a:p>
            <a:pPr lvl="1"/>
            <a:r>
              <a:rPr lang="en-US" dirty="0" smtClean="0">
                <a:latin typeface="Gadugi" panose="020B0502040204020203" pitchFamily="34" charset="0"/>
              </a:rPr>
              <a:t>Continues to meet timing until 2048 flows, fails timing at 4096.</a:t>
            </a: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E.g., 4% area overhead to program 5-level hierarchies</a:t>
            </a:r>
            <a:endParaRPr lang="en-US" dirty="0">
              <a:latin typeface="Gadugi" panose="020B0502040204020203" pitchFamily="34" charset="0"/>
            </a:endParaRPr>
          </a:p>
        </p:txBody>
      </p:sp>
    </p:spTree>
    <p:extLst>
      <p:ext uri="{BB962C8B-B14F-4D97-AF65-F5344CB8AC3E}">
        <p14:creationId xmlns:p14="http://schemas.microsoft.com/office/powerpoint/2010/main" val="402672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Looking forward</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The end of Moore’s law =&gt; specialized hardware</a:t>
            </a:r>
          </a:p>
          <a:p>
            <a:endParaRPr lang="en-US" dirty="0">
              <a:latin typeface="Gadugi" panose="020B0502040204020203" pitchFamily="34" charset="0"/>
            </a:endParaRPr>
          </a:p>
          <a:p>
            <a:r>
              <a:rPr lang="en-US" dirty="0" smtClean="0">
                <a:latin typeface="Gadugi" panose="020B0502040204020203" pitchFamily="34" charset="0"/>
              </a:rPr>
              <a:t>The solution (for networking hardware): high-performance abstractions for programming specific router functionality</a:t>
            </a:r>
          </a:p>
          <a:p>
            <a:pPr lvl="1"/>
            <a:r>
              <a:rPr lang="en-US" dirty="0" err="1" smtClean="0">
                <a:latin typeface="Gadugi" panose="020B0502040204020203" pitchFamily="34" charset="0"/>
              </a:rPr>
              <a:t>Stateful</a:t>
            </a:r>
            <a:r>
              <a:rPr lang="en-US" dirty="0" smtClean="0">
                <a:latin typeface="Gadugi" panose="020B0502040204020203" pitchFamily="34" charset="0"/>
              </a:rPr>
              <a:t> algorithms: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a:t>
            </a:r>
          </a:p>
          <a:p>
            <a:endParaRPr lang="en-US" dirty="0" smtClean="0">
              <a:latin typeface="Gadugi" panose="020B0502040204020203" pitchFamily="34" charset="0"/>
            </a:endParaRPr>
          </a:p>
          <a:p>
            <a:r>
              <a:rPr lang="en-US" dirty="0" smtClean="0">
                <a:latin typeface="Gadugi" panose="020B0502040204020203" pitchFamily="34" charset="0"/>
              </a:rPr>
              <a:t>Preprints of papers appearing at SIGCOMM 2016: </a:t>
            </a:r>
          </a:p>
          <a:p>
            <a:pPr lvl="1"/>
            <a:r>
              <a:rPr lang="en-US" dirty="0" smtClean="0">
                <a:latin typeface="Gadugi" panose="020B0502040204020203" pitchFamily="34" charset="0"/>
                <a:hlinkClick r:id="rId3"/>
              </a:rPr>
              <a:t>http</a:t>
            </a:r>
            <a:r>
              <a:rPr lang="en-US" dirty="0">
                <a:latin typeface="Gadugi" panose="020B0502040204020203" pitchFamily="34" charset="0"/>
                <a:hlinkClick r:id="rId3"/>
              </a:rPr>
              <a:t>://</a:t>
            </a:r>
            <a:r>
              <a:rPr lang="en-US" dirty="0" smtClean="0">
                <a:latin typeface="Gadugi" panose="020B0502040204020203" pitchFamily="34" charset="0"/>
                <a:hlinkClick r:id="rId3"/>
              </a:rPr>
              <a:t>arxiv.org/abs/1512.05023</a:t>
            </a:r>
            <a:r>
              <a:rPr lang="en-US" dirty="0" smtClean="0">
                <a:latin typeface="Gadugi" panose="020B0502040204020203" pitchFamily="34" charset="0"/>
              </a:rPr>
              <a:t> (Packet transactions)</a:t>
            </a:r>
          </a:p>
          <a:p>
            <a:pPr lvl="1"/>
            <a:r>
              <a:rPr lang="en-US" dirty="0">
                <a:latin typeface="Gadugi" panose="020B0502040204020203" pitchFamily="34" charset="0"/>
                <a:hlinkClick r:id="rId4"/>
              </a:rPr>
              <a:t>http://</a:t>
            </a:r>
            <a:r>
              <a:rPr lang="en-US" dirty="0" smtClean="0">
                <a:latin typeface="Gadugi" panose="020B0502040204020203" pitchFamily="34" charset="0"/>
                <a:hlinkClick r:id="rId4"/>
              </a:rPr>
              <a:t>arxiv.org/abs/1602.06045</a:t>
            </a:r>
            <a:r>
              <a:rPr lang="en-US" dirty="0" smtClean="0">
                <a:latin typeface="Gadugi" panose="020B0502040204020203" pitchFamily="34" charset="0"/>
              </a:rPr>
              <a:t> (PIFOs)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Currently not modeled at all, </a:t>
            </a:r>
            <a:r>
              <a:rPr lang="en-US" dirty="0" err="1" smtClean="0">
                <a:latin typeface="Gadugi" panose="020B0502040204020203" pitchFamily="34" charset="0"/>
              </a:rPr>
              <a:t>blackbox</a:t>
            </a:r>
            <a:r>
              <a:rPr lang="en-US" dirty="0" smtClean="0">
                <a:latin typeface="Gadugi" panose="020B0502040204020203" pitchFamily="34" charset="0"/>
              </a:rPr>
              <a:t> left to vendor</a:t>
            </a:r>
          </a:p>
          <a:p>
            <a:endParaRPr lang="en-US" dirty="0">
              <a:latin typeface="Gadugi" panose="020B0502040204020203" pitchFamily="34" charset="0"/>
            </a:endParaRPr>
          </a:p>
          <a:p>
            <a:r>
              <a:rPr lang="en-US" dirty="0" smtClean="0">
                <a:latin typeface="Gadugi" panose="020B0502040204020203" pitchFamily="34" charset="0"/>
              </a:rPr>
              <a:t>Only part of the switch that isn’t programmable</a:t>
            </a:r>
          </a:p>
          <a:p>
            <a:endParaRPr lang="en-US" dirty="0">
              <a:latin typeface="Gadugi" panose="020B0502040204020203" pitchFamily="34" charset="0"/>
            </a:endParaRPr>
          </a:p>
          <a:p>
            <a:r>
              <a:rPr lang="en-US" dirty="0" smtClean="0">
                <a:latin typeface="Gadugi" panose="020B0502040204020203" pitchFamily="34" charset="0"/>
              </a:rPr>
              <a:t>PIFOs present a candidate</a:t>
            </a:r>
          </a:p>
          <a:p>
            <a:endParaRPr lang="en-US" dirty="0">
              <a:latin typeface="Gadugi" panose="020B0502040204020203" pitchFamily="34" charset="0"/>
            </a:endParaRPr>
          </a:p>
          <a:p>
            <a:r>
              <a:rPr lang="en-US" dirty="0" smtClean="0">
                <a:latin typeface="Gadugi" panose="020B0502040204020203" pitchFamily="34" charset="0"/>
              </a:rPr>
              <a:t>Concurrent work on Universal Packet Scheduling also requires a priority queue that is identical to a PIFO</a:t>
            </a:r>
          </a:p>
        </p:txBody>
      </p:sp>
    </p:spTree>
    <p:extLst>
      <p:ext uri="{BB962C8B-B14F-4D97-AF65-F5344CB8AC3E}">
        <p14:creationId xmlns:p14="http://schemas.microsoft.com/office/powerpoint/2010/main" val="92776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Need to model a PIFO (or priority queue) in P4</a:t>
            </a:r>
          </a:p>
          <a:p>
            <a:endParaRPr lang="en-US" dirty="0">
              <a:latin typeface="Gadugi" panose="020B0502040204020203" pitchFamily="34" charset="0"/>
            </a:endParaRPr>
          </a:p>
          <a:p>
            <a:r>
              <a:rPr lang="en-US" dirty="0" smtClean="0">
                <a:latin typeface="Gadugi" panose="020B0502040204020203" pitchFamily="34" charset="0"/>
              </a:rPr>
              <a:t>Requires an extern instance to model a PIFO</a:t>
            </a:r>
          </a:p>
          <a:p>
            <a:pPr lvl="1"/>
            <a:r>
              <a:rPr lang="en-US" dirty="0" smtClean="0">
                <a:latin typeface="Gadugi" panose="020B0502040204020203" pitchFamily="34" charset="0"/>
              </a:rPr>
              <a:t>Can start by including it in a target-specific library</a:t>
            </a:r>
          </a:p>
          <a:p>
            <a:pPr lvl="1"/>
            <a:r>
              <a:rPr lang="en-US" dirty="0" smtClean="0">
                <a:latin typeface="Gadugi" panose="020B0502040204020203" pitchFamily="34" charset="0"/>
              </a:rPr>
              <a:t>Later migrate to standard library if there’s sufficient interest</a:t>
            </a:r>
          </a:p>
          <a:p>
            <a:pPr lvl="1"/>
            <a:r>
              <a:rPr lang="en-US" dirty="0" smtClean="0">
                <a:latin typeface="Gadugi" panose="020B0502040204020203" pitchFamily="34" charset="0"/>
              </a:rPr>
              <a:t>Section 16 of P4v1.1</a:t>
            </a:r>
          </a:p>
          <a:p>
            <a:pPr lvl="1"/>
            <a:endParaRPr lang="en-US" dirty="0">
              <a:latin typeface="Gadugi" panose="020B0502040204020203" pitchFamily="34" charset="0"/>
            </a:endParaRPr>
          </a:p>
          <a:p>
            <a:r>
              <a:rPr lang="en-US" dirty="0" smtClean="0">
                <a:latin typeface="Gadugi" panose="020B0502040204020203" pitchFamily="34" charset="0"/>
              </a:rPr>
              <a:t>Transactions themselves can be compiled down to P4 code using the Domino DSL for </a:t>
            </a:r>
            <a:r>
              <a:rPr lang="en-US" dirty="0" err="1" smtClean="0">
                <a:latin typeface="Gadugi" panose="020B0502040204020203" pitchFamily="34" charset="0"/>
              </a:rPr>
              <a:t>stateful</a:t>
            </a:r>
            <a:r>
              <a:rPr lang="en-US" dirty="0" smtClean="0">
                <a:latin typeface="Gadugi" panose="020B0502040204020203" pitchFamily="34" charset="0"/>
              </a:rPr>
              <a:t> algorithms.</a:t>
            </a:r>
          </a:p>
        </p:txBody>
      </p:sp>
    </p:spTree>
    <p:extLst>
      <p:ext uri="{BB962C8B-B14F-4D97-AF65-F5344CB8AC3E}">
        <p14:creationId xmlns:p14="http://schemas.microsoft.com/office/powerpoint/2010/main" val="196314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graphicFrame>
        <p:nvGraphicFramePr>
          <p:cNvPr id="7" name="Chart 6"/>
          <p:cNvGraphicFramePr/>
          <p:nvPr>
            <p:extLst>
              <p:ext uri="{D42A27DB-BD31-4B8C-83A1-F6EECF244321}">
                <p14:modId xmlns:p14="http://schemas.microsoft.com/office/powerpoint/2010/main" val="993158502"/>
              </p:ext>
            </p:extLst>
          </p:nvPr>
        </p:nvGraphicFramePr>
        <p:xfrm>
          <a:off x="2051050" y="1257300"/>
          <a:ext cx="8235950" cy="3856631"/>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622296" y="5334000"/>
            <a:ext cx="10764485" cy="861774"/>
          </a:xfrm>
          <a:prstGeom prst="rect">
            <a:avLst/>
          </a:prstGeom>
          <a:noFill/>
        </p:spPr>
        <p:txBody>
          <a:bodyPr wrap="none" rtlCol="0">
            <a:spAutoFit/>
          </a:bodyPr>
          <a:lstStyle/>
          <a:p>
            <a:pPr marL="285750" indent="-285750">
              <a:buFont typeface="Arial" panose="020B0604020202020204" pitchFamily="34" charset="0"/>
              <a:buChar char="•"/>
            </a:pPr>
            <a:r>
              <a:rPr lang="en-US" sz="2500" dirty="0" smtClean="0">
                <a:latin typeface="Gadugi" panose="020B0502040204020203" pitchFamily="34" charset="0"/>
              </a:rPr>
              <a:t>10—100 x loss in performance relative to line-rate, fixed-function routers</a:t>
            </a:r>
          </a:p>
          <a:p>
            <a:pPr marL="285750" indent="-285750">
              <a:buFont typeface="Arial" panose="020B0604020202020204" pitchFamily="34" charset="0"/>
              <a:buChar char="•"/>
            </a:pPr>
            <a:r>
              <a:rPr lang="en-US" sz="2500" dirty="0" smtClean="0">
                <a:latin typeface="Gadugi" panose="020B0502040204020203" pitchFamily="34" charset="0"/>
              </a:rPr>
              <a:t>Unpredictable performance (e.g., cache contention)</a:t>
            </a:r>
            <a:endParaRPr lang="en-US" sz="2500" dirty="0">
              <a:latin typeface="Gadugi" panose="020B0502040204020203" pitchFamily="34" charset="0"/>
            </a:endParaRP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graphicEl>
                                              <a:chart seriesIdx="0" categoryIdx="-4" bldStep="series"/>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graphicEl>
                                              <a:chart seriesIdx="1"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Other future work</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I</a:t>
            </a:r>
            <a:r>
              <a:rPr lang="en-US" dirty="0" smtClean="0">
                <a:latin typeface="Gadugi" panose="020B0502040204020203" pitchFamily="34" charset="0"/>
              </a:rPr>
              <a:t>nstruction-set design for programmable routers</a:t>
            </a:r>
          </a:p>
          <a:p>
            <a:endParaRPr lang="en-US" dirty="0">
              <a:latin typeface="Gadugi" panose="020B0502040204020203" pitchFamily="34" charset="0"/>
            </a:endParaRPr>
          </a:p>
          <a:p>
            <a:r>
              <a:rPr lang="en-US" dirty="0" smtClean="0">
                <a:latin typeface="Gadugi" panose="020B0502040204020203" pitchFamily="34" charset="0"/>
              </a:rPr>
              <a:t>Approximate semantics for packet transactions</a:t>
            </a:r>
          </a:p>
          <a:p>
            <a:endParaRPr lang="en-US" dirty="0">
              <a:latin typeface="Gadugi" panose="020B0502040204020203" pitchFamily="34" charset="0"/>
            </a:endParaRPr>
          </a:p>
          <a:p>
            <a:r>
              <a:rPr lang="en-US" dirty="0" smtClean="0">
                <a:latin typeface="Gadugi" panose="020B0502040204020203" pitchFamily="34" charset="0"/>
              </a:rPr>
              <a:t>Sharing memory between pipeline stages</a:t>
            </a:r>
          </a:p>
          <a:p>
            <a:endParaRPr lang="en-US" dirty="0">
              <a:latin typeface="Gadugi" panose="020B0502040204020203" pitchFamily="34" charset="0"/>
            </a:endParaRPr>
          </a:p>
          <a:p>
            <a:r>
              <a:rPr lang="en-US" dirty="0" smtClean="0">
                <a:latin typeface="Gadugi" panose="020B0502040204020203" pitchFamily="34" charset="0"/>
              </a:rPr>
              <a:t>Programmable NICs</a:t>
            </a:r>
          </a:p>
        </p:txBody>
      </p:sp>
    </p:spTree>
    <p:extLst>
      <p:ext uri="{BB962C8B-B14F-4D97-AF65-F5344CB8AC3E}">
        <p14:creationId xmlns:p14="http://schemas.microsoft.com/office/powerpoint/2010/main" val="384281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bin packing</a:t>
            </a:r>
            <a:endParaRPr lang="en-US" dirty="0">
              <a:latin typeface="Gadugi" panose="020B0502040204020203" pitchFamily="34" charset="0"/>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Gadugi" panose="020B0502040204020203" pitchFamily="34" charset="0"/>
            </a:endParaRPr>
          </a:p>
          <a:p>
            <a:pPr marL="0" indent="0">
              <a:buNone/>
            </a:pP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3128"/>
            <a:ext cx="10210800" cy="1325563"/>
          </a:xfrm>
        </p:spPr>
        <p:txBody>
          <a:bodyPr/>
          <a:lstStyle/>
          <a:p>
            <a:r>
              <a:rPr lang="en-US" dirty="0" smtClean="0">
                <a:latin typeface="Gadugi" panose="020B0502040204020203" pitchFamily="34" charset="0"/>
              </a:rPr>
              <a:t>Composing PIFOs: min. rate guarantees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pPr marL="0" indent="0">
              <a:buNone/>
            </a:pPr>
            <a:r>
              <a:rPr lang="en-US" dirty="0" smtClean="0">
                <a:latin typeface="Gadugi" panose="020B0502040204020203" pitchFamily="34" charset="0"/>
              </a:rPr>
              <a:t>Minimum rate guarantees:</a:t>
            </a:r>
          </a:p>
          <a:p>
            <a:pPr marL="0" indent="0">
              <a:buNone/>
            </a:pPr>
            <a:endParaRPr lang="en-US" dirty="0">
              <a:latin typeface="Gadugi" panose="020B0502040204020203" pitchFamily="34" charset="0"/>
            </a:endParaRPr>
          </a:p>
          <a:p>
            <a:pPr marL="0" indent="0">
              <a:buNone/>
            </a:pPr>
            <a:r>
              <a:rPr lang="en-US" dirty="0" smtClean="0">
                <a:latin typeface="Gadugi" panose="020B0502040204020203" pitchFamily="34" charset="0"/>
              </a:rPr>
              <a:t>Provide each flow a guaranteed</a:t>
            </a:r>
          </a:p>
          <a:p>
            <a:pPr marL="0" indent="0">
              <a:buNone/>
            </a:pPr>
            <a:r>
              <a:rPr lang="en-US" dirty="0" smtClean="0">
                <a:latin typeface="Gadugi" panose="020B0502040204020203" pitchFamily="34" charset="0"/>
              </a:rPr>
              <a:t>rate provided the sum of these</a:t>
            </a:r>
          </a:p>
          <a:p>
            <a:pPr marL="0" indent="0">
              <a:buNone/>
            </a:pPr>
            <a:r>
              <a:rPr lang="en-US" dirty="0" smtClean="0">
                <a:latin typeface="Gadugi" panose="020B0502040204020203" pitchFamily="34" charset="0"/>
              </a:rPr>
              <a:t>guarantees  is below capacity.</a:t>
            </a:r>
            <a:endParaRPr lang="en-US" dirty="0">
              <a:latin typeface="Gadugi" panose="020B0502040204020203" pitchFamily="34" charset="0"/>
            </a:endParaRPr>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096000" y="2744148"/>
            <a:ext cx="2329484" cy="923330"/>
          </a:xfrm>
          <a:prstGeom prst="rect">
            <a:avLst/>
          </a:prstGeom>
          <a:noFill/>
        </p:spPr>
        <p:txBody>
          <a:bodyPr wrap="none" rtlCol="0">
            <a:spAutoFit/>
          </a:bodyPr>
          <a:lstStyle/>
          <a:p>
            <a:r>
              <a:rPr lang="en-US" dirty="0" smtClean="0">
                <a:latin typeface="Gadugi" panose="020B0502040204020203" pitchFamily="34" charset="0"/>
              </a:rPr>
              <a:t>PIFO-Root</a:t>
            </a:r>
            <a:endParaRPr lang="en-US" dirty="0">
              <a:latin typeface="Gadugi" panose="020B0502040204020203" pitchFamily="34" charset="0"/>
            </a:endParaRPr>
          </a:p>
          <a:p>
            <a:r>
              <a:rPr lang="en-US" dirty="0" smtClean="0">
                <a:latin typeface="Gadugi" panose="020B0502040204020203" pitchFamily="34" charset="0"/>
              </a:rPr>
              <a:t>Prioritize flows under</a:t>
            </a:r>
          </a:p>
          <a:p>
            <a:r>
              <a:rPr lang="en-US" dirty="0" smtClean="0">
                <a:latin typeface="Gadugi" panose="020B0502040204020203" pitchFamily="34" charset="0"/>
              </a:rPr>
              <a:t>min. rate</a:t>
            </a:r>
            <a:endParaRPr lang="en-US" dirty="0">
              <a:latin typeface="Gadugi" panose="020B0502040204020203" pitchFamily="34" charset="0"/>
            </a:endParaRPr>
          </a:p>
        </p:txBody>
      </p:sp>
      <p:sp>
        <p:nvSpPr>
          <p:cNvPr id="143" name="TextBox 142"/>
          <p:cNvSpPr txBox="1"/>
          <p:nvPr/>
        </p:nvSpPr>
        <p:spPr>
          <a:xfrm>
            <a:off x="6781801" y="4219576"/>
            <a:ext cx="1835759" cy="646331"/>
          </a:xfrm>
          <a:prstGeom prst="rect">
            <a:avLst/>
          </a:prstGeom>
          <a:noFill/>
        </p:spPr>
        <p:txBody>
          <a:bodyPr wrap="none" rtlCol="0">
            <a:spAutoFit/>
          </a:bodyPr>
          <a:lstStyle/>
          <a:p>
            <a:r>
              <a:rPr lang="en-US" dirty="0">
                <a:latin typeface="Gadugi" panose="020B0502040204020203" pitchFamily="34" charset="0"/>
              </a:rPr>
              <a:t>PIFO-A</a:t>
            </a:r>
          </a:p>
          <a:p>
            <a:r>
              <a:rPr lang="en-US" dirty="0" smtClean="0">
                <a:latin typeface="Gadugi" panose="020B0502040204020203" pitchFamily="34" charset="0"/>
              </a:rPr>
              <a:t>(FIFO for flow A)</a:t>
            </a:r>
            <a:endParaRPr lang="en-US" dirty="0">
              <a:latin typeface="Gadugi" panose="020B0502040204020203" pitchFamily="34" charset="0"/>
            </a:endParaRPr>
          </a:p>
        </p:txBody>
      </p:sp>
      <p:sp>
        <p:nvSpPr>
          <p:cNvPr id="144" name="TextBox 143"/>
          <p:cNvSpPr txBox="1"/>
          <p:nvPr/>
        </p:nvSpPr>
        <p:spPr>
          <a:xfrm>
            <a:off x="8724901" y="4230470"/>
            <a:ext cx="1819729" cy="646331"/>
          </a:xfrm>
          <a:prstGeom prst="rect">
            <a:avLst/>
          </a:prstGeom>
          <a:noFill/>
        </p:spPr>
        <p:txBody>
          <a:bodyPr wrap="none" rtlCol="0">
            <a:spAutoFit/>
          </a:bodyPr>
          <a:lstStyle/>
          <a:p>
            <a:r>
              <a:rPr lang="en-US" dirty="0">
                <a:latin typeface="Gadugi" panose="020B0502040204020203" pitchFamily="34" charset="0"/>
              </a:rPr>
              <a:t>PIFO-B</a:t>
            </a:r>
          </a:p>
          <a:p>
            <a:r>
              <a:rPr lang="en-US" dirty="0" smtClean="0">
                <a:latin typeface="Gadugi" panose="020B0502040204020203" pitchFamily="34" charset="0"/>
              </a:rPr>
              <a:t>(FIFO for flow B)</a:t>
            </a:r>
            <a:endParaRPr lang="en-US" dirty="0">
              <a:latin typeface="Gadugi" panose="020B0502040204020203" pitchFamily="34" charset="0"/>
            </a:endParaRP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2503805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Traffic Shaping</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endParaRPr lang="en-US" dirty="0"/>
          </a:p>
        </p:txBody>
      </p:sp>
      <p:sp>
        <p:nvSpPr>
          <p:cNvPr id="5" name="Rectangle 4"/>
          <p:cNvSpPr/>
          <p:nvPr/>
        </p:nvSpPr>
        <p:spPr>
          <a:xfrm>
            <a:off x="3939118" y="3589257"/>
            <a:ext cx="3257691" cy="1121637"/>
          </a:xfrm>
          <a:prstGeom prst="rect">
            <a:avLst/>
          </a:prstGeom>
          <a:noFill/>
          <a:ln w="12700" cap="flat" cmpd="sng" algn="ctr">
            <a:noFill/>
            <a:prstDash val="solid"/>
          </a:ln>
          <a:effectLst/>
        </p:spPr>
        <p:txBody>
          <a:bodyPr wrap="square" rtlCol="0" anchor="ctr"/>
          <a:lstStyle/>
          <a:p>
            <a:pPr defTabSz="457200">
              <a:defRPr/>
            </a:pPr>
            <a:r>
              <a:rPr lang="en-US" sz="1500" b="1" kern="0" dirty="0">
                <a:solidFill>
                  <a:prstClr val="black"/>
                </a:solidFill>
                <a:latin typeface="Gadugi" panose="020B0502040204020203" pitchFamily="34" charset="0"/>
              </a:rPr>
              <a:t>1. update tokens</a:t>
            </a:r>
          </a:p>
          <a:p>
            <a:pPr defTabSz="457200">
              <a:defRPr/>
            </a:pPr>
            <a:r>
              <a:rPr lang="en-US" sz="1500" b="1" kern="0" dirty="0">
                <a:solidFill>
                  <a:prstClr val="black"/>
                </a:solidFill>
                <a:latin typeface="Gadugi" panose="020B0502040204020203" pitchFamily="34" charset="0"/>
              </a:rPr>
              <a:t>2. </a:t>
            </a:r>
            <a:r>
              <a:rPr lang="en-US" sz="1500" b="1" kern="0" dirty="0" err="1">
                <a:solidFill>
                  <a:prstClr val="black"/>
                </a:solidFill>
                <a:latin typeface="Gadugi" panose="020B0502040204020203" pitchFamily="34" charset="0"/>
              </a:rPr>
              <a:t>p.send</a:t>
            </a:r>
            <a:r>
              <a:rPr lang="en-US" sz="1500" b="1" kern="0" dirty="0">
                <a:solidFill>
                  <a:prstClr val="black"/>
                </a:solidFill>
                <a:latin typeface="Gadugi" panose="020B0502040204020203" pitchFamily="34" charset="0"/>
              </a:rPr>
              <a:t> = now +</a:t>
            </a:r>
          </a:p>
          <a:p>
            <a:pPr defTabSz="457200">
              <a:defRPr/>
            </a:pP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p.len</a:t>
            </a:r>
            <a:r>
              <a:rPr lang="en-US" sz="1500" b="1" kern="0" dirty="0">
                <a:solidFill>
                  <a:prstClr val="black"/>
                </a:solidFill>
                <a:latin typeface="Gadugi" panose="020B0502040204020203" pitchFamily="34" charset="0"/>
              </a:rPr>
              <a:t> - tokens) / rate;</a:t>
            </a:r>
          </a:p>
          <a:p>
            <a:pPr defTabSz="457200">
              <a:defRPr/>
            </a:pPr>
            <a:r>
              <a:rPr lang="en-US" sz="1500" b="1" kern="0" dirty="0">
                <a:solidFill>
                  <a:prstClr val="black"/>
                </a:solidFill>
                <a:latin typeface="Gadugi" panose="020B0502040204020203" pitchFamily="34" charset="0"/>
              </a:rPr>
              <a:t>3. </a:t>
            </a:r>
            <a:r>
              <a:rPr lang="en-US" sz="1500" b="1" kern="0" dirty="0" err="1">
                <a:solidFill>
                  <a:prstClr val="black"/>
                </a:solidFill>
                <a:latin typeface="Gadugi" panose="020B0502040204020203" pitchFamily="34" charset="0"/>
              </a:rPr>
              <a:t>p.prio</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p.send</a:t>
            </a:r>
            <a:endParaRPr lang="en-US" sz="1500" b="1" kern="0" dirty="0">
              <a:solidFill>
                <a:prstClr val="black"/>
              </a:solidFill>
              <a:latin typeface="Gadugi" panose="020B0502040204020203" pitchFamily="34" charset="0"/>
            </a:endParaRPr>
          </a:p>
        </p:txBody>
      </p:sp>
      <p:cxnSp>
        <p:nvCxnSpPr>
          <p:cNvPr id="35" name="Straight Arrow Connector 3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38" name="Group 37"/>
          <p:cNvGrpSpPr/>
          <p:nvPr/>
        </p:nvGrpSpPr>
        <p:grpSpPr>
          <a:xfrm>
            <a:off x="7641125" y="3939392"/>
            <a:ext cx="1717776" cy="316285"/>
            <a:chOff x="931333" y="903111"/>
            <a:chExt cx="1495778" cy="313268"/>
          </a:xfrm>
        </p:grpSpPr>
        <p:cxnSp>
          <p:nvCxnSpPr>
            <p:cNvPr id="39" name="Straight Connector 38"/>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40" name="Straight Connector 39"/>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41" name="Straight Connector 4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42" name="Rectangle 41"/>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3" name="Rectangle 42"/>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4" name="Rectangle 43"/>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5" name="Rectangle 44"/>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6" name="Rectangle 45"/>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7" name="Rectangle 46"/>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ectangle 47"/>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49" name="Straight Arrow Connector 48"/>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50" name="Straight Arrow Connector 49"/>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51" name="Straight Arrow Connector 50"/>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52" name="TextBox 51"/>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53" name="Rectangle 52"/>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54" name="Rounded Rectangle 53"/>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56" name="Rounded Rectangle 55"/>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58" name="Rounded Rectangle 57"/>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62" name="Straight Connector 61"/>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76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14"/>
          <p:cNvSpPr>
            <a:spLocks noGrp="1"/>
          </p:cNvSpPr>
          <p:nvPr>
            <p:ph type="title"/>
          </p:nvPr>
        </p:nvSpPr>
        <p:spPr/>
        <p:txBody>
          <a:bodyPr/>
          <a:lstStyle/>
          <a:p>
            <a:r>
              <a:rPr lang="en-US" dirty="0" smtClean="0">
                <a:latin typeface="Gadugi" panose="020B0502040204020203" pitchFamily="34" charset="0"/>
              </a:rPr>
              <a:t>LSTF</a:t>
            </a:r>
            <a:endParaRPr lang="en-US" dirty="0">
              <a:latin typeface="Gadugi" panose="020B0502040204020203" pitchFamily="34" charset="0"/>
            </a:endParaRPr>
          </a:p>
        </p:txBody>
      </p:sp>
      <p:cxnSp>
        <p:nvCxnSpPr>
          <p:cNvPr id="116" name="Straight Arrow Connector 115"/>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117" name="Rectangle 116"/>
          <p:cNvSpPr/>
          <p:nvPr/>
        </p:nvSpPr>
        <p:spPr>
          <a:xfrm>
            <a:off x="5468281" y="35433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Add transmission delay to slack</a:t>
            </a:r>
          </a:p>
        </p:txBody>
      </p:sp>
      <p:cxnSp>
        <p:nvCxnSpPr>
          <p:cNvPr id="118" name="Straight Arrow Connector 117"/>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119" name="Group 118"/>
          <p:cNvGrpSpPr/>
          <p:nvPr/>
        </p:nvGrpSpPr>
        <p:grpSpPr>
          <a:xfrm>
            <a:off x="7641125" y="3939392"/>
            <a:ext cx="1717776" cy="316285"/>
            <a:chOff x="931333" y="903111"/>
            <a:chExt cx="1495778" cy="313268"/>
          </a:xfrm>
        </p:grpSpPr>
        <p:cxnSp>
          <p:nvCxnSpPr>
            <p:cNvPr id="120" name="Straight Connector 119"/>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4" name="Rectangle 123"/>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5" name="Rectangle 124"/>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6" name="Rectangle 125"/>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8" name="Rectangle 127"/>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9" name="Rectangle 128"/>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30" name="Straight Arrow Connector 129"/>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31" name="Straight Arrow Connector 130"/>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32" name="Straight Arrow Connector 131"/>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133" name="TextBox 132"/>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134" name="Rectangle 133"/>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ounded Rectangle 13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137" name="Rounded Rectangle 136"/>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139" name="Rounded Rectangle 138"/>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347220" y="35814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Decrement wait time in queue from slack</a:t>
            </a:r>
          </a:p>
        </p:txBody>
      </p:sp>
      <p:sp>
        <p:nvSpPr>
          <p:cNvPr id="141" name="Rectangle 140"/>
          <p:cNvSpPr/>
          <p:nvPr/>
        </p:nvSpPr>
        <p:spPr>
          <a:xfrm>
            <a:off x="1589524" y="3581401"/>
            <a:ext cx="1687077"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Initialize slack</a:t>
            </a:r>
          </a:p>
          <a:p>
            <a:pPr algn="ctr" defTabSz="457200">
              <a:defRPr/>
            </a:pPr>
            <a:r>
              <a:rPr lang="en-US" kern="0" dirty="0">
                <a:solidFill>
                  <a:prstClr val="black"/>
                </a:solidFill>
                <a:latin typeface="Gadugi" panose="020B0502040204020203" pitchFamily="34" charset="0"/>
              </a:rPr>
              <a:t>values</a:t>
            </a:r>
          </a:p>
        </p:txBody>
      </p:sp>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143" name="Picture 1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2621" y="5114972"/>
            <a:ext cx="1371516" cy="859483"/>
          </a:xfrm>
          <a:prstGeom prst="rect">
            <a:avLst/>
          </a:prstGeom>
        </p:spPr>
      </p:pic>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145" name="Straight Connector 144"/>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762500" y="5410200"/>
            <a:ext cx="298349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4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 transactions: 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More familiar abstraction</a:t>
            </a:r>
          </a:p>
          <a:p>
            <a:r>
              <a:rPr lang="en-US" dirty="0" smtClean="0">
                <a:latin typeface="Gadugi" panose="020B0502040204020203" pitchFamily="34" charset="0"/>
              </a:rPr>
              <a:t>Programming line-rate switches need not be hard</a:t>
            </a:r>
          </a:p>
          <a:p>
            <a:r>
              <a:rPr lang="en-US" dirty="0" smtClean="0">
                <a:latin typeface="Gadugi" panose="020B0502040204020203" pitchFamily="34" charset="0"/>
              </a:rPr>
              <a:t>Simple user interface: code that compiles runs at line rate</a:t>
            </a:r>
          </a:p>
          <a:p>
            <a:endParaRPr lang="en-US" dirty="0" smtClean="0">
              <a:latin typeface="Gadugi" panose="020B0502040204020203" pitchFamily="34" charset="0"/>
            </a:endParaRPr>
          </a:p>
        </p:txBody>
      </p:sp>
    </p:spTree>
    <p:extLst>
      <p:ext uri="{BB962C8B-B14F-4D97-AF65-F5344CB8AC3E}">
        <p14:creationId xmlns:p14="http://schemas.microsoft.com/office/powerpoint/2010/main" val="87532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a:t>
            </a:r>
            <a:r>
              <a:rPr lang="en-US" smtClean="0">
                <a:latin typeface="Gadugi" panose="020B0502040204020203" pitchFamily="34" charset="0"/>
              </a:rPr>
              <a:t>PIFO abstraction in one slide</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PIFO: A sorted array that let us insert an entry (packet or PIFO pointer) into a PIFO based on a programmable priority</a:t>
            </a:r>
          </a:p>
          <a:p>
            <a:r>
              <a:rPr lang="en-US" dirty="0" smtClean="0">
                <a:latin typeface="Gadugi" panose="020B0502040204020203" pitchFamily="34" charset="0"/>
              </a:rPr>
              <a:t>Entries are always </a:t>
            </a:r>
            <a:r>
              <a:rPr lang="en-US" dirty="0" err="1" smtClean="0">
                <a:latin typeface="Gadugi" panose="020B0502040204020203" pitchFamily="34" charset="0"/>
              </a:rPr>
              <a:t>dequeued</a:t>
            </a:r>
            <a:r>
              <a:rPr lang="en-US" dirty="0" smtClean="0">
                <a:latin typeface="Gadugi" panose="020B0502040204020203" pitchFamily="34" charset="0"/>
              </a:rPr>
              <a:t> from the head</a:t>
            </a:r>
          </a:p>
          <a:p>
            <a:r>
              <a:rPr lang="en-US" dirty="0" smtClean="0">
                <a:latin typeface="Gadugi" panose="020B0502040204020203" pitchFamily="34" charset="0"/>
              </a:rPr>
              <a:t>If an entry is a packet, </a:t>
            </a:r>
            <a:r>
              <a:rPr lang="en-US" dirty="0" err="1" smtClean="0">
                <a:latin typeface="Gadugi" panose="020B0502040204020203" pitchFamily="34" charset="0"/>
              </a:rPr>
              <a:t>dequeue</a:t>
            </a:r>
            <a:r>
              <a:rPr lang="en-US" dirty="0" smtClean="0">
                <a:latin typeface="Gadugi" panose="020B0502040204020203" pitchFamily="34" charset="0"/>
              </a:rPr>
              <a:t> and transmit it</a:t>
            </a:r>
          </a:p>
          <a:p>
            <a:r>
              <a:rPr lang="en-US" dirty="0" smtClean="0">
                <a:latin typeface="Gadugi" panose="020B0502040204020203" pitchFamily="34" charset="0"/>
              </a:rPr>
              <a:t>If an entry is a PIFO, </a:t>
            </a:r>
            <a:r>
              <a:rPr lang="en-US" dirty="0" err="1" smtClean="0">
                <a:latin typeface="Gadugi" panose="020B0502040204020203" pitchFamily="34" charset="0"/>
              </a:rPr>
              <a:t>dequeue</a:t>
            </a:r>
            <a:r>
              <a:rPr lang="en-US" dirty="0" smtClean="0">
                <a:latin typeface="Gadugi" panose="020B0502040204020203" pitchFamily="34" charset="0"/>
              </a:rPr>
              <a:t> it, and continue recursively</a:t>
            </a:r>
          </a:p>
        </p:txBody>
      </p:sp>
    </p:spTree>
    <p:extLst>
      <p:ext uri="{BB962C8B-B14F-4D97-AF65-F5344CB8AC3E}">
        <p14:creationId xmlns:p14="http://schemas.microsoft.com/office/powerpoint/2010/main" val="20766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Motivating packet transactions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smtClean="0">
                <a:latin typeface="Gadugi" panose="020B0502040204020203" pitchFamily="34" charset="0"/>
              </a:rPr>
              <a:t>Example: count number of packets</a:t>
            </a:r>
          </a:p>
          <a:p>
            <a:r>
              <a:rPr lang="en-US" smtClean="0">
                <a:latin typeface="Gadugi" panose="020B0502040204020203" pitchFamily="34" charset="0"/>
              </a:rPr>
              <a:t>On enqueue:</a:t>
            </a:r>
          </a:p>
          <a:p>
            <a:r>
              <a:rPr lang="en-US" smtClean="0">
                <a:latin typeface="Gadugi" panose="020B0502040204020203" pitchFamily="34" charset="0"/>
              </a:rPr>
              <a:t>    Calculate average queue size</a:t>
            </a:r>
          </a:p>
          <a:p>
            <a:r>
              <a:rPr lang="en-US" smtClean="0">
                <a:latin typeface="Gadugi" panose="020B0502040204020203" pitchFamily="34" charset="0"/>
              </a:rPr>
              <a:t>     if min &lt; avg &lt; max </a:t>
            </a:r>
          </a:p>
          <a:p>
            <a:r>
              <a:rPr lang="en-US" smtClean="0">
                <a:latin typeface="Gadugi" panose="020B0502040204020203" pitchFamily="34" charset="0"/>
              </a:rPr>
              <a:t>        calculate probability p</a:t>
            </a:r>
          </a:p>
          <a:p>
            <a:r>
              <a:rPr lang="en-US" smtClean="0">
                <a:latin typeface="Gadugi" panose="020B0502040204020203" pitchFamily="34" charset="0"/>
              </a:rPr>
              <a:t>         mark packet with probability p</a:t>
            </a:r>
          </a:p>
          <a:p>
            <a:r>
              <a:rPr lang="en-US" smtClean="0">
                <a:latin typeface="Gadugi" panose="020B0502040204020203" pitchFamily="34" charset="0"/>
              </a:rPr>
              <a:t>     else if avg &gt; max:</a:t>
            </a:r>
          </a:p>
          <a:p>
            <a:r>
              <a:rPr lang="en-US" smtClean="0">
                <a:latin typeface="Gadugi" panose="020B0502040204020203" pitchFamily="34" charset="0"/>
              </a:rPr>
              <a:t>          mark packet</a:t>
            </a:r>
          </a:p>
          <a:p>
            <a:r>
              <a:rPr lang="en-US" smtClean="0">
                <a:latin typeface="Gadugi" panose="020B0502040204020203" pitchFamily="34" charset="0"/>
              </a:rPr>
              <a:t>Runs to completion, process one packet at a time</a:t>
            </a:r>
          </a:p>
          <a:p>
            <a:endParaRPr lang="en-US" smtClean="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373761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Performance and predictability of hardware, line-rate routers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routers</a:t>
            </a:r>
          </a:p>
          <a:p>
            <a:pPr lvl="1"/>
            <a:r>
              <a:rPr lang="en-US" dirty="0" smtClean="0">
                <a:latin typeface="Gadugi" panose="020B0502040204020203" pitchFamily="34" charset="0"/>
              </a:rPr>
              <a:t>Much more than the current </a:t>
            </a:r>
            <a:r>
              <a:rPr lang="en-US" dirty="0" err="1" smtClean="0">
                <a:latin typeface="Gadugi" panose="020B0502040204020203" pitchFamily="34" charset="0"/>
              </a:rPr>
              <a:t>OpenFlow</a:t>
            </a:r>
            <a:r>
              <a:rPr lang="en-US" dirty="0" smtClean="0">
                <a:latin typeface="Gadugi" panose="020B0502040204020203" pitchFamily="34" charset="0"/>
              </a:rPr>
              <a:t>/SDN APIs for routers</a:t>
            </a:r>
          </a:p>
          <a:p>
            <a:pPr lvl="1"/>
            <a:r>
              <a:rPr lang="en-US" dirty="0" smtClean="0">
                <a:latin typeface="Gadugi" panose="020B0502040204020203" pitchFamily="34" charset="0"/>
              </a:rPr>
              <a:t>…, but less than software routers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Chipsets emerging around this paradigm: RMT, </a:t>
            </a:r>
            <a:r>
              <a:rPr lang="en-US" dirty="0" err="1" smtClean="0">
                <a:latin typeface="Gadugi" panose="020B0502040204020203" pitchFamily="34" charset="0"/>
              </a:rPr>
              <a:t>FlexPipe</a:t>
            </a:r>
            <a:r>
              <a:rPr lang="en-US" dirty="0" smtClean="0">
                <a:latin typeface="Gadugi" panose="020B0502040204020203" pitchFamily="34" charset="0"/>
              </a:rPr>
              <a:t>, </a:t>
            </a:r>
            <a:r>
              <a:rPr lang="en-US" dirty="0" err="1" smtClean="0">
                <a:latin typeface="Gadugi" panose="020B0502040204020203" pitchFamily="34" charset="0"/>
              </a:rPr>
              <a:t>Xpliant</a:t>
            </a:r>
            <a:endParaRPr lang="en-US" dirty="0" smtClean="0">
              <a:latin typeface="Gadugi" panose="020B0502040204020203" pitchFamily="34" charset="0"/>
            </a:endParaRPr>
          </a:p>
          <a:p>
            <a:pPr lvl="1"/>
            <a:r>
              <a:rPr lang="en-US" dirty="0" smtClean="0">
                <a:latin typeface="Gadugi" panose="020B0502040204020203" pitchFamily="34" charset="0"/>
              </a:rPr>
              <a:t>Moore’s law has reduced area overhead for programmability</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Language constraints on </a:t>
            </a:r>
            <a:r>
              <a:rPr lang="en-US" dirty="0">
                <a:latin typeface="Gadugi" panose="020B0502040204020203" pitchFamily="34" charset="0"/>
              </a:rPr>
              <a:t>D</a:t>
            </a:r>
            <a:r>
              <a:rPr lang="en-US" dirty="0" smtClean="0">
                <a:latin typeface="Gadugi" panose="020B0502040204020203" pitchFamily="34" charset="0"/>
              </a:rPr>
              <a:t>omino</a:t>
            </a:r>
            <a:endParaRPr lang="en-US" dirty="0">
              <a:latin typeface="Gadugi" panose="020B0502040204020203" pitchFamily="34" charset="0"/>
            </a:endParaRPr>
          </a:p>
        </p:txBody>
      </p:sp>
      <p:sp>
        <p:nvSpPr>
          <p:cNvPr id="7" name="Content Placeholder 6"/>
          <p:cNvSpPr>
            <a:spLocks noGrp="1"/>
          </p:cNvSpPr>
          <p:nvPr>
            <p:ph idx="1"/>
          </p:nvPr>
        </p:nvSpPr>
        <p:spPr/>
        <p:txBody>
          <a:bodyPr/>
          <a:lstStyle/>
          <a:p>
            <a:r>
              <a:rPr lang="en-US" dirty="0" smtClean="0">
                <a:latin typeface="Gadugi" panose="020B0502040204020203" pitchFamily="34" charset="0"/>
              </a:rPr>
              <a:t>No loops (for, while, do-while)</a:t>
            </a:r>
          </a:p>
          <a:p>
            <a:r>
              <a:rPr lang="en-US" dirty="0" smtClean="0">
                <a:latin typeface="Gadugi" panose="020B0502040204020203" pitchFamily="34" charset="0"/>
              </a:rPr>
              <a:t>No unstructured control flow (break, continue, </a:t>
            </a:r>
            <a:r>
              <a:rPr lang="en-US" dirty="0" err="1" smtClean="0">
                <a:latin typeface="Gadugi" panose="020B0502040204020203" pitchFamily="34" charset="0"/>
              </a:rPr>
              <a:t>goto</a:t>
            </a:r>
            <a:r>
              <a:rPr lang="en-US" dirty="0" smtClean="0">
                <a:latin typeface="Gadugi" panose="020B0502040204020203" pitchFamily="34" charset="0"/>
              </a:rPr>
              <a:t>)</a:t>
            </a:r>
          </a:p>
          <a:p>
            <a:r>
              <a:rPr lang="en-US" dirty="0" smtClean="0">
                <a:latin typeface="Gadugi" panose="020B0502040204020203" pitchFamily="34" charset="0"/>
              </a:rPr>
              <a:t>No pointers, heaps</a:t>
            </a:r>
          </a:p>
          <a:p>
            <a:endParaRPr lang="en-US" dirty="0">
              <a:latin typeface="Gadugi" panose="020B0502040204020203" pitchFamily="34" charset="0"/>
            </a:endParaRPr>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PIFO in hardware: </a:t>
            </a:r>
            <a:r>
              <a:rPr lang="en-US" dirty="0" err="1" smtClean="0">
                <a:latin typeface="Gadugi" panose="020B0502040204020203" pitchFamily="34" charset="0"/>
              </a:rPr>
              <a:t>HotNets</a:t>
            </a:r>
            <a:r>
              <a:rPr lang="en-US" dirty="0" smtClean="0">
                <a:latin typeface="Gadugi" panose="020B0502040204020203" pitchFamily="34" charset="0"/>
              </a:rPr>
              <a:t> version</a:t>
            </a:r>
            <a:endParaRPr lang="en-US" dirty="0">
              <a:latin typeface="Gadugi" panose="020B0502040204020203" pitchFamily="34" charset="0"/>
            </a:endParaRPr>
          </a:p>
        </p:txBody>
      </p:sp>
      <p:sp>
        <p:nvSpPr>
          <p:cNvPr id="129" name="Content Placeholder 128"/>
          <p:cNvSpPr>
            <a:spLocks noGrp="1"/>
          </p:cNvSpPr>
          <p:nvPr>
            <p:ph idx="1"/>
          </p:nvPr>
        </p:nvSpPr>
        <p:spPr/>
        <p:txBody>
          <a:bodyPr>
            <a:normAutofit fontScale="70000" lnSpcReduction="20000"/>
          </a:bodyPr>
          <a:lstStyle/>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sz="3900" dirty="0">
              <a:latin typeface="Gadugi" panose="020B0502040204020203" pitchFamily="34" charset="0"/>
            </a:endParaRPr>
          </a:p>
          <a:p>
            <a:r>
              <a:rPr lang="en-US" sz="4800" dirty="0">
                <a:latin typeface="Gadugi" panose="020B0502040204020203" pitchFamily="34" charset="0"/>
              </a:rPr>
              <a:t>Meets timing at 1 GHz on a 16 nm node</a:t>
            </a:r>
          </a:p>
          <a:p>
            <a:r>
              <a:rPr lang="en-US" sz="4800" dirty="0">
                <a:latin typeface="Gadugi" panose="020B0502040204020203" pitchFamily="34" charset="0"/>
              </a:rPr>
              <a:t>5 % area overhead for 3-level hierarchy</a:t>
            </a:r>
          </a:p>
          <a:p>
            <a:r>
              <a:rPr lang="en-US" sz="4800" dirty="0">
                <a:latin typeface="Gadugi" panose="020B0502040204020203" pitchFamily="34" charset="0"/>
              </a:rPr>
              <a:t>Challenges wisdom that sorting is hard</a:t>
            </a:r>
          </a:p>
          <a:p>
            <a:endParaRPr lang="en-US" dirty="0">
              <a:latin typeface="Gadugi" panose="020B0502040204020203" pitchFamily="34" charset="0"/>
            </a:endParaRPr>
          </a:p>
        </p:txBody>
      </p:sp>
      <p:sp>
        <p:nvSpPr>
          <p:cNvPr id="5" name="Rounded Rectangle 4"/>
          <p:cNvSpPr/>
          <p:nvPr/>
        </p:nvSpPr>
        <p:spPr>
          <a:xfrm>
            <a:off x="3561009" y="1612409"/>
            <a:ext cx="2254232" cy="153878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flipH="1">
            <a:off x="4161168" y="1612408"/>
            <a:ext cx="1" cy="15498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17617" y="1600200"/>
            <a:ext cx="0" cy="15621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29711" y="1612408"/>
            <a:ext cx="618304" cy="369332"/>
          </a:xfrm>
          <a:prstGeom prst="rect">
            <a:avLst/>
          </a:prstGeom>
          <a:noFill/>
        </p:spPr>
        <p:txBody>
          <a:bodyPr wrap="square" rtlCol="0">
            <a:spAutoFit/>
          </a:bodyPr>
          <a:lstStyle/>
          <a:p>
            <a:r>
              <a:rPr lang="en-US" dirty="0">
                <a:latin typeface="Gadugi" panose="020B0502040204020203" pitchFamily="34" charset="0"/>
              </a:rPr>
              <a:t>Min</a:t>
            </a:r>
          </a:p>
        </p:txBody>
      </p:sp>
      <p:sp>
        <p:nvSpPr>
          <p:cNvPr id="16" name="TextBox 15"/>
          <p:cNvSpPr txBox="1"/>
          <p:nvPr/>
        </p:nvSpPr>
        <p:spPr>
          <a:xfrm>
            <a:off x="4199313" y="1612408"/>
            <a:ext cx="618304" cy="369332"/>
          </a:xfrm>
          <a:prstGeom prst="rect">
            <a:avLst/>
          </a:prstGeom>
          <a:noFill/>
        </p:spPr>
        <p:txBody>
          <a:bodyPr wrap="square" rtlCol="0">
            <a:spAutoFit/>
          </a:bodyPr>
          <a:lstStyle/>
          <a:p>
            <a:r>
              <a:rPr lang="en-US" dirty="0">
                <a:latin typeface="Gadugi" panose="020B0502040204020203" pitchFamily="34" charset="0"/>
              </a:rPr>
              <a:t>Max</a:t>
            </a:r>
          </a:p>
        </p:txBody>
      </p:sp>
      <p:sp>
        <p:nvSpPr>
          <p:cNvPr id="17" name="TextBox 16"/>
          <p:cNvSpPr txBox="1"/>
          <p:nvPr/>
        </p:nvSpPr>
        <p:spPr>
          <a:xfrm>
            <a:off x="3657600" y="1295400"/>
            <a:ext cx="3352800" cy="369332"/>
          </a:xfrm>
          <a:prstGeom prst="rect">
            <a:avLst/>
          </a:prstGeom>
          <a:noFill/>
        </p:spPr>
        <p:txBody>
          <a:bodyPr wrap="square" rtlCol="0">
            <a:spAutoFit/>
          </a:bodyPr>
          <a:lstStyle/>
          <a:p>
            <a:r>
              <a:rPr lang="en-US" dirty="0">
                <a:latin typeface="Gadugi" panose="020B0502040204020203" pitchFamily="34" charset="0"/>
              </a:rPr>
              <a:t>Range search CAM</a:t>
            </a:r>
          </a:p>
        </p:txBody>
      </p:sp>
      <p:cxnSp>
        <p:nvCxnSpPr>
          <p:cNvPr id="12" name="Straight Connector 11"/>
          <p:cNvCxnSpPr/>
          <p:nvPr/>
        </p:nvCxnSpPr>
        <p:spPr>
          <a:xfrm>
            <a:off x="3561010" y="192789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61010" y="2132577"/>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61010" y="2337261"/>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561010" y="254194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561010" y="2743200"/>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61010" y="2917198"/>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43092" y="1600200"/>
            <a:ext cx="1116615" cy="369332"/>
          </a:xfrm>
          <a:prstGeom prst="rect">
            <a:avLst/>
          </a:prstGeom>
          <a:noFill/>
        </p:spPr>
        <p:txBody>
          <a:bodyPr wrap="square" rtlCol="0">
            <a:spAutoFit/>
          </a:bodyPr>
          <a:lstStyle/>
          <a:p>
            <a:r>
              <a:rPr lang="en-US" dirty="0" err="1">
                <a:latin typeface="Gadugi" panose="020B0502040204020203" pitchFamily="34" charset="0"/>
              </a:rPr>
              <a:t>MiniPIFO</a:t>
            </a:r>
            <a:endParaRPr lang="en-US" dirty="0">
              <a:latin typeface="Gadugi" panose="020B0502040204020203" pitchFamily="34" charset="0"/>
            </a:endParaRPr>
          </a:p>
        </p:txBody>
      </p:sp>
      <p:cxnSp>
        <p:nvCxnSpPr>
          <p:cNvPr id="32" name="Straight Connector 31"/>
          <p:cNvCxnSpPr/>
          <p:nvPr/>
        </p:nvCxnSpPr>
        <p:spPr>
          <a:xfrm>
            <a:off x="7167783" y="192789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167783" y="213257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167783" y="2337261"/>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67783" y="254194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67783" y="271251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167783" y="291719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67783" y="3087767"/>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7167783" y="1927895"/>
            <a:ext cx="1889262" cy="1170557"/>
            <a:chOff x="5643783" y="1927894"/>
            <a:chExt cx="1889262" cy="2237830"/>
          </a:xfrm>
        </p:grpSpPr>
        <p:cxnSp>
          <p:nvCxnSpPr>
            <p:cNvPr id="47" name="Straight Connector 46"/>
            <p:cNvCxnSpPr/>
            <p:nvPr/>
          </p:nvCxnSpPr>
          <p:spPr>
            <a:xfrm>
              <a:off x="7533045"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048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667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477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86500" y="1948319"/>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643783"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9" name="TextBox 78"/>
          <p:cNvSpPr txBox="1"/>
          <p:nvPr/>
        </p:nvSpPr>
        <p:spPr>
          <a:xfrm>
            <a:off x="7208046" y="1295400"/>
            <a:ext cx="2267114" cy="369332"/>
          </a:xfrm>
          <a:prstGeom prst="rect">
            <a:avLst/>
          </a:prstGeom>
          <a:noFill/>
        </p:spPr>
        <p:txBody>
          <a:bodyPr wrap="square" rtlCol="0">
            <a:spAutoFit/>
          </a:bodyPr>
          <a:lstStyle/>
          <a:p>
            <a:r>
              <a:rPr lang="en-US" dirty="0">
                <a:latin typeface="Gadugi" panose="020B0502040204020203" pitchFamily="34" charset="0"/>
              </a:rPr>
              <a:t>Mini-PIFO bank</a:t>
            </a:r>
          </a:p>
        </p:txBody>
      </p:sp>
      <p:cxnSp>
        <p:nvCxnSpPr>
          <p:cNvPr id="85" name="Straight Arrow Connector 84"/>
          <p:cNvCxnSpPr/>
          <p:nvPr/>
        </p:nvCxnSpPr>
        <p:spPr>
          <a:xfrm flipV="1">
            <a:off x="5209821" y="203023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5209821" y="2234919"/>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5209821" y="2439604"/>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5209821" y="2644286"/>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209821" y="281485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5209821" y="3019540"/>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754100"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6" name="TextBox 65"/>
          <p:cNvSpPr txBox="1"/>
          <p:nvPr/>
        </p:nvSpPr>
        <p:spPr>
          <a:xfrm>
            <a:off x="4220834" y="1870426"/>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7" name="TextBox 66"/>
          <p:cNvSpPr txBox="1"/>
          <p:nvPr/>
        </p:nvSpPr>
        <p:spPr>
          <a:xfrm>
            <a:off x="3687080" y="2075009"/>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8" name="TextBox 67"/>
          <p:cNvSpPr txBox="1"/>
          <p:nvPr/>
        </p:nvSpPr>
        <p:spPr>
          <a:xfrm>
            <a:off x="4191001" y="2081783"/>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69" name="TextBox 68"/>
          <p:cNvSpPr txBox="1"/>
          <p:nvPr/>
        </p:nvSpPr>
        <p:spPr>
          <a:xfrm>
            <a:off x="3657601" y="2283024"/>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0" name="TextBox 69"/>
          <p:cNvSpPr txBox="1"/>
          <p:nvPr/>
        </p:nvSpPr>
        <p:spPr>
          <a:xfrm>
            <a:off x="41910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1" name="TextBox 70"/>
          <p:cNvSpPr txBox="1"/>
          <p:nvPr/>
        </p:nvSpPr>
        <p:spPr>
          <a:xfrm>
            <a:off x="3649334" y="2473524"/>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2" name="TextBox 71"/>
          <p:cNvSpPr txBox="1"/>
          <p:nvPr/>
        </p:nvSpPr>
        <p:spPr>
          <a:xfrm>
            <a:off x="4191000" y="24735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3" name="TextBox 72"/>
          <p:cNvSpPr txBox="1"/>
          <p:nvPr/>
        </p:nvSpPr>
        <p:spPr>
          <a:xfrm>
            <a:off x="3649334" y="26640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4" name="TextBox 73"/>
          <p:cNvSpPr txBox="1"/>
          <p:nvPr/>
        </p:nvSpPr>
        <p:spPr>
          <a:xfrm>
            <a:off x="4182733" y="26640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5" name="TextBox 74"/>
          <p:cNvSpPr txBox="1"/>
          <p:nvPr/>
        </p:nvSpPr>
        <p:spPr>
          <a:xfrm>
            <a:off x="3563360" y="28575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6" name="TextBox 75"/>
          <p:cNvSpPr txBox="1"/>
          <p:nvPr/>
        </p:nvSpPr>
        <p:spPr>
          <a:xfrm>
            <a:off x="4191000" y="2857501"/>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sp>
        <p:nvSpPr>
          <p:cNvPr id="61" name="TextBox 60"/>
          <p:cNvSpPr txBox="1"/>
          <p:nvPr/>
        </p:nvSpPr>
        <p:spPr>
          <a:xfrm>
            <a:off x="7149066"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2" name="TextBox 61"/>
          <p:cNvSpPr txBox="1"/>
          <p:nvPr/>
        </p:nvSpPr>
        <p:spPr>
          <a:xfrm>
            <a:off x="8724901" y="1866901"/>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3" name="TextBox 62"/>
          <p:cNvSpPr txBox="1"/>
          <p:nvPr/>
        </p:nvSpPr>
        <p:spPr>
          <a:xfrm>
            <a:off x="7124701" y="2054424"/>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4" name="TextBox 63"/>
          <p:cNvSpPr txBox="1"/>
          <p:nvPr/>
        </p:nvSpPr>
        <p:spPr>
          <a:xfrm>
            <a:off x="8648701" y="20574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7" name="TextBox 76"/>
          <p:cNvSpPr txBox="1"/>
          <p:nvPr/>
        </p:nvSpPr>
        <p:spPr>
          <a:xfrm>
            <a:off x="7116434" y="22860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8" name="TextBox 77"/>
          <p:cNvSpPr txBox="1"/>
          <p:nvPr/>
        </p:nvSpPr>
        <p:spPr>
          <a:xfrm>
            <a:off x="86487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0" name="TextBox 79"/>
          <p:cNvSpPr txBox="1"/>
          <p:nvPr/>
        </p:nvSpPr>
        <p:spPr>
          <a:xfrm>
            <a:off x="7124701" y="2470547"/>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1" name="TextBox 80"/>
          <p:cNvSpPr txBox="1"/>
          <p:nvPr/>
        </p:nvSpPr>
        <p:spPr>
          <a:xfrm>
            <a:off x="7124701" y="2661047"/>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2" name="TextBox 81"/>
          <p:cNvSpPr txBox="1"/>
          <p:nvPr/>
        </p:nvSpPr>
        <p:spPr>
          <a:xfrm>
            <a:off x="7106660" y="28545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cxnSp>
        <p:nvCxnSpPr>
          <p:cNvPr id="83" name="Straight Connector 82"/>
          <p:cNvCxnSpPr/>
          <p:nvPr/>
        </p:nvCxnSpPr>
        <p:spPr>
          <a:xfrm>
            <a:off x="8382000" y="1926228"/>
            <a:ext cx="0" cy="1159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648701" y="2476501"/>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6" name="TextBox 85"/>
          <p:cNvSpPr txBox="1"/>
          <p:nvPr/>
        </p:nvSpPr>
        <p:spPr>
          <a:xfrm>
            <a:off x="8572500" y="26670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87" name="TextBox 86"/>
          <p:cNvSpPr txBox="1"/>
          <p:nvPr/>
        </p:nvSpPr>
        <p:spPr>
          <a:xfrm>
            <a:off x="8572500" y="2860478"/>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cxnSp>
        <p:nvCxnSpPr>
          <p:cNvPr id="4" name="Straight Arrow Connector 3"/>
          <p:cNvCxnSpPr/>
          <p:nvPr/>
        </p:nvCxnSpPr>
        <p:spPr>
          <a:xfrm>
            <a:off x="7208047" y="1833174"/>
            <a:ext cx="1848999"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53299" y="1535133"/>
            <a:ext cx="1544012" cy="369332"/>
          </a:xfrm>
          <a:prstGeom prst="rect">
            <a:avLst/>
          </a:prstGeom>
          <a:noFill/>
        </p:spPr>
        <p:txBody>
          <a:bodyPr wrap="none" rtlCol="0">
            <a:spAutoFit/>
          </a:bodyPr>
          <a:lstStyle/>
          <a:p>
            <a:r>
              <a:rPr lang="en-US" dirty="0">
                <a:latin typeface="Gadugi" panose="020B0502040204020203" pitchFamily="34" charset="0"/>
              </a:rPr>
              <a:t>128 elements</a:t>
            </a:r>
          </a:p>
        </p:txBody>
      </p:sp>
      <p:cxnSp>
        <p:nvCxnSpPr>
          <p:cNvPr id="88" name="Straight Arrow Connector 87"/>
          <p:cNvCxnSpPr/>
          <p:nvPr/>
        </p:nvCxnSpPr>
        <p:spPr>
          <a:xfrm>
            <a:off x="3390901" y="1664733"/>
            <a:ext cx="8267" cy="148645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587606" y="2259568"/>
            <a:ext cx="1856598" cy="369332"/>
          </a:xfrm>
          <a:prstGeom prst="rect">
            <a:avLst/>
          </a:prstGeom>
          <a:noFill/>
        </p:spPr>
        <p:txBody>
          <a:bodyPr wrap="none" rtlCol="0">
            <a:spAutoFit/>
          </a:bodyPr>
          <a:lstStyle/>
          <a:p>
            <a:r>
              <a:rPr lang="en-US" dirty="0">
                <a:latin typeface="Gadugi" panose="020B0502040204020203" pitchFamily="34" charset="0"/>
              </a:rPr>
              <a:t>1000 mini-PIFOs</a:t>
            </a:r>
          </a:p>
        </p:txBody>
      </p:sp>
    </p:spTree>
    <p:extLst>
      <p:ext uri="{BB962C8B-B14F-4D97-AF65-F5344CB8AC3E}">
        <p14:creationId xmlns:p14="http://schemas.microsoft.com/office/powerpoint/2010/main" val="2197876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29">
                                            <p:txEl>
                                              <p:pRg st="8" end="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29">
                                            <p:txEl>
                                              <p:pRg st="9" end="9"/>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2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p:bldP spid="17" grpId="0"/>
      <p:bldP spid="31" grpId="0"/>
      <p:bldP spid="79" grpId="0"/>
      <p:bldP spid="65" grpId="0"/>
      <p:bldP spid="66" grpId="0"/>
      <p:bldP spid="67" grpId="0"/>
      <p:bldP spid="68" grpId="0"/>
      <p:bldP spid="69" grpId="0"/>
      <p:bldP spid="70" grpId="0"/>
      <p:bldP spid="71" grpId="0"/>
      <p:bldP spid="72" grpId="0"/>
      <p:bldP spid="73" grpId="0"/>
      <p:bldP spid="74" grpId="0"/>
      <p:bldP spid="75" grpId="0"/>
      <p:bldP spid="76" grpId="0"/>
      <p:bldP spid="61" grpId="0"/>
      <p:bldP spid="62" grpId="0"/>
      <p:bldP spid="63" grpId="0"/>
      <p:bldP spid="64" grpId="0"/>
      <p:bldP spid="77" grpId="0"/>
      <p:bldP spid="78" grpId="0"/>
      <p:bldP spid="80" grpId="0"/>
      <p:bldP spid="81" grpId="0"/>
      <p:bldP spid="82" grpId="0"/>
      <p:bldP spid="84" grpId="0"/>
      <p:bldP spid="86" grpId="0"/>
      <p:bldP spid="87" grpId="0"/>
      <p:bldP spid="7" grpId="0"/>
      <p:bldP spid="8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2" name="Slide Number Placeholder 1"/>
          <p:cNvSpPr>
            <a:spLocks noGrp="1"/>
          </p:cNvSpPr>
          <p:nvPr>
            <p:ph type="sldNum" sz="quarter" idx="12"/>
          </p:nvPr>
        </p:nvSpPr>
        <p:spPr/>
        <p:txBody>
          <a:bodyPr/>
          <a:lstStyle/>
          <a:p>
            <a:fld id="{5448022C-F4BC-4192-A392-BACAE19DF894}" type="slidenum">
              <a:rPr lang="en-US" smtClean="0"/>
              <a:pPr/>
              <a:t>8</a:t>
            </a:fld>
            <a:endParaRPr lang="en-US"/>
          </a:p>
        </p:txBody>
      </p:sp>
      <p:sp>
        <p:nvSpPr>
          <p:cNvPr id="671" name="Content Placeholder 2"/>
          <p:cNvSpPr>
            <a:spLocks noGrp="1"/>
          </p:cNvSpPr>
          <p:nvPr>
            <p:ph idx="1"/>
          </p:nvPr>
        </p:nvSpPr>
        <p:spPr>
          <a:xfrm>
            <a:off x="3048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dirty="0" smtClean="0">
                <a:latin typeface="Gadugi" panose="020B0502040204020203" pitchFamily="34" charset="0"/>
              </a:rPr>
              <a:t>: A Turing Machine for </a:t>
            </a:r>
            <a:r>
              <a:rPr lang="en-US" sz="9600" dirty="0">
                <a:latin typeface="Gadugi" panose="020B0502040204020203" pitchFamily="34" charset="0"/>
              </a:rPr>
              <a:t>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Gadugi" panose="020B0502040204020203" pitchFamily="34" charset="0"/>
              </a:rPr>
              <a:t>This talk</a:t>
            </a:r>
            <a:endParaRPr lang="en-US" sz="4400" dirty="0">
              <a:solidFill>
                <a:schemeClr val="tx1"/>
              </a:solidFill>
              <a:latin typeface="Gadugi" panose="020B0502040204020203" pitchFamily="34" charset="0"/>
            </a:endParaRPr>
          </a:p>
        </p:txBody>
      </p:sp>
      <p:sp>
        <p:nvSpPr>
          <p:cNvPr id="26" name="Right Arrow 25"/>
          <p:cNvSpPr/>
          <p:nvPr/>
        </p:nvSpPr>
        <p:spPr>
          <a:xfrm>
            <a:off x="1524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7358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525" name="TextBox 524"/>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526" name="TextBox 525"/>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527" name="TextBox 526"/>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529" name="TextBox 528"/>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530" name="Group 529"/>
          <p:cNvGrpSpPr/>
          <p:nvPr/>
        </p:nvGrpSpPr>
        <p:grpSpPr>
          <a:xfrm>
            <a:off x="1818213" y="1790701"/>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790701"/>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782824"/>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778000"/>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684" name="Slide Number Placeholder 1"/>
          <p:cNvSpPr txBox="1">
            <a:spLocks/>
          </p:cNvSpPr>
          <p:nvPr/>
        </p:nvSpPr>
        <p:spPr>
          <a:xfrm>
            <a:off x="8686800" y="487045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448022C-F4BC-4192-A392-BACAE19DF894}" type="slidenum">
              <a:rPr lang="en-US" smtClean="0"/>
              <a:pPr/>
              <a:t>8</a:t>
            </a:fld>
            <a:endParaRPr lang="en-US"/>
          </a:p>
        </p:txBody>
      </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30"/>
                                        </p:tgtEl>
                                        <p:attrNameLst>
                                          <p:attrName>r</p:attrName>
                                        </p:attrNameLst>
                                      </p:cBhvr>
                                    </p:animRot>
                                    <p:animRot by="-240000">
                                      <p:cBhvr>
                                        <p:cTn id="25" dur="200" fill="hold">
                                          <p:stCondLst>
                                            <p:cond delay="200"/>
                                          </p:stCondLst>
                                        </p:cTn>
                                        <p:tgtEl>
                                          <p:spTgt spid="530"/>
                                        </p:tgtEl>
                                        <p:attrNameLst>
                                          <p:attrName>r</p:attrName>
                                        </p:attrNameLst>
                                      </p:cBhvr>
                                    </p:animRot>
                                    <p:animRot by="240000">
                                      <p:cBhvr>
                                        <p:cTn id="26" dur="200" fill="hold">
                                          <p:stCondLst>
                                            <p:cond delay="400"/>
                                          </p:stCondLst>
                                        </p:cTn>
                                        <p:tgtEl>
                                          <p:spTgt spid="530"/>
                                        </p:tgtEl>
                                        <p:attrNameLst>
                                          <p:attrName>r</p:attrName>
                                        </p:attrNameLst>
                                      </p:cBhvr>
                                    </p:animRot>
                                    <p:animRot by="-240000">
                                      <p:cBhvr>
                                        <p:cTn id="27" dur="200" fill="hold">
                                          <p:stCondLst>
                                            <p:cond delay="600"/>
                                          </p:stCondLst>
                                        </p:cTn>
                                        <p:tgtEl>
                                          <p:spTgt spid="530"/>
                                        </p:tgtEl>
                                        <p:attrNameLst>
                                          <p:attrName>r</p:attrName>
                                        </p:attrNameLst>
                                      </p:cBhvr>
                                    </p:animRot>
                                    <p:animRot by="120000">
                                      <p:cBhvr>
                                        <p:cTn id="28" dur="200" fill="hold">
                                          <p:stCondLst>
                                            <p:cond delay="800"/>
                                          </p:stCondLst>
                                        </p:cTn>
                                        <p:tgtEl>
                                          <p:spTgt spid="530"/>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560"/>
                                        </p:tgtEl>
                                        <p:attrNameLst>
                                          <p:attrName>r</p:attrName>
                                        </p:attrNameLst>
                                      </p:cBhvr>
                                    </p:animRot>
                                    <p:animRot by="-240000">
                                      <p:cBhvr>
                                        <p:cTn id="31" dur="200" fill="hold">
                                          <p:stCondLst>
                                            <p:cond delay="200"/>
                                          </p:stCondLst>
                                        </p:cTn>
                                        <p:tgtEl>
                                          <p:spTgt spid="560"/>
                                        </p:tgtEl>
                                        <p:attrNameLst>
                                          <p:attrName>r</p:attrName>
                                        </p:attrNameLst>
                                      </p:cBhvr>
                                    </p:animRot>
                                    <p:animRot by="240000">
                                      <p:cBhvr>
                                        <p:cTn id="32" dur="200" fill="hold">
                                          <p:stCondLst>
                                            <p:cond delay="400"/>
                                          </p:stCondLst>
                                        </p:cTn>
                                        <p:tgtEl>
                                          <p:spTgt spid="560"/>
                                        </p:tgtEl>
                                        <p:attrNameLst>
                                          <p:attrName>r</p:attrName>
                                        </p:attrNameLst>
                                      </p:cBhvr>
                                    </p:animRot>
                                    <p:animRot by="-240000">
                                      <p:cBhvr>
                                        <p:cTn id="33" dur="200" fill="hold">
                                          <p:stCondLst>
                                            <p:cond delay="600"/>
                                          </p:stCondLst>
                                        </p:cTn>
                                        <p:tgtEl>
                                          <p:spTgt spid="560"/>
                                        </p:tgtEl>
                                        <p:attrNameLst>
                                          <p:attrName>r</p:attrName>
                                        </p:attrNameLst>
                                      </p:cBhvr>
                                    </p:animRot>
                                    <p:animRot by="120000">
                                      <p:cBhvr>
                                        <p:cTn id="34" dur="200" fill="hold">
                                          <p:stCondLst>
                                            <p:cond delay="800"/>
                                          </p:stCondLst>
                                        </p:cTn>
                                        <p:tgtEl>
                                          <p:spTgt spid="560"/>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590"/>
                                        </p:tgtEl>
                                        <p:attrNameLst>
                                          <p:attrName>r</p:attrName>
                                        </p:attrNameLst>
                                      </p:cBhvr>
                                    </p:animRot>
                                    <p:animRot by="-240000">
                                      <p:cBhvr>
                                        <p:cTn id="37" dur="200" fill="hold">
                                          <p:stCondLst>
                                            <p:cond delay="200"/>
                                          </p:stCondLst>
                                        </p:cTn>
                                        <p:tgtEl>
                                          <p:spTgt spid="590"/>
                                        </p:tgtEl>
                                        <p:attrNameLst>
                                          <p:attrName>r</p:attrName>
                                        </p:attrNameLst>
                                      </p:cBhvr>
                                    </p:animRot>
                                    <p:animRot by="240000">
                                      <p:cBhvr>
                                        <p:cTn id="38" dur="200" fill="hold">
                                          <p:stCondLst>
                                            <p:cond delay="400"/>
                                          </p:stCondLst>
                                        </p:cTn>
                                        <p:tgtEl>
                                          <p:spTgt spid="590"/>
                                        </p:tgtEl>
                                        <p:attrNameLst>
                                          <p:attrName>r</p:attrName>
                                        </p:attrNameLst>
                                      </p:cBhvr>
                                    </p:animRot>
                                    <p:animRot by="-240000">
                                      <p:cBhvr>
                                        <p:cTn id="39" dur="200" fill="hold">
                                          <p:stCondLst>
                                            <p:cond delay="600"/>
                                          </p:stCondLst>
                                        </p:cTn>
                                        <p:tgtEl>
                                          <p:spTgt spid="590"/>
                                        </p:tgtEl>
                                        <p:attrNameLst>
                                          <p:attrName>r</p:attrName>
                                        </p:attrNameLst>
                                      </p:cBhvr>
                                    </p:animRot>
                                    <p:animRot by="120000">
                                      <p:cBhvr>
                                        <p:cTn id="40" dur="200" fill="hold">
                                          <p:stCondLst>
                                            <p:cond delay="800"/>
                                          </p:stCondLst>
                                        </p:cTn>
                                        <p:tgtEl>
                                          <p:spTgt spid="590"/>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620"/>
                                        </p:tgtEl>
                                        <p:attrNameLst>
                                          <p:attrName>r</p:attrName>
                                        </p:attrNameLst>
                                      </p:cBhvr>
                                    </p:animRot>
                                    <p:animRot by="-240000">
                                      <p:cBhvr>
                                        <p:cTn id="43" dur="200" fill="hold">
                                          <p:stCondLst>
                                            <p:cond delay="200"/>
                                          </p:stCondLst>
                                        </p:cTn>
                                        <p:tgtEl>
                                          <p:spTgt spid="620"/>
                                        </p:tgtEl>
                                        <p:attrNameLst>
                                          <p:attrName>r</p:attrName>
                                        </p:attrNameLst>
                                      </p:cBhvr>
                                    </p:animRot>
                                    <p:animRot by="240000">
                                      <p:cBhvr>
                                        <p:cTn id="44" dur="200" fill="hold">
                                          <p:stCondLst>
                                            <p:cond delay="400"/>
                                          </p:stCondLst>
                                        </p:cTn>
                                        <p:tgtEl>
                                          <p:spTgt spid="620"/>
                                        </p:tgtEl>
                                        <p:attrNameLst>
                                          <p:attrName>r</p:attrName>
                                        </p:attrNameLst>
                                      </p:cBhvr>
                                    </p:animRot>
                                    <p:animRot by="-240000">
                                      <p:cBhvr>
                                        <p:cTn id="45" dur="200" fill="hold">
                                          <p:stCondLst>
                                            <p:cond delay="600"/>
                                          </p:stCondLst>
                                        </p:cTn>
                                        <p:tgtEl>
                                          <p:spTgt spid="620"/>
                                        </p:tgtEl>
                                        <p:attrNameLst>
                                          <p:attrName>r</p:attrName>
                                        </p:attrNameLst>
                                      </p:cBhvr>
                                    </p:animRot>
                                    <p:animRot by="120000">
                                      <p:cBhvr>
                                        <p:cTn id="46" dur="200" fill="hold">
                                          <p:stCondLst>
                                            <p:cond delay="800"/>
                                          </p:stCondLst>
                                        </p:cTn>
                                        <p:tgtEl>
                                          <p:spTgt spid="620"/>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650"/>
                                        </p:tgtEl>
                                        <p:attrNameLst>
                                          <p:attrName>r</p:attrName>
                                        </p:attrNameLst>
                                      </p:cBhvr>
                                    </p:animRot>
                                    <p:animRot by="-240000">
                                      <p:cBhvr>
                                        <p:cTn id="49" dur="200" fill="hold">
                                          <p:stCondLst>
                                            <p:cond delay="200"/>
                                          </p:stCondLst>
                                        </p:cTn>
                                        <p:tgtEl>
                                          <p:spTgt spid="650"/>
                                        </p:tgtEl>
                                        <p:attrNameLst>
                                          <p:attrName>r</p:attrName>
                                        </p:attrNameLst>
                                      </p:cBhvr>
                                    </p:animRot>
                                    <p:animRot by="240000">
                                      <p:cBhvr>
                                        <p:cTn id="50" dur="200" fill="hold">
                                          <p:stCondLst>
                                            <p:cond delay="400"/>
                                          </p:stCondLst>
                                        </p:cTn>
                                        <p:tgtEl>
                                          <p:spTgt spid="650"/>
                                        </p:tgtEl>
                                        <p:attrNameLst>
                                          <p:attrName>r</p:attrName>
                                        </p:attrNameLst>
                                      </p:cBhvr>
                                    </p:animRot>
                                    <p:animRot by="-240000">
                                      <p:cBhvr>
                                        <p:cTn id="51" dur="200" fill="hold">
                                          <p:stCondLst>
                                            <p:cond delay="600"/>
                                          </p:stCondLst>
                                        </p:cTn>
                                        <p:tgtEl>
                                          <p:spTgt spid="650"/>
                                        </p:tgtEl>
                                        <p:attrNameLst>
                                          <p:attrName>r</p:attrName>
                                        </p:attrNameLst>
                                      </p:cBhvr>
                                    </p:animRot>
                                    <p:animRot by="120000">
                                      <p:cBhvr>
                                        <p:cTn id="52" dur="200" fill="hold">
                                          <p:stCondLst>
                                            <p:cond delay="800"/>
                                          </p:stCondLst>
                                        </p:cTn>
                                        <p:tgtEl>
                                          <p:spTgt spid="650"/>
                                        </p:tgtEl>
                                        <p:attrNameLst>
                                          <p:attrName>r</p:attrName>
                                        </p:attrNameLst>
                                      </p:cBhvr>
                                    </p:animRot>
                                  </p:childTnLst>
                                </p:cTn>
                              </p:par>
                              <p:par>
                                <p:cTn id="53" presetID="1" presetClass="entr" presetSubtype="0" fill="hold" nodeType="withEffect">
                                  <p:stCondLst>
                                    <p:cond delay="0"/>
                                  </p:stCondLst>
                                  <p:iterate type="lt">
                                    <p:tmAbs val="0"/>
                                  </p:iterate>
                                  <p:childTnLst>
                                    <p:set>
                                      <p:cBhvr>
                                        <p:cTn id="54" dur="1" fill="hold">
                                          <p:stCondLst>
                                            <p:cond delay="0"/>
                                          </p:stCondLst>
                                        </p:cTn>
                                        <p:tgtEl>
                                          <p:spTgt spid="67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2" presetClass="emph" presetSubtype="0" fill="hold" nodeType="clickEffect">
                                  <p:stCondLst>
                                    <p:cond delay="0"/>
                                  </p:stCondLst>
                                  <p:childTnLst>
                                    <p:animRot by="120000">
                                      <p:cBhvr>
                                        <p:cTn id="60" dur="100" fill="hold">
                                          <p:stCondLst>
                                            <p:cond delay="0"/>
                                          </p:stCondLst>
                                        </p:cTn>
                                        <p:tgtEl>
                                          <p:spTgt spid="458"/>
                                        </p:tgtEl>
                                        <p:attrNameLst>
                                          <p:attrName>r</p:attrName>
                                        </p:attrNameLst>
                                      </p:cBhvr>
                                    </p:animRot>
                                    <p:animRot by="-240000">
                                      <p:cBhvr>
                                        <p:cTn id="61" dur="200" fill="hold">
                                          <p:stCondLst>
                                            <p:cond delay="200"/>
                                          </p:stCondLst>
                                        </p:cTn>
                                        <p:tgtEl>
                                          <p:spTgt spid="458"/>
                                        </p:tgtEl>
                                        <p:attrNameLst>
                                          <p:attrName>r</p:attrName>
                                        </p:attrNameLst>
                                      </p:cBhvr>
                                    </p:animRot>
                                    <p:animRot by="240000">
                                      <p:cBhvr>
                                        <p:cTn id="62" dur="200" fill="hold">
                                          <p:stCondLst>
                                            <p:cond delay="400"/>
                                          </p:stCondLst>
                                        </p:cTn>
                                        <p:tgtEl>
                                          <p:spTgt spid="458"/>
                                        </p:tgtEl>
                                        <p:attrNameLst>
                                          <p:attrName>r</p:attrName>
                                        </p:attrNameLst>
                                      </p:cBhvr>
                                    </p:animRot>
                                    <p:animRot by="-240000">
                                      <p:cBhvr>
                                        <p:cTn id="63" dur="200" fill="hold">
                                          <p:stCondLst>
                                            <p:cond delay="600"/>
                                          </p:stCondLst>
                                        </p:cTn>
                                        <p:tgtEl>
                                          <p:spTgt spid="458"/>
                                        </p:tgtEl>
                                        <p:attrNameLst>
                                          <p:attrName>r</p:attrName>
                                        </p:attrNameLst>
                                      </p:cBhvr>
                                    </p:animRot>
                                    <p:animRot by="120000">
                                      <p:cBhvr>
                                        <p:cTn id="64" dur="200" fill="hold">
                                          <p:stCondLst>
                                            <p:cond delay="800"/>
                                          </p:stCondLst>
                                        </p:cTn>
                                        <p:tgtEl>
                                          <p:spTgt spid="458"/>
                                        </p:tgtEl>
                                        <p:attrNameLst>
                                          <p:attrName>r</p:attrName>
                                        </p:attrNameLst>
                                      </p:cBhvr>
                                    </p:animRot>
                                  </p:childTnLst>
                                </p:cTn>
                              </p:par>
                              <p:par>
                                <p:cTn id="65" presetID="1" presetClass="entr" presetSubtype="0" fill="hold" nodeType="withEffect">
                                  <p:stCondLst>
                                    <p:cond delay="0"/>
                                  </p:stCondLst>
                                  <p:iterate type="lt">
                                    <p:tmAbs val="0"/>
                                  </p:iterate>
                                  <p:childTnLst>
                                    <p:set>
                                      <p:cBhvr>
                                        <p:cTn id="66"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864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Diagrams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200400" y="4008502"/>
            <a:ext cx="1752600" cy="834853"/>
          </a:xfrm>
          <a:prstGeom prst="rect">
            <a:avLst/>
          </a:prstGeom>
        </p:spPr>
      </p:pic>
    </p:spTree>
    <p:extLst>
      <p:ext uri="{BB962C8B-B14F-4D97-AF65-F5344CB8AC3E}">
        <p14:creationId xmlns:p14="http://schemas.microsoft.com/office/powerpoint/2010/main" val="171045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Gadugi" panose="020B0502040204020203" pitchFamily="34" charset="0"/>
            </a:endParaRPr>
          </a:p>
        </p:txBody>
      </p:sp>
      <p:sp>
        <p:nvSpPr>
          <p:cNvPr id="3" name="Content Placeholder 2"/>
          <p:cNvSpPr>
            <a:spLocks noGrp="1"/>
          </p:cNvSpPr>
          <p:nvPr>
            <p:ph idx="1"/>
          </p:nvPr>
        </p:nvSpPr>
        <p:spPr/>
        <p:txBody>
          <a:bodyPr/>
          <a:lstStyle/>
          <a:p>
            <a:endParaRPr lang="en-US" dirty="0"/>
          </a:p>
        </p:txBody>
      </p:sp>
      <p:sp>
        <p:nvSpPr>
          <p:cNvPr id="4" name="Trapezoid 3"/>
          <p:cNvSpPr/>
          <p:nvPr/>
        </p:nvSpPr>
        <p:spPr>
          <a:xfrm rot="10800000">
            <a:off x="4238672"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413798" y="3181226"/>
            <a:ext cx="1019831" cy="707886"/>
          </a:xfrm>
          <a:prstGeom prst="rect">
            <a:avLst/>
          </a:prstGeom>
          <a:noFill/>
        </p:spPr>
        <p:txBody>
          <a:bodyPr wrap="none" rtlCol="0">
            <a:spAutoFit/>
          </a:bodyPr>
          <a:lstStyle/>
          <a:p>
            <a:r>
              <a:rPr lang="en-US" sz="4000" dirty="0" smtClean="0"/>
              <a:t>Add</a:t>
            </a:r>
            <a:endParaRPr lang="en-US" sz="4000" dirty="0"/>
          </a:p>
        </p:txBody>
      </p:sp>
      <p:sp>
        <p:nvSpPr>
          <p:cNvPr id="6" name="Trapezoid 5"/>
          <p:cNvSpPr/>
          <p:nvPr/>
        </p:nvSpPr>
        <p:spPr>
          <a:xfrm rot="10800000">
            <a:off x="5907201"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100647" y="3176886"/>
            <a:ext cx="958917" cy="707886"/>
          </a:xfrm>
          <a:prstGeom prst="rect">
            <a:avLst/>
          </a:prstGeom>
          <a:noFill/>
        </p:spPr>
        <p:txBody>
          <a:bodyPr wrap="none" rtlCol="0">
            <a:spAutoFit/>
          </a:bodyPr>
          <a:lstStyle/>
          <a:p>
            <a:r>
              <a:rPr lang="en-US" sz="4000" dirty="0" smtClean="0"/>
              <a:t>Sub</a:t>
            </a:r>
            <a:endParaRPr lang="en-US" sz="4000" dirty="0"/>
          </a:p>
        </p:txBody>
      </p:sp>
      <p:cxnSp>
        <p:nvCxnSpPr>
          <p:cNvPr id="8" name="Straight Arrow Connector 7"/>
          <p:cNvCxnSpPr/>
          <p:nvPr/>
        </p:nvCxnSpPr>
        <p:spPr>
          <a:xfrm flipH="1">
            <a:off x="5190030" y="2697364"/>
            <a:ext cx="961895" cy="39299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203248" y="2709407"/>
            <a:ext cx="553236"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89031" y="2692617"/>
            <a:ext cx="1257538" cy="39774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672985" y="2709407"/>
            <a:ext cx="293953"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16592" y="2135917"/>
            <a:ext cx="1978234" cy="707886"/>
          </a:xfrm>
          <a:prstGeom prst="rect">
            <a:avLst/>
          </a:prstGeom>
          <a:solidFill>
            <a:schemeClr val="accent1"/>
          </a:solidFill>
        </p:spPr>
        <p:txBody>
          <a:bodyPr wrap="none" rtlCol="0">
            <a:spAutoFit/>
          </a:bodyPr>
          <a:lstStyle/>
          <a:p>
            <a:r>
              <a:rPr lang="en-US" sz="4000" dirty="0" smtClean="0"/>
              <a:t>constant</a:t>
            </a:r>
            <a:endParaRPr lang="en-US" sz="4000" dirty="0"/>
          </a:p>
        </p:txBody>
      </p:sp>
      <p:sp>
        <p:nvSpPr>
          <p:cNvPr id="13" name="TextBox 12"/>
          <p:cNvSpPr txBox="1"/>
          <p:nvPr/>
        </p:nvSpPr>
        <p:spPr>
          <a:xfrm>
            <a:off x="4799859" y="215763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14" name="Straight Arrow Connector 13"/>
          <p:cNvCxnSpPr>
            <a:stCxn id="4" idx="0"/>
          </p:cNvCxnSpPr>
          <p:nvPr/>
        </p:nvCxnSpPr>
        <p:spPr>
          <a:xfrm>
            <a:off x="4895473" y="3881922"/>
            <a:ext cx="311870" cy="40562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034669" y="3899872"/>
            <a:ext cx="445197" cy="38427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rapezoid 15"/>
          <p:cNvSpPr/>
          <p:nvPr/>
        </p:nvSpPr>
        <p:spPr>
          <a:xfrm rot="10800000">
            <a:off x="4399324" y="4299247"/>
            <a:ext cx="2660239"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4513625" y="4306436"/>
            <a:ext cx="2502416" cy="707886"/>
          </a:xfrm>
          <a:prstGeom prst="rect">
            <a:avLst/>
          </a:prstGeom>
          <a:noFill/>
        </p:spPr>
        <p:txBody>
          <a:bodyPr wrap="none" rtlCol="0">
            <a:spAutoFit/>
          </a:bodyPr>
          <a:lstStyle/>
          <a:p>
            <a:r>
              <a:rPr lang="en-US" sz="4000" dirty="0" smtClean="0"/>
              <a:t>2-to-1 Mux</a:t>
            </a:r>
          </a:p>
        </p:txBody>
      </p:sp>
      <p:cxnSp>
        <p:nvCxnSpPr>
          <p:cNvPr id="18" name="Straight Arrow Connector 17"/>
          <p:cNvCxnSpPr/>
          <p:nvPr/>
        </p:nvCxnSpPr>
        <p:spPr>
          <a:xfrm>
            <a:off x="5661328" y="4985841"/>
            <a:ext cx="5248" cy="60880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7235" y="529732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20" name="Straight Arrow Connector 19"/>
          <p:cNvCxnSpPr>
            <a:endCxn id="16" idx="3"/>
          </p:cNvCxnSpPr>
          <p:nvPr/>
        </p:nvCxnSpPr>
        <p:spPr>
          <a:xfrm>
            <a:off x="4132730" y="4660379"/>
            <a:ext cx="357057" cy="719"/>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28900" y="4268811"/>
            <a:ext cx="1529586" cy="707886"/>
          </a:xfrm>
          <a:prstGeom prst="rect">
            <a:avLst/>
          </a:prstGeom>
          <a:solidFill>
            <a:schemeClr val="accent1"/>
          </a:solidFill>
        </p:spPr>
        <p:txBody>
          <a:bodyPr wrap="none" rtlCol="0">
            <a:spAutoFit/>
          </a:bodyPr>
          <a:lstStyle/>
          <a:p>
            <a:r>
              <a:rPr lang="en-US" sz="4000" dirty="0" smtClean="0"/>
              <a:t>choice</a:t>
            </a:r>
            <a:endParaRPr lang="en-US" sz="4000" dirty="0"/>
          </a:p>
        </p:txBody>
      </p:sp>
    </p:spTree>
    <p:extLst>
      <p:ext uri="{BB962C8B-B14F-4D97-AF65-F5344CB8AC3E}">
        <p14:creationId xmlns:p14="http://schemas.microsoft.com/office/powerpoint/2010/main" val="2217968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2" grpId="0" animBg="1"/>
      <p:bldP spid="13" grpId="0" animBg="1"/>
      <p:bldP spid="16" grpId="0" animBg="1"/>
      <p:bldP spid="17" grpId="0"/>
      <p:bldP spid="19" grpId="0" animBg="1"/>
      <p:bldP spid="21"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222504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38200" y="4800600"/>
            <a:ext cx="10515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line-rate</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a:t>
            </a:r>
            <a:r>
              <a:rPr lang="en-US" dirty="0" smtClean="0">
                <a:latin typeface="Gadugi" panose="020B0502040204020203" pitchFamily="34" charset="0"/>
              </a:rPr>
              <a:t>operations per packet </a:t>
            </a:r>
            <a:r>
              <a:rPr lang="en-US" dirty="0" smtClean="0">
                <a:latin typeface="Gadugi" panose="020B0502040204020203" pitchFamily="34" charset="0"/>
              </a:rPr>
              <a:t>(routing</a:t>
            </a:r>
            <a:r>
              <a:rPr lang="en-US" dirty="0" smtClean="0">
                <a:latin typeface="Gadugi" panose="020B0502040204020203" pitchFamily="34" charset="0"/>
              </a:rPr>
              <a:t>, </a:t>
            </a:r>
            <a:r>
              <a:rPr lang="en-US" dirty="0" smtClean="0">
                <a:latin typeface="Gadugi" panose="020B0502040204020203" pitchFamily="34" charset="0"/>
              </a:rPr>
              <a:t>access control (ACL), </a:t>
            </a:r>
            <a:r>
              <a:rPr lang="en-US" dirty="0" smtClean="0">
                <a:latin typeface="Gadugi" panose="020B0502040204020203" pitchFamily="34" charset="0"/>
              </a:rPr>
              <a:t>tunnels)</a:t>
            </a:r>
          </a:p>
          <a:p>
            <a:endParaRPr lang="en-US" dirty="0">
              <a:latin typeface="Gadugi" panose="020B0502040204020203" pitchFamily="34" charset="0"/>
            </a:endParaRPr>
          </a:p>
          <a:p>
            <a:pPr marL="0" indent="0">
              <a:buNone/>
            </a:pPr>
            <a:r>
              <a:rPr lang="en-US" dirty="0">
                <a:latin typeface="Gadugi" panose="020B0502040204020203" pitchFamily="34" charset="0"/>
              </a:rPr>
              <a:t>Need to process 1 </a:t>
            </a:r>
            <a:r>
              <a:rPr lang="en-US" dirty="0" smtClean="0">
                <a:latin typeface="Gadugi" panose="020B0502040204020203" pitchFamily="34" charset="0"/>
              </a:rPr>
              <a:t>billion </a:t>
            </a:r>
            <a:r>
              <a:rPr lang="en-US" dirty="0">
                <a:latin typeface="Gadugi" panose="020B0502040204020203" pitchFamily="34" charset="0"/>
              </a:rPr>
              <a:t>packets per </a:t>
            </a:r>
            <a:r>
              <a:rPr lang="en-US" dirty="0" smtClean="0">
                <a:latin typeface="Gadugi" panose="020B0502040204020203" pitchFamily="34" charset="0"/>
              </a:rPr>
              <a:t>second, 10 ops per packet</a:t>
            </a:r>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72078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11.4"/>
</p:tagLst>
</file>

<file path=ppt/tags/tag11.xml><?xml version="1.0" encoding="utf-8"?>
<p:tagLst xmlns:a="http://schemas.openxmlformats.org/drawingml/2006/main" xmlns:r="http://schemas.openxmlformats.org/officeDocument/2006/relationships" xmlns:p="http://schemas.openxmlformats.org/presentationml/2006/main">
  <p:tag name="TIMING" val="|26.6"/>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40.3|5.7|11.5|7.7"/>
</p:tagLst>
</file>

<file path=ppt/tags/tag4.xml><?xml version="1.0" encoding="utf-8"?>
<p:tagLst xmlns:a="http://schemas.openxmlformats.org/drawingml/2006/main" xmlns:r="http://schemas.openxmlformats.org/officeDocument/2006/relationships" xmlns:p="http://schemas.openxmlformats.org/presentationml/2006/main">
  <p:tag name="TIMING" val="|9.7|1.5|21.8|11.4|8.5|9.8"/>
</p:tagLst>
</file>

<file path=ppt/tags/tag5.xml><?xml version="1.0" encoding="utf-8"?>
<p:tagLst xmlns:a="http://schemas.openxmlformats.org/drawingml/2006/main" xmlns:r="http://schemas.openxmlformats.org/officeDocument/2006/relationships" xmlns:p="http://schemas.openxmlformats.org/presentationml/2006/main">
  <p:tag name="TIMING" val="|24.1|4.2|13.7|9.2"/>
</p:tagLst>
</file>

<file path=ppt/tags/tag6.xml><?xml version="1.0" encoding="utf-8"?>
<p:tagLst xmlns:a="http://schemas.openxmlformats.org/drawingml/2006/main" xmlns:r="http://schemas.openxmlformats.org/officeDocument/2006/relationships" xmlns:p="http://schemas.openxmlformats.org/presentationml/2006/main">
  <p:tag name="TIMING" val="|3.7|4.2|6.2|5.5|24.1"/>
</p:tagLst>
</file>

<file path=ppt/tags/tag7.xml><?xml version="1.0" encoding="utf-8"?>
<p:tagLst xmlns:a="http://schemas.openxmlformats.org/drawingml/2006/main" xmlns:r="http://schemas.openxmlformats.org/officeDocument/2006/relationships" xmlns:p="http://schemas.openxmlformats.org/presentationml/2006/main">
  <p:tag name="TIMING" val="|12.8|10.5|15.3"/>
</p:tagLst>
</file>

<file path=ppt/tags/tag8.xml><?xml version="1.0" encoding="utf-8"?>
<p:tagLst xmlns:a="http://schemas.openxmlformats.org/drawingml/2006/main" xmlns:r="http://schemas.openxmlformats.org/officeDocument/2006/relationships" xmlns:p="http://schemas.openxmlformats.org/presentationml/2006/main">
  <p:tag name="TIMING" val="|6.4"/>
</p:tagLst>
</file>

<file path=ppt/tags/tag9.xml><?xml version="1.0" encoding="utf-8"?>
<p:tagLst xmlns:a="http://schemas.openxmlformats.org/drawingml/2006/main" xmlns:r="http://schemas.openxmlformats.org/officeDocument/2006/relationships" xmlns:p="http://schemas.openxmlformats.org/presentationml/2006/main">
  <p:tag name="TIMING" val="|5.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7471</TotalTime>
  <Words>10042</Words>
  <Application>Microsoft Office PowerPoint</Application>
  <PresentationFormat>Widescreen</PresentationFormat>
  <Paragraphs>2031</Paragraphs>
  <Slides>90</Slides>
  <Notes>75</Notes>
  <HiddenSlides>13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90</vt:i4>
      </vt:variant>
    </vt:vector>
  </HeadingPairs>
  <TitlesOfParts>
    <vt:vector size="96" baseType="lpstr">
      <vt:lpstr>Arial</vt:lpstr>
      <vt:lpstr>Calibri</vt:lpstr>
      <vt:lpstr>Gadugi</vt:lpstr>
      <vt:lpstr>Seravek</vt:lpstr>
      <vt:lpstr>Wingdings</vt:lpstr>
      <vt:lpstr>Office Theme</vt:lpstr>
      <vt:lpstr>Programming Line-Rate Routers</vt:lpstr>
      <vt:lpstr>Joint work with</vt:lpstr>
      <vt:lpstr>Traditional networking</vt:lpstr>
      <vt:lpstr>Why is the traditional view insufficient?</vt:lpstr>
      <vt:lpstr>The quest for programmable routers</vt:lpstr>
      <vt:lpstr>The quest for programmable routers</vt:lpstr>
      <vt:lpstr>The vision: programmability at line-rate</vt:lpstr>
      <vt:lpstr>This Talk</vt:lpstr>
      <vt:lpstr>Performance requirements at line-rate</vt:lpstr>
      <vt:lpstr>Single processor architecture</vt:lpstr>
      <vt:lpstr>Packet-parallel architecture</vt:lpstr>
      <vt:lpstr>Packet-parallel architecture</vt:lpstr>
      <vt:lpstr>Function-parallel or pipelined architecture</vt:lpstr>
      <vt:lpstr>A machine model for line-rate routers</vt:lpstr>
      <vt:lpstr>A machine model for line-rate routers</vt:lpstr>
      <vt:lpstr>A machine model for line-rate routers</vt:lpstr>
      <vt:lpstr>A machine model for line-rate routers</vt:lpstr>
      <vt:lpstr>Stateless vs. stateful atoms</vt:lpstr>
      <vt:lpstr>This Talk</vt:lpstr>
      <vt:lpstr>Packet transactions</vt:lpstr>
      <vt:lpstr>Programming with packet transactions</vt:lpstr>
      <vt:lpstr>The compiler</vt:lpstr>
      <vt:lpstr>Preprocessing</vt:lpstr>
      <vt:lpstr>Code Pipelining</vt:lpstr>
      <vt:lpstr>Code Pipelining</vt:lpstr>
      <vt:lpstr>Code Pipelining</vt:lpstr>
      <vt:lpstr>Code Pipelining</vt:lpstr>
      <vt:lpstr>Code Pipelining</vt:lpstr>
      <vt:lpstr>Code Pipelining</vt:lpstr>
      <vt:lpstr>Instruction mapping</vt:lpstr>
      <vt:lpstr>Instruction mapping: example</vt:lpstr>
      <vt:lpstr>Evaluation</vt:lpstr>
      <vt:lpstr>Expressiveness of packet transactions</vt:lpstr>
      <vt:lpstr>Expressiveness of packet transactions</vt:lpstr>
      <vt:lpstr>Designing programmable routers</vt:lpstr>
      <vt:lpstr>Atoms used</vt:lpstr>
      <vt:lpstr>Atoms used</vt:lpstr>
      <vt:lpstr>Atoms used</vt:lpstr>
      <vt:lpstr>Compiling packet transactions</vt:lpstr>
      <vt:lpstr>This Talk</vt:lpstr>
      <vt:lpstr>Why is programmable scheduling hard?</vt:lpstr>
      <vt:lpstr>What does the scheduler do?</vt:lpstr>
      <vt:lpstr>The Push-In First-Out Queue</vt:lpstr>
      <vt:lpstr>A programmable scheduler</vt:lpstr>
      <vt:lpstr>A programmable scheduler</vt:lpstr>
      <vt:lpstr>Weighted Fair Queuing</vt:lpstr>
      <vt:lpstr>Token bucket shaping</vt:lpstr>
      <vt:lpstr>pFabric (SRPT)</vt:lpstr>
      <vt:lpstr>pFabric (SRPT)</vt:lpstr>
      <vt:lpstr>Beyond a single PIFO</vt:lpstr>
      <vt:lpstr>Tree of PIFOs</vt:lpstr>
      <vt:lpstr>Expressiveness of PIFOs</vt:lpstr>
      <vt:lpstr>PIFO in hardware</vt:lpstr>
      <vt:lpstr>A PIFO block</vt:lpstr>
      <vt:lpstr>Hardware feasibility</vt:lpstr>
      <vt:lpstr>Looking forward</vt:lpstr>
      <vt:lpstr>Backup slides</vt:lpstr>
      <vt:lpstr>Proposal: scheduling in P4</vt:lpstr>
      <vt:lpstr>Proposal: scheduling in P4</vt:lpstr>
      <vt:lpstr>The SKETCH algorithm</vt:lpstr>
      <vt:lpstr>Hardware feasibility of PIFOs</vt:lpstr>
      <vt:lpstr>Other future work</vt:lpstr>
      <vt:lpstr>Instruction mapping: bin packing</vt:lpstr>
      <vt:lpstr>Composing PIFOs: min. rate guarantees</vt:lpstr>
      <vt:lpstr>Traffic Shaping</vt:lpstr>
      <vt:lpstr>LSTF</vt:lpstr>
      <vt:lpstr>Packet transactions: conclusion</vt:lpstr>
      <vt:lpstr>The PIFO abstraction in one slide</vt:lpstr>
      <vt:lpstr>Motivating packet transactions</vt:lpstr>
      <vt:lpstr>Language constraints on Domino</vt:lpstr>
      <vt:lpstr>Static Single-Assignment</vt:lpstr>
      <vt:lpstr>Expression Flattening</vt:lpstr>
      <vt:lpstr>Instruction mapping: results</vt:lpstr>
      <vt:lpstr>Generating P4 code</vt:lpstr>
      <vt:lpstr>Relationship to prior compiler techniques</vt:lpstr>
      <vt:lpstr>PIFO in hardware: HotNets version</vt:lpstr>
      <vt:lpstr>Branch Removal</vt:lpstr>
      <vt:lpstr>Handling State Variables</vt:lpstr>
      <vt:lpstr>Instruction mapping: the SKETCH algorithm</vt:lpstr>
      <vt:lpstr>FAQ</vt:lpstr>
      <vt:lpstr>Code Pipelining</vt:lpstr>
      <vt:lpstr>Code Pipelining</vt:lpstr>
      <vt:lpstr>Code Pipelining</vt:lpstr>
      <vt:lpstr>Programming with Packet Transactions</vt:lpstr>
      <vt:lpstr>The Domino compiler</vt:lpstr>
      <vt:lpstr>Diagrams</vt:lpstr>
      <vt:lpstr>PowerPoint Presentation</vt:lpstr>
      <vt:lpstr>The quest for programmability</vt:lpstr>
      <vt:lpstr>The quest for programmability</vt:lpstr>
      <vt:lpstr>Compiler targets: diagram</vt:lpstr>
    </vt:vector>
  </TitlesOfParts>
  <Company>MIT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cp:lastModifiedBy>
  <cp:revision>2682</cp:revision>
  <dcterms:created xsi:type="dcterms:W3CDTF">2015-11-20T07:11:46Z</dcterms:created>
  <dcterms:modified xsi:type="dcterms:W3CDTF">2016-05-31T14:54:32Z</dcterms:modified>
</cp:coreProperties>
</file>