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29" r:id="rId3"/>
    <p:sldId id="303" r:id="rId4"/>
    <p:sldId id="284" r:id="rId5"/>
    <p:sldId id="283" r:id="rId6"/>
    <p:sldId id="321" r:id="rId7"/>
    <p:sldId id="302" r:id="rId8"/>
    <p:sldId id="322" r:id="rId9"/>
    <p:sldId id="304" r:id="rId10"/>
    <p:sldId id="310" r:id="rId11"/>
    <p:sldId id="323" r:id="rId12"/>
    <p:sldId id="305" r:id="rId13"/>
    <p:sldId id="306" r:id="rId14"/>
    <p:sldId id="307" r:id="rId15"/>
    <p:sldId id="308" r:id="rId16"/>
    <p:sldId id="309" r:id="rId17"/>
    <p:sldId id="258" r:id="rId18"/>
    <p:sldId id="259" r:id="rId19"/>
    <p:sldId id="313" r:id="rId20"/>
    <p:sldId id="265" r:id="rId21"/>
    <p:sldId id="266" r:id="rId22"/>
    <p:sldId id="267" r:id="rId23"/>
    <p:sldId id="268" r:id="rId24"/>
    <p:sldId id="269" r:id="rId25"/>
    <p:sldId id="271" r:id="rId26"/>
    <p:sldId id="311" r:id="rId27"/>
    <p:sldId id="272" r:id="rId28"/>
    <p:sldId id="275" r:id="rId29"/>
    <p:sldId id="276" r:id="rId30"/>
    <p:sldId id="277" r:id="rId31"/>
    <p:sldId id="328" r:id="rId32"/>
    <p:sldId id="324" r:id="rId33"/>
    <p:sldId id="312" r:id="rId34"/>
    <p:sldId id="287" r:id="rId35"/>
    <p:sldId id="288" r:id="rId36"/>
    <p:sldId id="325" r:id="rId37"/>
    <p:sldId id="326" r:id="rId38"/>
    <p:sldId id="327" r:id="rId39"/>
    <p:sldId id="314" r:id="rId40"/>
    <p:sldId id="301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2226" autoAdjust="0"/>
  </p:normalViewPr>
  <p:slideViewPr>
    <p:cSldViewPr showGuides="1">
      <p:cViewPr varScale="1">
        <p:scale>
          <a:sx n="55" d="100"/>
          <a:sy n="55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scaling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988885118929199E-2"/>
                  <c:y val="6.25627719838250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SNAP</a:t>
                    </a:r>
                  </a:p>
                  <a:p>
                    <a:r>
                      <a:rPr lang="en-US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CA-264B-9E90-84615553229E}"/>
                </c:ext>
              </c:extLst>
            </c:dLbl>
            <c:dLbl>
              <c:idx val="1"/>
              <c:layout>
                <c:manualLayout>
                  <c:x val="-1.31649331352155E-2"/>
                  <c:y val="6.82736594310022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Click</a:t>
                    </a:r>
                  </a:p>
                  <a:p>
                    <a:r>
                      <a:rPr lang="en-US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CA-264B-9E90-84615553229E}"/>
                </c:ext>
              </c:extLst>
            </c:dLbl>
            <c:dLbl>
              <c:idx val="2"/>
              <c:layout>
                <c:manualLayout>
                  <c:x val="-2.33544711071592E-2"/>
                  <c:y val="7.39845468781794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IXP 2400</a:t>
                    </a:r>
                  </a:p>
                  <a:p>
                    <a:r>
                      <a:rPr lang="en-US"/>
                      <a:t>(NPU)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CA-264B-9E90-84615553229E}"/>
                </c:ext>
              </c:extLst>
            </c:dLbl>
            <c:dLbl>
              <c:idx val="5"/>
              <c:layout>
                <c:manualLayout>
                  <c:x val="-8.7908207195178403E-2"/>
                  <c:y val="7.794497321626049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RouteBricks</a:t>
                    </a:r>
                  </a:p>
                  <a:p>
                    <a:r>
                      <a:rPr lang="en-US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CA-264B-9E90-84615553229E}"/>
                </c:ext>
              </c:extLst>
            </c:dLbl>
            <c:dLbl>
              <c:idx val="6"/>
              <c:layout>
                <c:manualLayout>
                  <c:x val="-7.8157904588392502E-2"/>
                  <c:y val="6.367889486964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/>
                      <a:t>PacketShader</a:t>
                    </a:r>
                    <a:r>
                      <a:rPr lang="en-US" baseline="0" dirty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CACA-264B-9E90-84615553229E}"/>
                </c:ext>
              </c:extLst>
            </c:dLbl>
            <c:dLbl>
              <c:idx val="7"/>
              <c:layout>
                <c:manualLayout>
                  <c:x val="-3.41915626005613E-4"/>
                  <c:y val="7.5770795805976801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SoftNIC</a:t>
                    </a:r>
                    <a:endParaRPr lang="en-US" dirty="0"/>
                  </a:p>
                  <a:p>
                    <a:r>
                      <a:rPr lang="en-US" dirty="0"/>
                      <a:t>(multi-core)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</c:v>
                </c:pt>
                <c:pt idx="5">
                  <c:v>35</c:v>
                </c:pt>
                <c:pt idx="6">
                  <c:v>40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CA-264B-9E90-84615553229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Catalyst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CA-264B-9E90-84615553229E}"/>
                </c:ext>
              </c:extLst>
            </c:dLbl>
            <c:dLbl>
              <c:idx val="3"/>
              <c:layout>
                <c:manualLayout>
                  <c:x val="-0.123236116866971"/>
                  <c:y val="-6.152042260567110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Broadcom</a:t>
                    </a:r>
                  </a:p>
                  <a:p>
                    <a:r>
                      <a:rPr lang="en-US" dirty="0"/>
                      <a:t>5670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CA-264B-9E90-84615553229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CA-264B-9E90-84615553229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ACA-264B-9E90-84615553229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</c:v>
                </c:pt>
                <c:pt idx="3">
                  <c:v>80</c:v>
                </c:pt>
                <c:pt idx="4">
                  <c:v>240</c:v>
                </c:pt>
                <c:pt idx="6">
                  <c:v>640</c:v>
                </c:pt>
                <c:pt idx="7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ACA-264B-9E90-8461555322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8127744"/>
        <c:axId val="1283841760"/>
      </c:lineChart>
      <c:catAx>
        <c:axId val="146812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841760"/>
        <c:crosses val="autoZero"/>
        <c:auto val="1"/>
        <c:lblAlgn val="ctr"/>
        <c:lblOffset val="100"/>
        <c:noMultiLvlLbl val="0"/>
      </c:catAx>
      <c:valAx>
        <c:axId val="1283841760"/>
        <c:scaling>
          <c:logBase val="1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Gbit</a:t>
                </a:r>
                <a:r>
                  <a:rPr lang="en-US" dirty="0"/>
                  <a:t>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Rhetorical</a:t>
            </a:r>
            <a:r>
              <a:rPr lang="en-US" baseline="0" dirty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 result is a reduction</a:t>
            </a:r>
            <a:r>
              <a:rPr lang="en-US" baseline="0" dirty="0"/>
              <a:t> in die area.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TODO: Make sure to</a:t>
            </a:r>
            <a:r>
              <a:rPr lang="en-US" baseline="0" dirty="0"/>
              <a:t> mention that these are very, very restricted units and not general purpose processors.</a:t>
            </a:r>
          </a:p>
          <a:p>
            <a:r>
              <a:rPr lang="en-US" baseline="0" dirty="0"/>
              <a:t>The game is designing these atoms or primitives</a:t>
            </a:r>
          </a:p>
          <a:p>
            <a:endParaRPr lang="en-US" baseline="0" dirty="0"/>
          </a:p>
          <a:p>
            <a:r>
              <a:rPr lang="en-US" baseline="0" dirty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with this pipeline model, here’s what a fixed function switch looks like</a:t>
            </a:r>
          </a:p>
          <a:p>
            <a:r>
              <a:rPr lang="en-US" dirty="0"/>
              <a:t>Each table is hardwired</a:t>
            </a:r>
            <a:r>
              <a:rPr lang="en-US" baseline="0" dirty="0"/>
              <a:t> to a specific task.</a:t>
            </a:r>
          </a:p>
          <a:p>
            <a:r>
              <a:rPr lang="en-US" baseline="0" dirty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width and height flexibly within</a:t>
            </a:r>
            <a:r>
              <a:rPr lang="en-US" baseline="0" dirty="0"/>
              <a:t> the table.</a:t>
            </a:r>
          </a:p>
          <a:p>
            <a:endParaRPr lang="en-US" baseline="0" dirty="0"/>
          </a:p>
          <a:p>
            <a:r>
              <a:rPr lang="en-US" baseline="0" dirty="0"/>
              <a:t>Maybe show how different logical tables can share resources within and across stages.</a:t>
            </a:r>
          </a:p>
          <a:p>
            <a:r>
              <a:rPr lang="en-US" baseline="0" dirty="0"/>
              <a:t>Maybe use Nick’s slides to illustrate this.</a:t>
            </a:r>
          </a:p>
          <a:p>
            <a:r>
              <a:rPr lang="en-US" baseline="0" dirty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you really need to know about the paper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</a:t>
            </a:r>
            <a:r>
              <a:rPr lang="en-US" baseline="0" dirty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it possible to efficiently use multiple stages of match</a:t>
            </a:r>
            <a:r>
              <a:rPr lang="en-US" baseline="0" dirty="0"/>
              <a:t> </a:t>
            </a:r>
            <a:r>
              <a:rPr lang="en-US" dirty="0"/>
              <a:t>tables, it</a:t>
            </a:r>
            <a:r>
              <a:rPr lang="en-US" baseline="0" dirty="0"/>
              <a:t> is assumed that the RMT Model can be configured to map Logical Tables to the Physical Tables.</a:t>
            </a:r>
          </a:p>
          <a:p>
            <a:endParaRPr lang="en-US" baseline="0" dirty="0"/>
          </a:p>
          <a:p>
            <a:r>
              <a:rPr lang="en-US" baseline="0" dirty="0"/>
              <a:t>To create bigger tables, one table may traverse multiple stages.</a:t>
            </a:r>
          </a:p>
          <a:p>
            <a:r>
              <a:rPr lang="en-US" baseline="0" dirty="0"/>
              <a:t>To create many smaller tables, several tables can be packed into one stage.</a:t>
            </a:r>
          </a:p>
          <a:p>
            <a:r>
              <a:rPr lang="en-US" baseline="0" dirty="0"/>
              <a:t>To make the allocation even more flexible, the Action instructions and the Statistic could share the same table space. </a:t>
            </a:r>
          </a:p>
          <a:p>
            <a:r>
              <a:rPr lang="en-US" baseline="0" dirty="0"/>
              <a:t>This slide gives a crude representation of how the the Logical Tables could be mapped to the Physical Tables.</a:t>
            </a:r>
          </a:p>
          <a:p>
            <a:endParaRPr lang="en-US" baseline="0" dirty="0"/>
          </a:p>
          <a:p>
            <a:r>
              <a:rPr lang="en-US" baseline="0" dirty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/>
          </a:p>
          <a:p>
            <a:r>
              <a:rPr lang="en-US" dirty="0"/>
              <a:t>The control plane</a:t>
            </a:r>
            <a:r>
              <a:rPr lang="en-US" baseline="0" dirty="0"/>
              <a:t> is assumed to know the number and size of the physical stages available. </a:t>
            </a:r>
          </a:p>
          <a:p>
            <a:r>
              <a:rPr lang="en-US" baseline="0" dirty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processing is assumed to be</a:t>
            </a:r>
            <a:r>
              <a:rPr lang="en-US" baseline="0" dirty="0"/>
              <a:t> available in each physical stage of the pipeline.</a:t>
            </a:r>
          </a:p>
          <a:p>
            <a:r>
              <a:rPr lang="en-US" baseline="0" dirty="0"/>
              <a:t>The headers are available along with the match result and metadata. Optional state could be available to the Action Processors.</a:t>
            </a:r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assumed to be some number of processors (could be 1, could be hundreds) to perform Actions on headers.</a:t>
            </a:r>
          </a:p>
          <a:p>
            <a:r>
              <a:rPr lang="en-US" baseline="0" dirty="0"/>
              <a:t>The Action instruction set is assumed to be protocol independent  (e.g. “insert these 8 bits starting at bit 19 of the 3</a:t>
            </a:r>
            <a:r>
              <a:rPr lang="en-US" baseline="30000" dirty="0"/>
              <a:t>rd</a:t>
            </a:r>
            <a:r>
              <a:rPr lang="en-US" baseline="0" dirty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edit packet fields in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P4 API: a new API between the control-plane and the data plane.</a:t>
            </a:r>
          </a:p>
          <a:p>
            <a:r>
              <a:rPr lang="en-US" baseline="0" dirty="0"/>
              <a:t>The data plane performs mostly stateless high-speed processing.</a:t>
            </a:r>
          </a:p>
          <a:p>
            <a:r>
              <a:rPr lang="en-US" baseline="0" dirty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 should be portable across a large spectrum of switch</a:t>
            </a:r>
            <a:r>
              <a:rPr lang="en-US" baseline="0" dirty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this is a first step and things will get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steady state of a network is well understood.</a:t>
            </a:r>
          </a:p>
          <a:p>
            <a:pPr lvl="1"/>
            <a:r>
              <a:rPr lang="en-US" dirty="0"/>
              <a:t>When things change, people have a hard time debugging, and would like instrumentation.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early to say if this will be widely adopted or not.</a:t>
            </a:r>
          </a:p>
          <a:p>
            <a:r>
              <a:rPr lang="en-US" dirty="0"/>
              <a:t>Staid companies</a:t>
            </a:r>
            <a:r>
              <a:rPr lang="en-US" baseline="0" dirty="0"/>
              <a:t> such as AT&amp;T and CISCO showing up at the working group meetings.</a:t>
            </a:r>
          </a:p>
          <a:p>
            <a:endParaRPr lang="en-US" baseline="0" dirty="0"/>
          </a:p>
          <a:p>
            <a:r>
              <a:rPr lang="en-US" baseline="0" dirty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 this out a little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would _you_ design a programmable router?</a:t>
            </a:r>
          </a:p>
          <a:p>
            <a:endParaRPr lang="en-US" baseline="0" dirty="0"/>
          </a:p>
          <a:p>
            <a:r>
              <a:rPr lang="en-US" baseline="0" dirty="0"/>
              <a:t>Mention that it is on log scale</a:t>
            </a:r>
          </a:p>
          <a:p>
            <a:r>
              <a:rPr lang="en-US" baseline="0" dirty="0"/>
              <a:t>Define line rate</a:t>
            </a:r>
          </a:p>
          <a:p>
            <a:r>
              <a:rPr lang="en-US" baseline="0" dirty="0"/>
              <a:t>Unpredictable performance examples: hardware </a:t>
            </a:r>
            <a:r>
              <a:rPr lang="en-US" baseline="0" dirty="0" err="1"/>
              <a:t>config</a:t>
            </a:r>
            <a:r>
              <a:rPr lang="en-US" baseline="0" dirty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discuss the RMT model, let’s talk a bit about the switch architecture.</a:t>
            </a:r>
          </a:p>
          <a:p>
            <a:r>
              <a:rPr lang="en-US" dirty="0"/>
              <a:t>The paper doesn’t go into much detail about this</a:t>
            </a:r>
            <a:r>
              <a:rPr lang="en-US" baseline="0" dirty="0"/>
              <a:t> and assumes a switch is going to have a pipeline of match-action tables (fixed or not). Why is this a good architecture?</a:t>
            </a:r>
          </a:p>
          <a:p>
            <a:endParaRPr lang="en-US" dirty="0"/>
          </a:p>
          <a:p>
            <a:r>
              <a:rPr lang="en-US" dirty="0"/>
              <a:t>Q:</a:t>
            </a:r>
            <a:r>
              <a:rPr lang="en-US" baseline="0" dirty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/>
              <a:t>Programmable switches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courtesy of Patrick </a:t>
            </a:r>
            <a:r>
              <a:rPr lang="en-US" dirty="0" err="1"/>
              <a:t>Bosshart</a:t>
            </a:r>
            <a:r>
              <a:rPr lang="en-US" dirty="0"/>
              <a:t>, Nick McKeown, and Mihai </a:t>
            </a:r>
            <a:r>
              <a:rPr lang="en-US" dirty="0" err="1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/>
              <a:t>The RMT model: programmability +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Performance: 640 </a:t>
            </a:r>
            <a:r>
              <a:rPr lang="en-US" dirty="0" err="1"/>
              <a:t>Gbit</a:t>
            </a:r>
            <a:r>
              <a:rPr lang="en-US" dirty="0"/>
              <a:t>/s (also called line rate), now 6.4 </a:t>
            </a:r>
            <a:r>
              <a:rPr lang="en-US" dirty="0" err="1"/>
              <a:t>Tbit</a:t>
            </a:r>
            <a:r>
              <a:rPr lang="en-US" dirty="0"/>
              <a:t>/s.</a:t>
            </a:r>
          </a:p>
          <a:p>
            <a:endParaRPr lang="en-US" dirty="0"/>
          </a:p>
          <a:p>
            <a:r>
              <a:rPr lang="en-US" dirty="0"/>
              <a:t>Programmability: New headers, new modifications to packet headers, flexibly size lookup tables, (limited) state modification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/>
              <a:t>The right architecture for a high-speed switch?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 at line-rate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capacity ~ 1 </a:t>
            </a:r>
            <a:r>
              <a:rPr lang="en-US" dirty="0" err="1"/>
              <a:t>Tbit</a:t>
            </a:r>
            <a:r>
              <a:rPr lang="en-US" dirty="0"/>
              <a:t>/s</a:t>
            </a:r>
          </a:p>
          <a:p>
            <a:endParaRPr lang="en-US" dirty="0"/>
          </a:p>
          <a:p>
            <a:r>
              <a:rPr lang="en-US" dirty="0"/>
              <a:t>Packet size ~ 1000 bits</a:t>
            </a:r>
          </a:p>
          <a:p>
            <a:endParaRPr lang="en-US" dirty="0"/>
          </a:p>
          <a:p>
            <a:r>
              <a:rPr lang="en-US" dirty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billion packets per second, 10 ops per packet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processor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GHz processor</a:t>
            </a:r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Function-parallel or pipelined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lookup table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 lookup table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lookup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ACL lookup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 lookup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But, needs careful circuit design to run at 1 GHz</a:t>
            </a: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 to a fixed-function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Flexibility to:</a:t>
            </a:r>
          </a:p>
          <a:p>
            <a:pPr lvl="1"/>
            <a:r>
              <a:rPr lang="en-US" dirty="0"/>
              <a:t>Trade one memory dimension for another:</a:t>
            </a:r>
          </a:p>
          <a:p>
            <a:pPr lvl="2"/>
            <a:r>
              <a:rPr lang="en-US" dirty="0"/>
              <a:t>A narrower ACL table with more rules</a:t>
            </a:r>
          </a:p>
          <a:p>
            <a:pPr lvl="2"/>
            <a:r>
              <a:rPr lang="en-US" dirty="0"/>
              <a:t>A wider MAC address table with fewer rules.</a:t>
            </a:r>
          </a:p>
          <a:p>
            <a:pPr lvl="1"/>
            <a:r>
              <a:rPr lang="en-US" dirty="0"/>
              <a:t>Add a new table</a:t>
            </a:r>
          </a:p>
          <a:p>
            <a:pPr lvl="2"/>
            <a:r>
              <a:rPr lang="en-US" dirty="0"/>
              <a:t>Tunneling</a:t>
            </a:r>
          </a:p>
          <a:p>
            <a:pPr lvl="1"/>
            <a:r>
              <a:rPr lang="en-US" dirty="0"/>
              <a:t>Add a new header field</a:t>
            </a:r>
          </a:p>
          <a:p>
            <a:pPr lvl="2"/>
            <a:r>
              <a:rPr lang="en-US" dirty="0"/>
              <a:t>VXLAN</a:t>
            </a:r>
          </a:p>
          <a:p>
            <a:pPr lvl="1"/>
            <a:r>
              <a:rPr lang="en-US" dirty="0"/>
              <a:t>Add a different action</a:t>
            </a:r>
          </a:p>
          <a:p>
            <a:pPr lvl="2"/>
            <a:r>
              <a:rPr lang="en-US" dirty="0"/>
              <a:t>Compute RTT sums for RCP.</a:t>
            </a:r>
          </a:p>
          <a:p>
            <a:r>
              <a:rPr lang="en-US" dirty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RMT: Two simple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parser</a:t>
            </a:r>
          </a:p>
          <a:p>
            <a:endParaRPr lang="en-US" dirty="0"/>
          </a:p>
          <a:p>
            <a:r>
              <a:rPr lang="en-US" dirty="0"/>
              <a:t>Pipeline of match-action tables</a:t>
            </a:r>
          </a:p>
          <a:p>
            <a:pPr lvl="1"/>
            <a:r>
              <a:rPr lang="en-US" dirty="0"/>
              <a:t>Match on any parsed field</a:t>
            </a:r>
          </a:p>
          <a:p>
            <a:pPr lvl="1"/>
            <a:r>
              <a:rPr lang="en-US" dirty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36B-4F76-9A40-8E1F-9FD1B81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1381-DF5C-494E-9E66-C6CE6D4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metamorphosis: fast programmable match-action processing in hardware for SDN (SIGCOMM 2013)</a:t>
            </a:r>
          </a:p>
          <a:p>
            <a:r>
              <a:rPr lang="en-US" dirty="0"/>
              <a:t>P4: programming protocol-independent packet processors (SIGCOMM CCR 2014)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RMT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graph</a:t>
            </a:r>
          </a:p>
          <a:p>
            <a:r>
              <a:rPr lang="en-US" dirty="0"/>
              <a:t>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Reconfigurable Match Tables:</a:t>
            </a:r>
            <a:br>
              <a:rPr lang="en-US" dirty="0"/>
            </a:br>
            <a:r>
              <a:rPr lang="en-US" dirty="0"/>
              <a:t>The Table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the parser and match-action hardware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parser (Gibb et al. ANCS 2013)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+ field extraction in each state (Ethernet, IP, etc.)</a:t>
            </a:r>
          </a:p>
          <a:p>
            <a:endParaRPr lang="en-US" dirty="0"/>
          </a:p>
          <a:p>
            <a:r>
              <a:rPr lang="en-US" dirty="0"/>
              <a:t>State machine implemented as a TCAM</a:t>
            </a:r>
          </a:p>
          <a:p>
            <a:endParaRPr lang="en-US" dirty="0"/>
          </a:p>
          <a:p>
            <a:r>
              <a:rPr lang="en-US" dirty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RMT Logical to Physical Table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Processing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Motivation for programmable switches</a:t>
            </a:r>
          </a:p>
          <a:p>
            <a:endParaRPr lang="en-US" dirty="0"/>
          </a:p>
          <a:p>
            <a:r>
              <a:rPr lang="en-US" dirty="0"/>
              <a:t>Early attempts at programmability</a:t>
            </a:r>
          </a:p>
          <a:p>
            <a:endParaRPr lang="en-US" dirty="0"/>
          </a:p>
          <a:p>
            <a:r>
              <a:rPr lang="en-US" dirty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/>
              <a:t>The P4 programming language</a:t>
            </a:r>
          </a:p>
          <a:p>
            <a:endParaRPr lang="en-US" dirty="0"/>
          </a:p>
          <a:p>
            <a:r>
              <a:rPr lang="en-US" dirty="0"/>
              <a:t>What’s happened since?</a:t>
            </a:r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30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Gadugi" panose="020B0502040204020203" pitchFamily="34" charset="0"/>
              </a:rPr>
              <a:t>Obvious parallelism: 200 VLIWs per stage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are there 16 parsers but only one pipeline?</a:t>
            </a:r>
          </a:p>
          <a:p>
            <a:endParaRPr lang="en-US" dirty="0"/>
          </a:p>
          <a:p>
            <a:r>
              <a:rPr lang="en-US" dirty="0"/>
              <a:t>This switch supports 640 </a:t>
            </a:r>
            <a:r>
              <a:rPr lang="en-US" dirty="0" err="1"/>
              <a:t>Gbit</a:t>
            </a:r>
            <a:r>
              <a:rPr lang="en-US" dirty="0"/>
              <a:t>/s. Switches today support &gt; 1 </a:t>
            </a:r>
            <a:r>
              <a:rPr lang="en-US" dirty="0" err="1"/>
              <a:t>Tbit</a:t>
            </a:r>
            <a:r>
              <a:rPr lang="en-US" dirty="0"/>
              <a:t>/s.  How does this happen?</a:t>
            </a:r>
          </a:p>
          <a:p>
            <a:endParaRPr lang="en-US" dirty="0"/>
          </a:p>
          <a:p>
            <a:r>
              <a:rPr lang="en-US" dirty="0"/>
              <a:t>What do you think the chip’s die consists of?</a:t>
            </a:r>
          </a:p>
          <a:p>
            <a:endParaRPr lang="en-US" dirty="0"/>
          </a:p>
          <a:p>
            <a:r>
              <a:rPr lang="en-US" dirty="0"/>
              <a:t>How much do each of these components contribute?</a:t>
            </a:r>
          </a:p>
          <a:p>
            <a:endParaRPr lang="en-US" dirty="0"/>
          </a:p>
          <a:p>
            <a:r>
              <a:rPr lang="en-US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programmability affect chip area?</a:t>
            </a:r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Programmability mostly affects logic, which is a small fraction of area.</a:t>
            </a:r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RMT: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/>
              <a:t>Concurrently, other programmable chips being developed: Intel </a:t>
            </a:r>
            <a:r>
              <a:rPr lang="en-US" dirty="0" err="1"/>
              <a:t>FlexPipe</a:t>
            </a:r>
            <a:r>
              <a:rPr lang="en-US" dirty="0"/>
              <a:t>, Cavium </a:t>
            </a:r>
            <a:r>
              <a:rPr lang="en-US" dirty="0" err="1"/>
              <a:t>Xpliant</a:t>
            </a:r>
            <a:r>
              <a:rPr lang="en-US" dirty="0"/>
              <a:t>, CORSA, …</a:t>
            </a:r>
          </a:p>
          <a:p>
            <a:endParaRPr lang="en-US" dirty="0"/>
          </a:p>
          <a:p>
            <a:r>
              <a:rPr lang="en-US" dirty="0"/>
              <a:t>Portable language to program these chips</a:t>
            </a:r>
          </a:p>
          <a:p>
            <a:endParaRPr lang="en-US" dirty="0"/>
          </a:p>
          <a:p>
            <a:r>
              <a:rPr lang="en-US" dirty="0"/>
              <a:t>SDN’s legacy: How do we retain control / data plane separation?</a:t>
            </a:r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/>
              <a:t>P4 Scope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/>
              <a:t>Q: Which data plane?</a:t>
            </a:r>
            <a:br>
              <a:rPr lang="en-US" dirty="0"/>
            </a:br>
            <a:r>
              <a:rPr lang="en-US" dirty="0"/>
              <a:t>A: Any data plane!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switches</a:t>
            </a:r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Abstractions for</a:t>
            </a:r>
          </a:p>
          <a:p>
            <a:pPr lvl="1"/>
            <a:r>
              <a:rPr lang="en-US" dirty="0"/>
              <a:t>Programmable parser: headers, parsers</a:t>
            </a:r>
          </a:p>
          <a:p>
            <a:pPr lvl="1"/>
            <a:r>
              <a:rPr lang="en-US" dirty="0"/>
              <a:t>Match-action: tables, actions</a:t>
            </a:r>
          </a:p>
          <a:p>
            <a:pPr lvl="1"/>
            <a:r>
              <a:rPr lang="en-US" dirty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/>
              <a:t>Fairly simple language. What do you think is missing?</a:t>
            </a:r>
          </a:p>
          <a:p>
            <a:pPr lvl="1"/>
            <a:r>
              <a:rPr lang="en-US" dirty="0"/>
              <a:t>No type system, modularity, libraries, etc.</a:t>
            </a:r>
          </a:p>
          <a:p>
            <a:endParaRPr lang="en-US" dirty="0"/>
          </a:p>
          <a:p>
            <a:r>
              <a:rPr lang="en-US" dirty="0"/>
              <a:t>Somewhat strange serial-parallel semantics. </a:t>
            </a:r>
            <a:r>
              <a:rPr lang="en-US"/>
              <a:t>Why?</a:t>
            </a:r>
            <a:endParaRPr lang="en-US" dirty="0"/>
          </a:p>
          <a:p>
            <a:pPr lvl="1"/>
            <a:r>
              <a:rPr lang="en-US" dirty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care about programmability?</a:t>
            </a:r>
          </a:p>
          <a:p>
            <a:pPr lvl="1"/>
            <a:r>
              <a:rPr lang="en-US" dirty="0"/>
              <a:t>If you knew exactly what your switch had to do, you would build it.</a:t>
            </a:r>
          </a:p>
          <a:p>
            <a:pPr lvl="1"/>
            <a:r>
              <a:rPr lang="en-US" dirty="0"/>
              <a:t>But, the only constant is change.</a:t>
            </a:r>
          </a:p>
          <a:p>
            <a:pPr lvl="1"/>
            <a:r>
              <a:rPr lang="en-US" dirty="0"/>
              <a:t>(Hopefully) no more lengthy standard meetings for a new protocol.</a:t>
            </a:r>
          </a:p>
          <a:p>
            <a:pPr lvl="1"/>
            <a:r>
              <a:rPr lang="en-US" dirty="0"/>
              <a:t>Move beyond thinking about features to instructions.</a:t>
            </a:r>
          </a:p>
          <a:p>
            <a:pPr lvl="1"/>
            <a:r>
              <a:rPr lang="en-US" dirty="0"/>
              <a:t>Eliminate hardware bugs, everything is now software/firmware.</a:t>
            </a:r>
          </a:p>
          <a:p>
            <a:pPr lvl="1"/>
            <a:r>
              <a:rPr lang="en-US" dirty="0"/>
              <a:t>Attractive to switch vendors like CISCO/Arista</a:t>
            </a:r>
          </a:p>
          <a:p>
            <a:pPr lvl="2"/>
            <a:r>
              <a:rPr lang="en-US" dirty="0"/>
              <a:t>Hardware development is costly.</a:t>
            </a:r>
          </a:p>
          <a:p>
            <a:pPr lvl="2"/>
            <a:r>
              <a:rPr lang="en-US" dirty="0"/>
              <a:t>Can be moved out of the company.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active networks tried this is 1995, there was no pressing need</a:t>
            </a:r>
          </a:p>
          <a:p>
            <a:r>
              <a:rPr lang="en-US" dirty="0"/>
              <a:t>What’s the killer app today?</a:t>
            </a:r>
          </a:p>
          <a:p>
            <a:pPr lvl="1"/>
            <a:r>
              <a:rPr lang="en-US" dirty="0"/>
              <a:t>For SDN, it was network virtualization.</a:t>
            </a:r>
          </a:p>
          <a:p>
            <a:pPr lvl="1"/>
            <a:r>
              <a:rPr lang="en-US" dirty="0"/>
              <a:t>I think it’s measurement/visibility/troubleshooting for </a:t>
            </a:r>
            <a:r>
              <a:rPr lang="en-US" dirty="0" err="1"/>
              <a:t>prog</a:t>
            </a:r>
            <a:r>
              <a:rPr lang="en-US" dirty="0"/>
              <a:t>. switches</a:t>
            </a:r>
          </a:p>
          <a:p>
            <a:r>
              <a:rPr lang="en-US" dirty="0"/>
              <a:t>More far out: Maybe push the application into the network?</a:t>
            </a:r>
          </a:p>
          <a:p>
            <a:pPr lvl="1"/>
            <a:r>
              <a:rPr lang="en-US" dirty="0"/>
              <a:t>HTTP proxies?</a:t>
            </a:r>
          </a:p>
          <a:p>
            <a:pPr lvl="1"/>
            <a:r>
              <a:rPr lang="en-US" dirty="0"/>
              <a:t>Speculative </a:t>
            </a:r>
            <a:r>
              <a:rPr lang="en-US" dirty="0" err="1"/>
              <a:t>Paxos</a:t>
            </a:r>
            <a:r>
              <a:rPr lang="en-US" dirty="0"/>
              <a:t>, </a:t>
            </a:r>
            <a:r>
              <a:rPr lang="en-US" dirty="0" err="1"/>
              <a:t>NetPaxos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 GPUs, maybe programmable switches will be used as application accelerators (e.g., </a:t>
            </a:r>
            <a:r>
              <a:rPr lang="en-US" dirty="0" err="1"/>
              <a:t>NetCache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happened since?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timescales in a network’s switches.</a:t>
            </a:r>
          </a:p>
          <a:p>
            <a:endParaRPr lang="en-US" dirty="0"/>
          </a:p>
          <a:p>
            <a:r>
              <a:rPr lang="en-US" dirty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/>
              <a:t>Control plane: Establishing routes for end-to-end connectivity, longer timescales of a few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around p4.org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P4 reference software switch</a:t>
            </a:r>
          </a:p>
          <a:p>
            <a:endParaRPr lang="en-US" dirty="0"/>
          </a:p>
          <a:p>
            <a:r>
              <a:rPr lang="en-US" dirty="0"/>
              <a:t>P4 compiler</a:t>
            </a:r>
          </a:p>
          <a:p>
            <a:endParaRPr lang="en-US" dirty="0"/>
          </a:p>
          <a:p>
            <a:r>
              <a:rPr lang="en-US" dirty="0"/>
              <a:t>Workshops</a:t>
            </a:r>
          </a:p>
          <a:p>
            <a:endParaRPr lang="en-US" dirty="0"/>
          </a:p>
          <a:p>
            <a:r>
              <a:rPr lang="en-US" dirty="0"/>
              <a:t>Industry adoption (</a:t>
            </a:r>
            <a:r>
              <a:rPr lang="en-US" dirty="0" err="1"/>
              <a:t>Netronome</a:t>
            </a:r>
            <a:r>
              <a:rPr lang="en-US" dirty="0"/>
              <a:t>, Xilinx, Barefoot, CISCO, VMWare, …)</a:t>
            </a:r>
          </a:p>
          <a:p>
            <a:endParaRPr lang="en-US" dirty="0"/>
          </a:p>
          <a:p>
            <a:r>
              <a:rPr lang="en-US" dirty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research interest in academia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P4 compilers (Jose et al.)</a:t>
            </a:r>
          </a:p>
          <a:p>
            <a:r>
              <a:rPr lang="en-US" sz="11200" dirty="0" err="1"/>
              <a:t>Stateful</a:t>
            </a:r>
            <a:r>
              <a:rPr lang="en-US" sz="11200" dirty="0"/>
              <a:t> algorithms (</a:t>
            </a:r>
            <a:r>
              <a:rPr lang="en-US" sz="11200" dirty="0" err="1"/>
              <a:t>Sivaraman</a:t>
            </a:r>
            <a:r>
              <a:rPr lang="en-US" sz="11200" dirty="0"/>
              <a:t> et al., Packet Transactions)</a:t>
            </a:r>
          </a:p>
          <a:p>
            <a:r>
              <a:rPr lang="en-US" sz="11200" dirty="0"/>
              <a:t>Higher-level languages (</a:t>
            </a:r>
            <a:r>
              <a:rPr lang="en-US" sz="11200" dirty="0" err="1"/>
              <a:t>Arashloo</a:t>
            </a:r>
            <a:r>
              <a:rPr lang="en-US" sz="11200" dirty="0"/>
              <a:t> et al., SNAP)</a:t>
            </a:r>
          </a:p>
          <a:p>
            <a:r>
              <a:rPr lang="en-US" sz="11200" dirty="0"/>
              <a:t>Programmable scheduling (</a:t>
            </a:r>
            <a:r>
              <a:rPr lang="en-US" sz="11200" dirty="0" err="1"/>
              <a:t>Sivaraman</a:t>
            </a:r>
            <a:r>
              <a:rPr lang="en-US" sz="11200" dirty="0"/>
              <a:t> et al., PIFO; Mittal et al., Universal </a:t>
            </a:r>
            <a:r>
              <a:rPr lang="en-US" sz="11200"/>
              <a:t>Packet Scheduling)</a:t>
            </a:r>
            <a:endParaRPr lang="en-US" sz="11200" dirty="0"/>
          </a:p>
          <a:p>
            <a:r>
              <a:rPr lang="en-US" sz="11200" dirty="0"/>
              <a:t>Protocol-independent software switches (</a:t>
            </a:r>
            <a:r>
              <a:rPr lang="en-US" sz="11200" dirty="0" err="1"/>
              <a:t>Shahbaz</a:t>
            </a:r>
            <a:r>
              <a:rPr lang="en-US" sz="11200" dirty="0"/>
              <a:t> et al., PISCES)</a:t>
            </a:r>
          </a:p>
          <a:p>
            <a:r>
              <a:rPr lang="en-US" sz="11200" dirty="0"/>
              <a:t>Programmable NICs (Kaufman et al., </a:t>
            </a:r>
            <a:r>
              <a:rPr lang="en-US" sz="11200" dirty="0" err="1"/>
              <a:t>FlexNIC</a:t>
            </a:r>
            <a:r>
              <a:rPr lang="en-US" sz="11200" dirty="0"/>
              <a:t>)</a:t>
            </a:r>
          </a:p>
          <a:p>
            <a:r>
              <a:rPr lang="en-US" sz="11200" dirty="0"/>
              <a:t>Network measurement (Li et al., </a:t>
            </a:r>
            <a:r>
              <a:rPr lang="en-US" sz="11200" dirty="0" err="1"/>
              <a:t>FlowRadar</a:t>
            </a:r>
            <a:r>
              <a:rPr lang="en-US" sz="11200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Networking: What’s the idea?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network control plane from data plane.</a:t>
            </a:r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consequences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control plane out of the switch onto a server.</a:t>
            </a:r>
          </a:p>
          <a:p>
            <a:endParaRPr lang="en-US" dirty="0"/>
          </a:p>
          <a:p>
            <a:r>
              <a:rPr lang="en-US" dirty="0"/>
              <a:t>Well-defined API to data plane (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 on fixed headers, carry out fixed actions.</a:t>
            </a:r>
          </a:p>
          <a:p>
            <a:pPr lvl="1"/>
            <a:r>
              <a:rPr lang="en-US" dirty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/>
              <a:t>Write your own control program.</a:t>
            </a:r>
          </a:p>
          <a:p>
            <a:pPr lvl="1"/>
            <a:r>
              <a:rPr lang="en-US" dirty="0"/>
              <a:t>Traffic Engineering</a:t>
            </a:r>
          </a:p>
          <a:p>
            <a:pPr lvl="1"/>
            <a:r>
              <a:rPr lang="en-US" dirty="0"/>
              <a:t>Access Control Policies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software-defined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/>
              <a:t>Think of some algorithms that require switch support.</a:t>
            </a:r>
          </a:p>
          <a:p>
            <a:endParaRPr lang="en-US" dirty="0"/>
          </a:p>
          <a:p>
            <a:r>
              <a:rPr lang="en-US" dirty="0"/>
              <a:t>RED, WFQ, PIE, XCP, RCP, DCTCP, 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Lot of performance left on the table.</a:t>
            </a:r>
          </a:p>
          <a:p>
            <a:endParaRPr lang="is-IS" dirty="0"/>
          </a:p>
          <a:p>
            <a:r>
              <a:rPr lang="is-IS" dirty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solution: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switch however you like.</a:t>
            </a:r>
          </a:p>
          <a:p>
            <a:endParaRPr lang="en-US" dirty="0"/>
          </a:p>
          <a:p>
            <a:r>
              <a:rPr lang="en-US" dirty="0"/>
              <a:t>Each user “programs” their own algorithm.</a:t>
            </a:r>
          </a:p>
          <a:p>
            <a:endParaRPr lang="en-US" dirty="0"/>
          </a:p>
          <a:p>
            <a:r>
              <a:rPr lang="en-US" dirty="0"/>
              <a:t>Much like we program desktops, smartphones, etc.</a:t>
            </a:r>
          </a:p>
          <a:p>
            <a:endParaRPr lang="en-US" dirty="0"/>
          </a:p>
          <a:p>
            <a:r>
              <a:rPr lang="en-US" dirty="0"/>
              <a:t>Vision: make the network (control and data planes) as easy to program as a computer.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attempts at programmable routers</a:t>
            </a: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Unpredictable performance (e.g., cache contention)</a:t>
            </a: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2580</Words>
  <Application>Microsoft Macintosh PowerPoint</Application>
  <PresentationFormat>Widescreen</PresentationFormat>
  <Paragraphs>638</Paragraphs>
  <Slides>41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Gadugi</vt:lpstr>
      <vt:lpstr>Wingdings</vt:lpstr>
      <vt:lpstr>Office Theme</vt:lpstr>
      <vt:lpstr>Programmable switches</vt:lpstr>
      <vt:lpstr>Main references</vt:lpstr>
      <vt:lpstr>Outline</vt:lpstr>
      <vt:lpstr>Background</vt:lpstr>
      <vt:lpstr>Software Defined Networking: What’s the idea?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How does programmability affect chip area?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</vt:vector>
  </TitlesOfParts>
  <Company>MIT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Anirudh Sivaraman</cp:lastModifiedBy>
  <cp:revision>539</cp:revision>
  <cp:lastPrinted>2016-11-01T16:01:02Z</cp:lastPrinted>
  <dcterms:created xsi:type="dcterms:W3CDTF">2016-04-25T03:38:24Z</dcterms:created>
  <dcterms:modified xsi:type="dcterms:W3CDTF">2018-10-04T23:39:09Z</dcterms:modified>
</cp:coreProperties>
</file>