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419" r:id="rId3"/>
    <p:sldId id="420" r:id="rId4"/>
    <p:sldId id="433" r:id="rId5"/>
    <p:sldId id="434" r:id="rId6"/>
    <p:sldId id="435" r:id="rId7"/>
    <p:sldId id="429" r:id="rId8"/>
    <p:sldId id="423" r:id="rId9"/>
    <p:sldId id="424" r:id="rId10"/>
    <p:sldId id="425" r:id="rId11"/>
    <p:sldId id="426" r:id="rId12"/>
    <p:sldId id="427" r:id="rId13"/>
    <p:sldId id="436" r:id="rId14"/>
    <p:sldId id="437" r:id="rId15"/>
    <p:sldId id="430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337" r:id="rId25"/>
    <p:sldId id="428" r:id="rId26"/>
    <p:sldId id="341" r:id="rId27"/>
    <p:sldId id="446" r:id="rId28"/>
    <p:sldId id="443" r:id="rId29"/>
    <p:sldId id="445" r:id="rId30"/>
    <p:sldId id="444" r:id="rId31"/>
    <p:sldId id="448" r:id="rId32"/>
    <p:sldId id="447" r:id="rId33"/>
    <p:sldId id="358" r:id="rId34"/>
    <p:sldId id="350" r:id="rId35"/>
    <p:sldId id="438" r:id="rId36"/>
    <p:sldId id="431" r:id="rId37"/>
    <p:sldId id="308" r:id="rId38"/>
    <p:sldId id="262" r:id="rId39"/>
    <p:sldId id="300" r:id="rId40"/>
    <p:sldId id="375" r:id="rId41"/>
    <p:sldId id="272" r:id="rId42"/>
    <p:sldId id="305" r:id="rId43"/>
    <p:sldId id="306" r:id="rId44"/>
    <p:sldId id="271" r:id="rId45"/>
    <p:sldId id="299" r:id="rId46"/>
    <p:sldId id="326" r:id="rId47"/>
    <p:sldId id="327" r:id="rId48"/>
    <p:sldId id="37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90" autoAdjust="0"/>
    <p:restoredTop sz="62805" autoAdjust="0"/>
  </p:normalViewPr>
  <p:slideViewPr>
    <p:cSldViewPr showGuides="1">
      <p:cViewPr>
        <p:scale>
          <a:sx n="68" d="100"/>
          <a:sy n="68" d="100"/>
        </p:scale>
        <p:origin x="184" y="208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26069472"/>
        <c:axId val="-2119304928"/>
      </c:lineChart>
      <c:catAx>
        <c:axId val="-212606947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9304928"/>
        <c:crosses val="autoZero"/>
        <c:auto val="1"/>
        <c:lblAlgn val="ctr"/>
        <c:lblOffset val="100"/>
        <c:noMultiLvlLbl val="0"/>
      </c:catAx>
      <c:valAx>
        <c:axId val="-2119304928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6069472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</a:t>
            </a:r>
            <a:r>
              <a:rPr lang="en-US" baseline="0" dirty="0" smtClean="0"/>
              <a:t>phrase instead of saying “there’s one important conceptual distinction I would like to make”.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dependencies between packets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Requires work.</a:t>
            </a:r>
          </a:p>
          <a:p>
            <a:r>
              <a:rPr lang="en-US" dirty="0" smtClean="0"/>
              <a:t>Explain what a target is.</a:t>
            </a:r>
          </a:p>
          <a:p>
            <a:endParaRPr lang="en-US" dirty="0" smtClean="0"/>
          </a:p>
          <a:p>
            <a:r>
              <a:rPr lang="en-US" dirty="0" smtClean="0"/>
              <a:t>Everyone</a:t>
            </a:r>
            <a:r>
              <a:rPr lang="en-US" baseline="0" dirty="0" smtClean="0"/>
              <a:t> 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6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5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9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9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</a:t>
            </a:r>
            <a:r>
              <a:rPr lang="en-US" baseline="0" smtClean="0"/>
              <a:t>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3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</a:t>
            </a:r>
            <a:r>
              <a:rPr lang="en-US" baseline="0" smtClean="0"/>
              <a:t>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2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Rehearse</a:t>
            </a:r>
            <a:r>
              <a:rPr lang="en-US" baseline="0" dirty="0" smtClean="0"/>
              <a:t> this slide more and more.</a:t>
            </a:r>
          </a:p>
          <a:p>
            <a:r>
              <a:rPr lang="en-US" baseline="0" dirty="0" smtClean="0"/>
              <a:t>REQUIRES WORK.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Increasingly affecting end-host networking (FPGA-based NICs)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Happening in</a:t>
            </a:r>
            <a:r>
              <a:rPr lang="en-US" baseline="0" dirty="0" smtClean="0"/>
              <a:t> other domains (graphics, video decoding, and so on).</a:t>
            </a:r>
          </a:p>
          <a:p>
            <a:r>
              <a:rPr lang="en-US" baseline="0" dirty="0" smtClean="0"/>
              <a:t>Can’t do 100G and 400G on a software NIC easily.</a:t>
            </a:r>
          </a:p>
          <a:p>
            <a:r>
              <a:rPr lang="en-US" baseline="0" dirty="0" smtClean="0"/>
              <a:t>Targeting abstractions give us programmability without a loss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</a:t>
            </a:r>
            <a:r>
              <a:rPr lang="en-US" baseline="0" dirty="0" smtClean="0"/>
              <a:t>seen </a:t>
            </a:r>
            <a:r>
              <a:rPr lang="en-US" baseline="0" dirty="0" smtClean="0"/>
              <a:t>the development of </a:t>
            </a:r>
            <a:r>
              <a:rPr lang="en-US" baseline="0" dirty="0" smtClean="0"/>
              <a:t>programmable </a:t>
            </a:r>
            <a:r>
              <a:rPr lang="en-US" baseline="0" dirty="0" smtClean="0"/>
              <a:t>switching chips, which aim to provide programmability without compromising performance. </a:t>
            </a:r>
            <a:endParaRPr lang="en-US" baseline="0" dirty="0" smtClean="0"/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Katrina, Ravi: Say what actions these switches provide.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</a:t>
            </a:r>
            <a:r>
              <a:rPr lang="en-US" baseline="0" dirty="0" smtClean="0"/>
              <a:t>phrase instead of saying “there’s one important conceptual distinction I would like to make”.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8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this proper code.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Redo this slide to stress on contributions, what we propose, and what was hard.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Three contribution bullets</a:t>
            </a:r>
            <a:br>
              <a:rPr lang="en-US" baseline="0" dirty="0" smtClean="0"/>
            </a:br>
            <a:r>
              <a:rPr lang="en-US" baseline="0" dirty="0" smtClean="0"/>
              <a:t>1. Design and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. Of transactions.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Instruction set for hardware: 7 atoms using co-design. Don’t use atoms yet. Say, I propose seven new instructions.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Compiler.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everyone knows what an imperative DSL is.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Katrina’s comment on what problem the transactions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4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Ravi</a:t>
            </a:r>
            <a:r>
              <a:rPr lang="en-US" baseline="0" dirty="0" smtClean="0">
                <a:sym typeface="Wingdings" panose="05000000000000000000" pitchFamily="2" charset="2"/>
              </a:rPr>
              <a:t>: Go through this a little faster.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Mohammad:</a:t>
            </a:r>
            <a:r>
              <a:rPr lang="en-US" baseline="0" dirty="0" smtClean="0"/>
              <a:t> What’s hard about programming these </a:t>
            </a:r>
            <a:r>
              <a:rPr lang="en-US" baseline="0" dirty="0" smtClean="0"/>
              <a:t>things? It </a:t>
            </a:r>
            <a:r>
              <a:rPr lang="en-US" baseline="0" dirty="0" smtClean="0"/>
              <a:t>has to run at line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r>
              <a:rPr lang="en-US" dirty="0" smtClean="0"/>
              <a:t>Peter: Be </a:t>
            </a:r>
            <a:r>
              <a:rPr lang="en-US" dirty="0" smtClean="0"/>
              <a:t>consistent about atoms vs. instructions vs. ALUs.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eb.mit.edu/domino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Mul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Straight Arrow Connector 563"/>
          <p:cNvCxnSpPr>
            <a:stCxn id="31" idx="3"/>
          </p:cNvCxnSpPr>
          <p:nvPr/>
        </p:nvCxnSpPr>
        <p:spPr>
          <a:xfrm>
            <a:off x="4724400" y="4352925"/>
            <a:ext cx="28765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0" y="3505200"/>
            <a:ext cx="2286000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=</a:t>
            </a:r>
          </a:p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pkt.f1 + pkt.f2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67520" y="1722772"/>
            <a:ext cx="917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Stateless operation: pkt.f4 </a:t>
            </a:r>
            <a:r>
              <a:rPr lang="en-US" sz="2800" dirty="0">
                <a:latin typeface="Gadugi" panose="020B0502040204020203" pitchFamily="34" charset="0"/>
              </a:rPr>
              <a:t>= pkt.f1 + pkt.f2 – pkt.f3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478" name="Rounded Rectangle 477"/>
          <p:cNvSpPr/>
          <p:nvPr/>
        </p:nvSpPr>
        <p:spPr>
          <a:xfrm>
            <a:off x="7557081" y="3486150"/>
            <a:ext cx="2463219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pkt.f4 = </a:t>
            </a:r>
          </a:p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- pkt.f3</a:t>
            </a:r>
            <a:endParaRPr lang="en-US" sz="2400" dirty="0"/>
          </a:p>
        </p:txBody>
      </p:sp>
      <p:grpSp>
        <p:nvGrpSpPr>
          <p:cNvPr id="569" name="Group 568"/>
          <p:cNvGrpSpPr/>
          <p:nvPr/>
        </p:nvGrpSpPr>
        <p:grpSpPr>
          <a:xfrm>
            <a:off x="10401300" y="2607218"/>
            <a:ext cx="1943100" cy="3906053"/>
            <a:chOff x="10401300" y="2607218"/>
            <a:chExt cx="1943100" cy="3906053"/>
          </a:xfrm>
        </p:grpSpPr>
        <p:sp>
          <p:nvSpPr>
            <p:cNvPr id="509" name="Rectangle 508"/>
            <p:cNvSpPr/>
            <p:nvPr/>
          </p:nvSpPr>
          <p:spPr>
            <a:xfrm>
              <a:off x="106489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09347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9347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09347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0401300" y="4610100"/>
              <a:ext cx="1943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f4 </a:t>
              </a:r>
              <a:r>
                <a:rPr lang="en-US" sz="2800" smtClean="0">
                  <a:latin typeface="Gadugi" panose="020B0502040204020203" pitchFamily="34" charset="0"/>
                </a:rPr>
                <a:t>= </a:t>
              </a:r>
            </a:p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r>
                <a:rPr lang="en-US" sz="2800" dirty="0" smtClean="0">
                  <a:latin typeface="Gadugi" panose="020B0502040204020203" pitchFamily="34" charset="0"/>
                </a:rPr>
                <a:t> – f3</a:t>
              </a:r>
              <a:endParaRPr lang="en-US" dirty="0"/>
            </a:p>
          </p:txBody>
        </p:sp>
        <p:cxnSp>
          <p:nvCxnSpPr>
            <p:cNvPr id="517" name="Straight Connector 516"/>
            <p:cNvCxnSpPr/>
            <p:nvPr/>
          </p:nvCxnSpPr>
          <p:spPr>
            <a:xfrm>
              <a:off x="106489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Rectangle 517"/>
            <p:cNvSpPr/>
            <p:nvPr/>
          </p:nvSpPr>
          <p:spPr>
            <a:xfrm>
              <a:off x="105537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22" name="Straight Connector 521"/>
            <p:cNvCxnSpPr/>
            <p:nvPr/>
          </p:nvCxnSpPr>
          <p:spPr>
            <a:xfrm>
              <a:off x="106489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106489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106489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567"/>
          <p:cNvGrpSpPr/>
          <p:nvPr/>
        </p:nvGrpSpPr>
        <p:grpSpPr>
          <a:xfrm>
            <a:off x="5372100" y="2607218"/>
            <a:ext cx="1485900" cy="3906053"/>
            <a:chOff x="5372100" y="2607218"/>
            <a:chExt cx="1485900" cy="3906053"/>
          </a:xfrm>
        </p:grpSpPr>
        <p:sp>
          <p:nvSpPr>
            <p:cNvPr id="526" name="Rectangle 525"/>
            <p:cNvSpPr/>
            <p:nvPr/>
          </p:nvSpPr>
          <p:spPr>
            <a:xfrm>
              <a:off x="54673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531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7531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7531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734050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31" name="Straight Connector 530"/>
            <p:cNvCxnSpPr/>
            <p:nvPr/>
          </p:nvCxnSpPr>
          <p:spPr>
            <a:xfrm>
              <a:off x="54673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Rectangle 531"/>
            <p:cNvSpPr/>
            <p:nvPr/>
          </p:nvSpPr>
          <p:spPr>
            <a:xfrm>
              <a:off x="53721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33" name="Straight Connector 532"/>
            <p:cNvCxnSpPr/>
            <p:nvPr/>
          </p:nvCxnSpPr>
          <p:spPr>
            <a:xfrm>
              <a:off x="54673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54673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54673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67" name="Group 566"/>
          <p:cNvGrpSpPr/>
          <p:nvPr/>
        </p:nvGrpSpPr>
        <p:grpSpPr>
          <a:xfrm>
            <a:off x="295275" y="2607218"/>
            <a:ext cx="1485900" cy="3906053"/>
            <a:chOff x="295275" y="2607218"/>
            <a:chExt cx="1485900" cy="3906053"/>
          </a:xfrm>
        </p:grpSpPr>
        <p:sp>
          <p:nvSpPr>
            <p:cNvPr id="547" name="Rectangle 546"/>
            <p:cNvSpPr/>
            <p:nvPr/>
          </p:nvSpPr>
          <p:spPr>
            <a:xfrm>
              <a:off x="390525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76275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76275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76275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7225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>
            <a:xfrm>
              <a:off x="390525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angle 552"/>
            <p:cNvSpPr/>
            <p:nvPr/>
          </p:nvSpPr>
          <p:spPr>
            <a:xfrm>
              <a:off x="295275" y="5559164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  <p:cxnSp>
          <p:nvCxnSpPr>
            <p:cNvPr id="554" name="Straight Connector 553"/>
            <p:cNvCxnSpPr/>
            <p:nvPr/>
          </p:nvCxnSpPr>
          <p:spPr>
            <a:xfrm>
              <a:off x="390525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390525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390525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8" name="Straight Arrow Connector 557"/>
          <p:cNvCxnSpPr>
            <a:endCxn id="31" idx="1"/>
          </p:cNvCxnSpPr>
          <p:nvPr/>
        </p:nvCxnSpPr>
        <p:spPr>
          <a:xfrm flipV="1">
            <a:off x="1781175" y="4352925"/>
            <a:ext cx="65722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/>
          <p:nvPr/>
        </p:nvCxnSpPr>
        <p:spPr>
          <a:xfrm>
            <a:off x="9963150" y="4352925"/>
            <a:ext cx="7429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Rounded Rectangle 57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Stateless operations can be pipelined easily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82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/>
      <p:bldP spid="478" grpId="0" animBg="1"/>
      <p:bldP spid="5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89666"/>
            <a:ext cx="10546188" cy="834735"/>
            <a:chOff x="1295400" y="3889666"/>
            <a:chExt cx="10546188" cy="834735"/>
          </a:xfrm>
        </p:grpSpPr>
        <p:cxnSp>
          <p:nvCxnSpPr>
            <p:cNvPr id="564" name="Straight Arrow Connector 563"/>
            <p:cNvCxnSpPr>
              <a:stCxn id="31" idx="3"/>
              <a:endCxn id="478" idx="1"/>
            </p:cNvCxnSpPr>
            <p:nvPr/>
          </p:nvCxnSpPr>
          <p:spPr>
            <a:xfrm>
              <a:off x="4419600" y="4307034"/>
              <a:ext cx="16764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438400" y="3889667"/>
              <a:ext cx="1981200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= x</a:t>
              </a:r>
              <a:endParaRPr lang="en-US" sz="2400" dirty="0"/>
            </a:p>
          </p:txBody>
        </p:sp>
        <p:sp>
          <p:nvSpPr>
            <p:cNvPr id="478" name="Rounded Rectangle 477"/>
            <p:cNvSpPr/>
            <p:nvPr/>
          </p:nvSpPr>
          <p:spPr>
            <a:xfrm>
              <a:off x="6096000" y="3889667"/>
              <a:ext cx="1840335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++</a:t>
              </a:r>
              <a:endParaRPr lang="en-US" sz="24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31" idx="1"/>
            </p:cNvCxnSpPr>
            <p:nvPr/>
          </p:nvCxnSpPr>
          <p:spPr>
            <a:xfrm>
              <a:off x="1295400" y="4307033"/>
              <a:ext cx="114300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/>
            <p:cNvCxnSpPr>
              <a:stCxn id="478" idx="3"/>
              <a:endCxn id="44" idx="1"/>
            </p:cNvCxnSpPr>
            <p:nvPr/>
          </p:nvCxnSpPr>
          <p:spPr>
            <a:xfrm>
              <a:off x="7936335" y="4307034"/>
              <a:ext cx="1512463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9448798" y="3889666"/>
              <a:ext cx="1905002" cy="8347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Gadugi" panose="020B0502040204020203" pitchFamily="34" charset="0"/>
                </a:rPr>
                <a:t>x</a:t>
              </a:r>
              <a:r>
                <a:rPr lang="en-US" sz="2400" dirty="0" smtClean="0">
                  <a:latin typeface="Gadugi" panose="020B0502040204020203" pitchFamily="34" charset="0"/>
                </a:rPr>
                <a:t> = </a:t>
              </a:r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endParaRPr lang="en-US" sz="2400" dirty="0"/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>
            <a:xfrm>
              <a:off x="11353800" y="4307034"/>
              <a:ext cx="487788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69602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0"/>
          </p:cNvCxnSpPr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Group 467"/>
          <p:cNvGrpSpPr/>
          <p:nvPr/>
        </p:nvGrpSpPr>
        <p:grpSpPr>
          <a:xfrm>
            <a:off x="4318580" y="3706485"/>
            <a:ext cx="1485900" cy="1201096"/>
            <a:chOff x="4318580" y="3706485"/>
            <a:chExt cx="1485900" cy="1201096"/>
          </a:xfrm>
        </p:grpSpPr>
        <p:grpSp>
          <p:nvGrpSpPr>
            <p:cNvPr id="95" name="Group 94"/>
            <p:cNvGrpSpPr/>
            <p:nvPr/>
          </p:nvGrpSpPr>
          <p:grpSpPr>
            <a:xfrm>
              <a:off x="4648199" y="3706485"/>
              <a:ext cx="876300" cy="1201096"/>
              <a:chOff x="390525" y="3291585"/>
              <a:chExt cx="1390650" cy="12010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/>
            <p:cNvSpPr/>
            <p:nvPr/>
          </p:nvSpPr>
          <p:spPr>
            <a:xfrm>
              <a:off x="431858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7829820" y="3706485"/>
            <a:ext cx="1485900" cy="1201096"/>
            <a:chOff x="7829820" y="3706485"/>
            <a:chExt cx="1485900" cy="1201096"/>
          </a:xfrm>
        </p:grpSpPr>
        <p:grpSp>
          <p:nvGrpSpPr>
            <p:cNvPr id="110" name="Group 109"/>
            <p:cNvGrpSpPr/>
            <p:nvPr/>
          </p:nvGrpSpPr>
          <p:grpSpPr>
            <a:xfrm>
              <a:off x="8134620" y="3706485"/>
              <a:ext cx="876300" cy="1201096"/>
              <a:chOff x="390525" y="3291585"/>
              <a:chExt cx="1390650" cy="12010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>
            <a:xfrm>
              <a:off x="782982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2875" y="5461316"/>
            <a:ext cx="1485900" cy="1201096"/>
            <a:chOff x="142875" y="5461316"/>
            <a:chExt cx="1485900" cy="1201096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910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142875" y="5800971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4318580" y="5461316"/>
            <a:ext cx="1485900" cy="1201096"/>
            <a:chOff x="4318580" y="5461316"/>
            <a:chExt cx="1485900" cy="12010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48199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tangle 141"/>
            <p:cNvSpPr/>
            <p:nvPr/>
          </p:nvSpPr>
          <p:spPr>
            <a:xfrm>
              <a:off x="431858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7829820" y="5461316"/>
            <a:ext cx="1485900" cy="1201096"/>
            <a:chOff x="7829820" y="5461316"/>
            <a:chExt cx="1485900" cy="1201096"/>
          </a:xfrm>
        </p:grpSpPr>
        <p:grpSp>
          <p:nvGrpSpPr>
            <p:cNvPr id="143" name="Group 142"/>
            <p:cNvGrpSpPr/>
            <p:nvPr/>
          </p:nvGrpSpPr>
          <p:grpSpPr>
            <a:xfrm>
              <a:off x="813462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782982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sp>
        <p:nvSpPr>
          <p:cNvPr id="466" name="Rectangle 465"/>
          <p:cNvSpPr/>
          <p:nvPr/>
        </p:nvSpPr>
        <p:spPr>
          <a:xfrm>
            <a:off x="6227295" y="2575530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 </a:t>
            </a:r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27295" y="2576026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</a:t>
            </a:r>
            <a:r>
              <a:rPr lang="en-US" sz="3200">
                <a:solidFill>
                  <a:schemeClr val="bg1"/>
                </a:solidFill>
              </a:rPr>
              <a:t>= </a:t>
            </a:r>
            <a:r>
              <a:rPr lang="en-US" sz="3200" dirty="0">
                <a:solidFill>
                  <a:schemeClr val="bg1"/>
                </a:solidFill>
              </a:rPr>
              <a:t>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to pipeline,</a:t>
            </a:r>
            <a:r>
              <a:rPr lang="en-US" sz="4000" dirty="0" smtClean="0"/>
              <a:t> need atomic increment </a:t>
            </a:r>
            <a:endParaRPr lang="en-US" sz="4000" dirty="0"/>
          </a:p>
        </p:txBody>
      </p:sp>
      <p:sp>
        <p:nvSpPr>
          <p:cNvPr id="162" name="Rounded Rectangle 161"/>
          <p:cNvSpPr/>
          <p:nvPr/>
        </p:nvSpPr>
        <p:spPr>
          <a:xfrm>
            <a:off x="8050919" y="1796907"/>
            <a:ext cx="3975100" cy="1164167"/>
          </a:xfrm>
          <a:prstGeom prst="roundRect">
            <a:avLst/>
          </a:prstGeom>
          <a:solidFill>
            <a:srgbClr val="FF00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 should be 2,</a:t>
            </a:r>
          </a:p>
          <a:p>
            <a:pPr algn="ctr"/>
            <a:r>
              <a:rPr lang="en-US" sz="4000" dirty="0" smtClean="0"/>
              <a:t>incorrect!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5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 build="allAtOnce" animBg="1"/>
      <p:bldP spid="466" grpId="0"/>
      <p:bldP spid="157" grpId="1"/>
      <p:bldP spid="157" grpId="2"/>
      <p:bldP spid="161" grpId="0" animBg="1"/>
      <p:bldP spid="162" grpId="0" animBg="1"/>
      <p:bldP spid="16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 smtClean="0"/>
              <a:t>balancing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14478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</a:t>
            </a:r>
            <a:r>
              <a:rPr lang="en-US" sz="2400" dirty="0" err="1" smtClean="0">
                <a:latin typeface="+mj-lt"/>
                <a:cs typeface="Seravek"/>
              </a:rPr>
              <a:t>Mul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73490"/>
              </p:ext>
            </p:extLst>
          </p:nvPr>
        </p:nvGraphicFramePr>
        <p:xfrm>
          <a:off x="1562100" y="990600"/>
          <a:ext cx="3320595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57471"/>
              </p:ext>
            </p:extLst>
          </p:nvPr>
        </p:nvGraphicFramePr>
        <p:xfrm>
          <a:off x="1562100" y="990600"/>
          <a:ext cx="6259981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7669513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2937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2" y="1942996"/>
            <a:chExt cx="11557242" cy="3906895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1942996"/>
              <a:ext cx="11557242" cy="3906895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66747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  <p:sp>
        <p:nvSpPr>
          <p:cNvPr id="25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0" name="Title 1"/>
          <p:cNvSpPr>
            <a:spLocks noGrp="1"/>
          </p:cNvSpPr>
          <p:nvPr>
            <p:ph type="title"/>
          </p:nvPr>
        </p:nvSpPr>
        <p:spPr>
          <a:xfrm>
            <a:off x="983195" y="248933"/>
            <a:ext cx="10515600" cy="1325563"/>
          </a:xfrm>
        </p:spPr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9410700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  <a:gridCol w="1741187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</a:t>
                      </a:r>
                      <a:r>
                        <a:rPr lang="en-US" baseline="0" dirty="0" smtClean="0"/>
                        <a:t>stage (max </a:t>
                      </a:r>
                      <a:r>
                        <a:rPr lang="en-US" baseline="0" dirty="0" smtClean="0"/>
                        <a:t>10)</a:t>
                      </a:r>
                      <a:endParaRPr lang="en-US" dirty="0" smtClean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few hundred atom instances are sufficient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0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77855"/>
              </p:ext>
            </p:extLst>
          </p:nvPr>
        </p:nvGraphicFramePr>
        <p:xfrm>
          <a:off x="990600" y="2209800"/>
          <a:ext cx="7886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3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80497"/>
              </p:ext>
            </p:extLst>
          </p:nvPr>
        </p:nvGraphicFramePr>
        <p:xfrm>
          <a:off x="990600" y="2209800"/>
          <a:ext cx="106298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  <a:gridCol w="2743199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rea for 300 atoms relative to 200 mm^2 chip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hardware lacks programmable </a:t>
            </a:r>
            <a:r>
              <a:rPr lang="en-US" dirty="0" err="1" smtClean="0"/>
              <a:t>stateful</a:t>
            </a:r>
            <a:r>
              <a:rPr lang="en-US" dirty="0" smtClean="0"/>
              <a:t> operations</a:t>
            </a:r>
          </a:p>
          <a:p>
            <a:endParaRPr lang="en-US" dirty="0"/>
          </a:p>
          <a:p>
            <a:r>
              <a:rPr lang="en-US" dirty="0" smtClean="0"/>
              <a:t>Low-level language for </a:t>
            </a:r>
            <a:r>
              <a:rPr lang="en-US" dirty="0" err="1" smtClean="0"/>
              <a:t>stateful</a:t>
            </a:r>
            <a:r>
              <a:rPr lang="en-US" dirty="0" smtClean="0"/>
              <a:t> data-plane algorithms (P4, POF)</a:t>
            </a:r>
          </a:p>
          <a:p>
            <a:endParaRPr lang="en-US" dirty="0"/>
          </a:p>
          <a:p>
            <a:r>
              <a:rPr lang="en-US" dirty="0" smtClean="0"/>
              <a:t>Two questions:</a:t>
            </a:r>
          </a:p>
          <a:p>
            <a:pPr lvl="1"/>
            <a:r>
              <a:rPr lang="en-US" dirty="0" smtClean="0"/>
              <a:t>Can we program data-plane algorithms in a high-level language?</a:t>
            </a:r>
          </a:p>
          <a:p>
            <a:pPr lvl="1"/>
            <a:r>
              <a:rPr lang="en-US" dirty="0" smtClean="0"/>
              <a:t>What is a good </a:t>
            </a:r>
            <a:r>
              <a:rPr lang="en-US" dirty="0" err="1" smtClean="0"/>
              <a:t>stateful</a:t>
            </a:r>
            <a:r>
              <a:rPr lang="en-US" dirty="0" smtClean="0"/>
              <a:t> instruction set?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Our work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06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67"/>
    </mc:Choice>
    <mc:Fallback>
      <p:transition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Packet transaction: High-level abstraction for data-plane algorithms</a:t>
            </a:r>
          </a:p>
          <a:p>
            <a:pPr lvl="1"/>
            <a:r>
              <a:rPr lang="en-US" dirty="0" smtClean="0"/>
              <a:t>Examples of several algorithms as packet transactions</a:t>
            </a:r>
          </a:p>
          <a:p>
            <a:pPr lvl="1"/>
            <a:endParaRPr lang="en-US" dirty="0"/>
          </a:p>
          <a:p>
            <a:r>
              <a:rPr lang="en-US" dirty="0" smtClean="0"/>
              <a:t>Atoms: A representation for switch instruction sets</a:t>
            </a:r>
          </a:p>
          <a:p>
            <a:pPr lvl="1"/>
            <a:r>
              <a:rPr lang="en-US" dirty="0" smtClean="0"/>
              <a:t>Seven concrete </a:t>
            </a:r>
            <a:r>
              <a:rPr lang="en-US" dirty="0" err="1" smtClean="0"/>
              <a:t>stateful</a:t>
            </a:r>
            <a:r>
              <a:rPr lang="en-US" dirty="0" smtClean="0"/>
              <a:t> instruction sets</a:t>
            </a:r>
          </a:p>
          <a:p>
            <a:pPr lvl="1"/>
            <a:endParaRPr lang="en-US" dirty="0"/>
          </a:p>
          <a:p>
            <a:r>
              <a:rPr lang="en-US" dirty="0" smtClean="0"/>
              <a:t>Compiler from packet transactions to atoms</a:t>
            </a:r>
          </a:p>
          <a:p>
            <a:pPr lvl="1"/>
            <a:r>
              <a:rPr lang="en-US" dirty="0" smtClean="0"/>
              <a:t>Novel use of program synthesis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8411</TotalTime>
  <Words>4365</Words>
  <Application>Microsoft Macintosh PowerPoint</Application>
  <PresentationFormat>Widescreen</PresentationFormat>
  <Paragraphs>980</Paragraphs>
  <Slides>48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Motivation</vt:lpstr>
      <vt:lpstr>Our work</vt:lpstr>
      <vt:lpstr>Contributions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Stateless vs.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Compilation results</vt:lpstr>
      <vt:lpstr>Compilation results</vt:lpstr>
      <vt:lpstr>Compilation results</vt:lpstr>
      <vt:lpstr>PowerPoint Presentation</vt:lpstr>
      <vt:lpstr>PowerPoint Presentation</vt:lpstr>
      <vt:lpstr>Conclusion</vt:lpstr>
      <vt:lpstr>Backup slides</vt:lpstr>
      <vt:lpstr>Stateless vs. stateful atoms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3153</cp:revision>
  <dcterms:created xsi:type="dcterms:W3CDTF">2015-11-20T07:11:46Z</dcterms:created>
  <dcterms:modified xsi:type="dcterms:W3CDTF">2016-08-13T17:25:22Z</dcterms:modified>
</cp:coreProperties>
</file>