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55" r:id="rId3"/>
    <p:sldId id="584" r:id="rId4"/>
    <p:sldId id="569" r:id="rId5"/>
    <p:sldId id="515" r:id="rId6"/>
    <p:sldId id="516" r:id="rId7"/>
    <p:sldId id="570" r:id="rId8"/>
    <p:sldId id="521" r:id="rId9"/>
    <p:sldId id="550" r:id="rId10"/>
    <p:sldId id="520" r:id="rId11"/>
    <p:sldId id="526" r:id="rId12"/>
    <p:sldId id="536" r:id="rId13"/>
    <p:sldId id="572" r:id="rId14"/>
    <p:sldId id="560" r:id="rId15"/>
    <p:sldId id="545" r:id="rId16"/>
    <p:sldId id="538" r:id="rId17"/>
    <p:sldId id="537" r:id="rId18"/>
    <p:sldId id="539" r:id="rId19"/>
    <p:sldId id="566" r:id="rId20"/>
    <p:sldId id="567" r:id="rId21"/>
    <p:sldId id="418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7" r:id="rId33"/>
    <p:sldId id="618" r:id="rId34"/>
    <p:sldId id="619" r:id="rId35"/>
    <p:sldId id="621" r:id="rId36"/>
    <p:sldId id="622" r:id="rId37"/>
    <p:sldId id="634" r:id="rId38"/>
    <p:sldId id="577" r:id="rId39"/>
    <p:sldId id="624" r:id="rId40"/>
    <p:sldId id="561" r:id="rId41"/>
    <p:sldId id="451" r:id="rId42"/>
    <p:sldId id="580" r:id="rId43"/>
    <p:sldId id="347" r:id="rId44"/>
    <p:sldId id="500" r:id="rId45"/>
    <p:sldId id="501" r:id="rId46"/>
    <p:sldId id="581" r:id="rId47"/>
    <p:sldId id="55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/>
    <p:restoredTop sz="86314"/>
  </p:normalViewPr>
  <p:slideViewPr>
    <p:cSldViewPr snapToGrid="0" snapToObjects="1">
      <p:cViewPr varScale="1">
        <p:scale>
          <a:sx n="80" d="100"/>
          <a:sy n="80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7D58-6592-1846-B3DB-D549DDE8371F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3ACE-A489-1C41-B163-D1FF0130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On-chip cache of the key-value store is in SRAM</a:t>
            </a:r>
          </a:p>
          <a:p>
            <a:endParaRPr lang="en-US" dirty="0"/>
          </a:p>
          <a:p>
            <a:r>
              <a:rPr lang="en-US" dirty="0"/>
              <a:t>Off-chip backing store is in DRAM</a:t>
            </a:r>
          </a:p>
          <a:p>
            <a:endParaRPr lang="en-US" dirty="0"/>
          </a:p>
          <a:p>
            <a:r>
              <a:rPr lang="en-US" dirty="0"/>
              <a:t>But: cache misses lead to router pipeline stalls and non-determinism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that DRAM is built for the average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3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7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the more formal result is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1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5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514-B853-0C46-A81F-E0731AB349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F1DA-22DA-D940-A217-FFBE15E0DD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203-445F-D64D-B862-54D95728A44C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D64-A7CF-E345-8135-82052729E57F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0604-B943-F842-B0A2-A9270375B0F4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8315-B472-DE40-9FE5-5E88F15B417F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B5DB-6186-5241-90BB-5F644CFF2E1A}" type="datetime1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AEAB-0CFD-5744-A7B0-E3AD8533E672}" type="datetime1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4B85-2279-734D-A5F8-F7888835E992}" type="datetime1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9814-BD68-6C42-A851-02A28615CD15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7620-F13D-D84C-9B55-138232F1E6E3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5A7D-0949-144C-9583-9EA17A42DAAD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FCCE-7BFB-9F43-8A65-C6CBBDF8F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36295"/>
            <a:ext cx="11887200" cy="1714798"/>
          </a:xfrm>
        </p:spPr>
        <p:txBody>
          <a:bodyPr>
            <a:noAutofit/>
          </a:bodyPr>
          <a:lstStyle/>
          <a:p>
            <a:r>
              <a:rPr lang="en-US" sz="5400" dirty="0"/>
              <a:t>Hardware and software for fast and programmable network monitoring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865" y="3736931"/>
            <a:ext cx="11238271" cy="1764217"/>
          </a:xfrm>
        </p:spPr>
        <p:txBody>
          <a:bodyPr>
            <a:normAutofit/>
          </a:bodyPr>
          <a:lstStyle/>
          <a:p>
            <a:r>
              <a:rPr lang="en-US" sz="3200" dirty="0"/>
              <a:t>Srinivas Narayana</a:t>
            </a:r>
            <a:r>
              <a:rPr lang="en-US" sz="3200" b="1" dirty="0"/>
              <a:t>,</a:t>
            </a:r>
            <a:r>
              <a:rPr lang="en-US" sz="3600" b="1" dirty="0"/>
              <a:t> </a:t>
            </a:r>
            <a:r>
              <a:rPr lang="en-US" sz="3200" b="1" dirty="0" err="1"/>
              <a:t>Anirudh</a:t>
            </a:r>
            <a:r>
              <a:rPr lang="en-US" sz="3200" b="1" dirty="0"/>
              <a:t> </a:t>
            </a:r>
            <a:r>
              <a:rPr lang="en-US" sz="3200" b="1" dirty="0" err="1"/>
              <a:t>Sivaraman</a:t>
            </a:r>
            <a:r>
              <a:rPr lang="en-US" sz="3200" dirty="0"/>
              <a:t>, </a:t>
            </a:r>
            <a:r>
              <a:rPr lang="en-US" sz="3200" dirty="0" err="1"/>
              <a:t>Vikram</a:t>
            </a:r>
            <a:r>
              <a:rPr lang="en-US" sz="3200" dirty="0"/>
              <a:t> Nathan, </a:t>
            </a:r>
            <a:r>
              <a:rPr lang="en-US" sz="3200" dirty="0" err="1"/>
              <a:t>Prateesh</a:t>
            </a:r>
            <a:r>
              <a:rPr lang="en-US" sz="3200" dirty="0"/>
              <a:t> Goyal, </a:t>
            </a:r>
            <a:r>
              <a:rPr lang="en-US" sz="3200" dirty="0" err="1"/>
              <a:t>Venkat</a:t>
            </a:r>
            <a:r>
              <a:rPr lang="en-US" sz="3200" dirty="0"/>
              <a:t> </a:t>
            </a:r>
            <a:r>
              <a:rPr lang="en-US" sz="3200" dirty="0" err="1"/>
              <a:t>Arun</a:t>
            </a:r>
            <a:r>
              <a:rPr lang="en-US" sz="3200" dirty="0"/>
              <a:t>, Mohammad </a:t>
            </a:r>
            <a:r>
              <a:rPr lang="en-US" sz="3200" dirty="0" err="1"/>
              <a:t>Alizadeh</a:t>
            </a:r>
            <a:r>
              <a:rPr lang="en-US" sz="3200" dirty="0"/>
              <a:t>, </a:t>
            </a:r>
            <a:r>
              <a:rPr lang="en-US" sz="3200" dirty="0" err="1"/>
              <a:t>Vimal</a:t>
            </a:r>
            <a:r>
              <a:rPr lang="en-US" sz="3200" dirty="0"/>
              <a:t> </a:t>
            </a:r>
            <a:r>
              <a:rPr lang="en-US" sz="3200" dirty="0" err="1"/>
              <a:t>Jeyakumar</a:t>
            </a:r>
            <a:r>
              <a:rPr lang="en-US" sz="3200" dirty="0"/>
              <a:t>, and </a:t>
            </a:r>
            <a:r>
              <a:rPr lang="en-US" sz="3200" dirty="0" err="1"/>
              <a:t>Changhoon</a:t>
            </a:r>
            <a:r>
              <a:rPr lang="en-US" sz="3200" dirty="0"/>
              <a:t> Kim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CCBFFC-FE3A-1B40-9908-225227B200C6}"/>
              </a:ext>
            </a:extLst>
          </p:cNvPr>
          <p:cNvSpPr txBox="1">
            <a:spLocks/>
          </p:cNvSpPr>
          <p:nvPr/>
        </p:nvSpPr>
        <p:spPr>
          <a:xfrm>
            <a:off x="1030317" y="5501149"/>
            <a:ext cx="10131366" cy="6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Slides courtesy Srinivas Narayana</a:t>
            </a:r>
          </a:p>
        </p:txBody>
      </p:sp>
    </p:spTree>
    <p:extLst>
      <p:ext uri="{BB962C8B-B14F-4D97-AF65-F5344CB8AC3E}">
        <p14:creationId xmlns:p14="http://schemas.microsoft.com/office/powerpoint/2010/main" val="3721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0"/>
    </mc:Choice>
    <mc:Fallback xmlns="">
      <p:transition spd="slow" advTm="99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333" y="4350802"/>
            <a:ext cx="198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512" y="4350802"/>
            <a:ext cx="23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Packet identification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1646" y="4321159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entry and exit timestamps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564" y="4321158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depth seen by packet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3456530" y="2107425"/>
            <a:ext cx="462748" cy="25063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89477" y="2284103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8435627" y="2284099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34718" y="3544959"/>
            <a:ext cx="1253187" cy="6663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83982" y="3560457"/>
            <a:ext cx="1631439" cy="7903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489" y="3515317"/>
            <a:ext cx="1068176" cy="7592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164018" y="3174460"/>
            <a:ext cx="326" cy="110013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3"/>
    </mc:Choice>
    <mc:Fallback xmlns="">
      <p:transition spd="slow" advTm="31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Familiar functional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1575" y="5430032"/>
            <a:ext cx="8594717" cy="881868"/>
            <a:chOff x="838200" y="5430032"/>
            <a:chExt cx="8594717" cy="881868"/>
          </a:xfrm>
        </p:grpSpPr>
        <p:sp>
          <p:nvSpPr>
            <p:cNvPr id="18" name="Rounded Rectangle 17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260562" y="340004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9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4"/>
    </mc:Choice>
    <mc:Fallback xmlns="">
      <p:transition spd="slow" advTm="23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Example: High queue latency packets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tout – tin &gt; 1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0"/>
    </mc:Choice>
    <mc:Fallback xmlns="">
      <p:transition spd="slow" advTm="114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Per-flow average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proto == TCP)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R2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(R1,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],[tin, tout]):</a:t>
            </a:r>
          </a:p>
          <a:p>
            <a:pPr marL="457200" lvl="1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pPr marL="457200" lvl="1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0788" y="3258709"/>
            <a:ext cx="3595608" cy="10383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11735" y="3357175"/>
            <a:ext cx="3720359" cy="1397398"/>
            <a:chOff x="8351715" y="3793358"/>
            <a:chExt cx="2348759" cy="1233609"/>
          </a:xfrm>
        </p:grpSpPr>
        <p:sp>
          <p:nvSpPr>
            <p:cNvPr id="7" name="Rounded Rectangle 6"/>
            <p:cNvSpPr/>
            <p:nvPr/>
          </p:nvSpPr>
          <p:spPr>
            <a:xfrm>
              <a:off x="8351715" y="3793358"/>
              <a:ext cx="2348759" cy="874596"/>
            </a:xfrm>
            <a:prstGeom prst="roundRect">
              <a:avLst/>
            </a:prstGeom>
            <a:solidFill>
              <a:srgbClr val="A31E34"/>
            </a:solidFill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2917" y="3949749"/>
              <a:ext cx="20263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Fold function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8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89"/>
    </mc:Choice>
    <mc:Fallback xmlns="">
      <p:transition spd="slow" advTm="50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Microburst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14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8795815" y="2037422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7731786" y="2586037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performance queries (see paper)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752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Transport protocol diagnoses</a:t>
            </a:r>
          </a:p>
          <a:p>
            <a:pPr lvl="1"/>
            <a:r>
              <a:rPr lang="en-US" dirty="0"/>
              <a:t>Fan-in problems (</a:t>
            </a:r>
            <a:r>
              <a:rPr lang="en-US" dirty="0" err="1"/>
              <a:t>incast</a:t>
            </a:r>
            <a:r>
              <a:rPr lang="en-US" dirty="0"/>
              <a:t> and outcast)</a:t>
            </a:r>
          </a:p>
          <a:p>
            <a:pPr lvl="1"/>
            <a:r>
              <a:rPr lang="en-US" dirty="0"/>
              <a:t>Incidents of reordering and retransmissions</a:t>
            </a:r>
          </a:p>
          <a:p>
            <a:pPr lvl="1"/>
            <a:r>
              <a:rPr lang="en-US" dirty="0"/>
              <a:t>Interference from </a:t>
            </a:r>
            <a:r>
              <a:rPr lang="en-US" dirty="0" err="1"/>
              <a:t>bursty</a:t>
            </a:r>
            <a:r>
              <a:rPr lang="en-US" dirty="0"/>
              <a:t> traffic</a:t>
            </a:r>
          </a:p>
          <a:p>
            <a:r>
              <a:rPr lang="en-US" dirty="0"/>
              <a:t>Flow-level metrics</a:t>
            </a:r>
          </a:p>
          <a:p>
            <a:pPr lvl="1"/>
            <a:r>
              <a:rPr lang="en-US" dirty="0"/>
              <a:t>Packet drop rates</a:t>
            </a:r>
          </a:p>
          <a:p>
            <a:pPr lvl="1"/>
            <a:r>
              <a:rPr lang="en-US" dirty="0"/>
              <a:t>Queue latency EWMA per connection</a:t>
            </a:r>
          </a:p>
          <a:p>
            <a:pPr lvl="1"/>
            <a:r>
              <a:rPr lang="en-US" dirty="0"/>
              <a:t>Incidence and lengths of </a:t>
            </a:r>
            <a:r>
              <a:rPr lang="en-US" dirty="0" err="1"/>
              <a:t>flowlets</a:t>
            </a:r>
            <a:endParaRPr lang="en-US" dirty="0"/>
          </a:p>
          <a:p>
            <a:r>
              <a:rPr lang="en-US" dirty="0"/>
              <a:t>Network-wide questions</a:t>
            </a:r>
          </a:p>
          <a:p>
            <a:pPr lvl="1"/>
            <a:r>
              <a:rPr lang="en-US" dirty="0"/>
              <a:t>Route flapping</a:t>
            </a:r>
          </a:p>
          <a:p>
            <a:pPr lvl="1"/>
            <a:r>
              <a:rPr lang="is-IS" dirty="0"/>
              <a:t>High end to end latencies</a:t>
            </a:r>
          </a:p>
          <a:p>
            <a:pPr lvl="1"/>
            <a:r>
              <a:rPr lang="en-US" dirty="0"/>
              <a:t>Locations of persistently long queues</a:t>
            </a:r>
            <a:endParaRPr lang="is-IS" dirty="0"/>
          </a:p>
          <a:p>
            <a:r>
              <a:rPr lang="is-I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5"/>
    </mc:Choice>
    <mc:Fallback xmlns="">
      <p:transition spd="slow" advTm="168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Implementing Marple on 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0"/>
    </mc:Choice>
    <mc:Fallback xmlns="">
      <p:transition spd="slow" advTm="42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0063" y="4329654"/>
            <a:ext cx="8594717" cy="881868"/>
            <a:chOff x="838200" y="5430032"/>
            <a:chExt cx="8594717" cy="881868"/>
          </a:xfrm>
        </p:grpSpPr>
        <p:sp>
          <p:nvSpPr>
            <p:cNvPr id="5" name="Rounded Rectangle 4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8"/>
    </mc:Choice>
    <mc:Fallback xmlns="">
      <p:transition spd="slow" advTm="3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30063" y="4329654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4477" y="4486044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filter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22935" y="4336926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7349" y="4493316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9478" y="4332381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3892" y="4488771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zip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76021" y="4329654"/>
            <a:ext cx="2348759" cy="874596"/>
          </a:xfrm>
          <a:prstGeom prst="roundRect">
            <a:avLst/>
          </a:prstGeom>
          <a:solidFill>
            <a:srgbClr val="A31E34"/>
          </a:solidFill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7222" y="4486044"/>
            <a:ext cx="202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groupby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19" name="Oval 18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Implementing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04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ewma_query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], [tin, tout]): </a:t>
            </a:r>
          </a:p>
          <a:p>
            <a:pPr marL="457200" lvl="1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endParaRPr lang="en-US" dirty="0"/>
          </a:p>
          <a:p>
            <a:r>
              <a:rPr lang="en-US" dirty="0"/>
              <a:t>Compute &amp; update values </a:t>
            </a:r>
            <a:r>
              <a:rPr lang="is-IS" dirty="0"/>
              <a:t>at switch line rate (1 pkt/ns)</a:t>
            </a:r>
          </a:p>
          <a:p>
            <a:endParaRPr lang="en-US" dirty="0"/>
          </a:p>
          <a:p>
            <a:r>
              <a:rPr lang="en-US" dirty="0"/>
              <a:t>Scale to millions of aggregation keys (e.g., 5-tuples)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2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2"/>
    </mc:Choice>
    <mc:Fallback xmlns="">
      <p:transition spd="slow" advTm="53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2897029" y="4504096"/>
            <a:ext cx="455251" cy="4125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 caused a microburst?</a:t>
            </a: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43" y="30724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36" y="3110515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06106" y="2722174"/>
            <a:ext cx="4392099" cy="2088539"/>
            <a:chOff x="1699706" y="2739107"/>
            <a:chExt cx="4392099" cy="2088539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381732" y="3658331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99706" y="3634258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011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524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2739107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563026" y="3235843"/>
              <a:ext cx="314195" cy="26194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309137" y="379995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4146144" y="4330908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3299082" y="2970805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309137" y="4348257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4146144" y="2970805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116587" y="3834206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572664" y="3792710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4896986" y="3799950"/>
              <a:ext cx="365464" cy="426402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909120" y="3159213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4330910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3484212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286101" y="3226372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V="1">
              <a:off x="4103569" y="315814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7" name="Oval Callout 6"/>
          <p:cNvSpPr/>
          <p:nvPr/>
        </p:nvSpPr>
        <p:spPr>
          <a:xfrm>
            <a:off x="7112583" y="1586160"/>
            <a:ext cx="4617674" cy="1021574"/>
          </a:xfrm>
          <a:prstGeom prst="wedgeEllipseCallout">
            <a:avLst>
              <a:gd name="adj1" fmla="val -103447"/>
              <a:gd name="adj2" fmla="val 69671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7735" y="1690688"/>
            <a:ext cx="35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Queue build-up deep </a:t>
            </a:r>
            <a:r>
              <a:rPr lang="en-US" sz="2400" dirty="0"/>
              <a:t>in the network</a:t>
            </a:r>
          </a:p>
        </p:txBody>
      </p:sp>
      <p:pic>
        <p:nvPicPr>
          <p:cNvPr id="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" y="47223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4134931" y="4807057"/>
            <a:ext cx="81469" cy="51299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64" y="5447540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5194044" y="4541246"/>
            <a:ext cx="233122" cy="50740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94" y="5079098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" name="Oval Callout 45"/>
          <p:cNvSpPr/>
          <p:nvPr/>
        </p:nvSpPr>
        <p:spPr>
          <a:xfrm>
            <a:off x="6786889" y="4603840"/>
            <a:ext cx="5405111" cy="2038446"/>
          </a:xfrm>
          <a:prstGeom prst="wedgeEllipseCallout">
            <a:avLst>
              <a:gd name="adj1" fmla="val -75866"/>
              <a:gd name="adj2" fmla="val -58716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06253" y="5061224"/>
            <a:ext cx="526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Per-</a:t>
            </a:r>
            <a:r>
              <a:rPr lang="en-US" sz="2400" dirty="0" err="1"/>
              <a:t>pkt</a:t>
            </a:r>
            <a:r>
              <a:rPr lang="en-US" sz="2400" dirty="0"/>
              <a:t> info: challenging in software</a:t>
            </a:r>
          </a:p>
          <a:p>
            <a:pPr algn="ctr"/>
            <a:r>
              <a:rPr lang="en-US" sz="2400" dirty="0">
                <a:sym typeface="Wingdings"/>
              </a:rPr>
              <a:t>6.4Tbit/s switch: Need </a:t>
            </a:r>
            <a:r>
              <a:rPr lang="en-US" sz="2400" dirty="0">
                <a:solidFill>
                  <a:srgbClr val="A31E34"/>
                </a:solidFill>
                <a:sym typeface="Wingdings"/>
              </a:rPr>
              <a:t>100M</a:t>
            </a:r>
            <a:r>
              <a:rPr lang="en-US" sz="2400" dirty="0">
                <a:sym typeface="Wingdings"/>
              </a:rPr>
              <a:t> recs/s</a:t>
            </a:r>
            <a:endParaRPr lang="en-US" sz="2400" dirty="0"/>
          </a:p>
          <a:p>
            <a:pPr algn="ctr"/>
            <a:r>
              <a:rPr lang="en-US" sz="2400" dirty="0"/>
              <a:t>COTS: </a:t>
            </a:r>
            <a:r>
              <a:rPr lang="en-US" sz="2400" dirty="0">
                <a:solidFill>
                  <a:srgbClr val="A31E34"/>
                </a:solidFill>
              </a:rPr>
              <a:t>100K-1M</a:t>
            </a:r>
            <a:r>
              <a:rPr lang="en-US" sz="2400" dirty="0"/>
              <a:t> recs/s/core</a:t>
            </a:r>
          </a:p>
        </p:txBody>
      </p:sp>
      <p:pic>
        <p:nvPicPr>
          <p:cNvPr id="57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217" y="2688827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767543" y="2653377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End-to-end probes</a:t>
            </a:r>
          </a:p>
        </p:txBody>
      </p:sp>
      <p:pic>
        <p:nvPicPr>
          <p:cNvPr id="59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083089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784625" y="3047639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Sampling</a:t>
            </a:r>
          </a:p>
        </p:txBody>
      </p:sp>
      <p:pic>
        <p:nvPicPr>
          <p:cNvPr id="61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490858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784625" y="3455408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Counters &amp; Sketches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99" y="3922125"/>
            <a:ext cx="305244" cy="5144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767370" y="3943714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Mirror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5" y="1321176"/>
            <a:ext cx="2113891" cy="152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1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6" grpId="0" animBg="1"/>
      <p:bldP spid="47" grpId="0"/>
      <p:bldP spid="58" grpId="0"/>
      <p:bldP spid="60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867" y="2526498"/>
            <a:ext cx="1166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Challenge:</a:t>
            </a:r>
          </a:p>
          <a:p>
            <a:pPr algn="ctr"/>
            <a:r>
              <a:rPr lang="en-US" sz="4000" dirty="0"/>
              <a:t>Neither SRAM nor DRAM is both </a:t>
            </a:r>
            <a:r>
              <a:rPr lang="en-US" sz="4000" dirty="0">
                <a:solidFill>
                  <a:srgbClr val="A31E34"/>
                </a:solidFill>
              </a:rPr>
              <a:t>fast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A31E34"/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8915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935" y="2526498"/>
            <a:ext cx="10913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Caching:</a:t>
            </a:r>
          </a:p>
          <a:p>
            <a:pPr algn="ctr"/>
            <a:r>
              <a:rPr lang="en-US" sz="4000" dirty="0"/>
              <a:t>the illusion of fast and large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"/>
    </mc:Choice>
    <mc:Fallback xmlns="">
      <p:transition spd="slow" advTm="98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19704" y="1438375"/>
            <a:ext cx="2711786" cy="3937268"/>
            <a:chOff x="3219704" y="1438375"/>
            <a:chExt cx="2711786" cy="3937268"/>
          </a:xfrm>
        </p:grpSpPr>
        <p:grpSp>
          <p:nvGrpSpPr>
            <p:cNvPr id="4" name="Group 3"/>
            <p:cNvGrpSpPr/>
            <p:nvPr/>
          </p:nvGrpSpPr>
          <p:grpSpPr>
            <a:xfrm>
              <a:off x="3402312" y="2463721"/>
              <a:ext cx="2397976" cy="2911922"/>
              <a:chOff x="3351513" y="2463721"/>
              <a:chExt cx="2397976" cy="2911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351513" y="335451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351513" y="295174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351513" y="375728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358789" y="2494561"/>
                <a:ext cx="2340527" cy="2881082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5721" y="2463721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69003" y="2467529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>
                <a:off x="4529034" y="2494561"/>
                <a:ext cx="19" cy="2881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1513" y="416007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351513" y="45628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01705" y="49692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19704" y="1438375"/>
              <a:ext cx="2711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On-chip cache (SRAM)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85866" y="965029"/>
            <a:ext cx="3115533" cy="5655904"/>
            <a:chOff x="8085866" y="965029"/>
            <a:chExt cx="3115533" cy="5655904"/>
          </a:xfrm>
        </p:grpSpPr>
        <p:grpSp>
          <p:nvGrpSpPr>
            <p:cNvPr id="16" name="Group 15"/>
            <p:cNvGrpSpPr/>
            <p:nvPr/>
          </p:nvGrpSpPr>
          <p:grpSpPr>
            <a:xfrm>
              <a:off x="8420268" y="2029355"/>
              <a:ext cx="2398583" cy="4591578"/>
              <a:chOff x="8420268" y="1690688"/>
              <a:chExt cx="2398583" cy="459157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8420875" y="258148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20875" y="217870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0875" y="2984251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8428151" y="1721528"/>
                <a:ext cx="2340527" cy="4560738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25083" y="1690688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638365" y="1694496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420875" y="338703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420875" y="37898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471067" y="41962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37252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71067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470460" y="50090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420268" y="54121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469853" y="58185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596987" y="1721528"/>
                <a:ext cx="19" cy="45607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085866" y="965029"/>
              <a:ext cx="31155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Off-chip backing store (DRAM)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66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3"/>
    </mc:Choice>
    <mc:Fallback xmlns="">
      <p:transition spd="slow" advTm="1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27" y="3819678"/>
            <a:ext cx="315371" cy="3611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7000" y="4000234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Modify</a:t>
            </a:r>
            <a:r>
              <a:rPr lang="en-US" sz="2800" dirty="0"/>
              <a:t> value using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endParaRPr lang="en-US" sz="2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7000" y="4969243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Write back</a:t>
            </a:r>
            <a:r>
              <a:rPr lang="en-US" sz="2800" dirty="0"/>
              <a:t> updated value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3"/>
    </mc:Choice>
    <mc:Fallback xmlns="">
      <p:transition spd="slow" advTm="2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pic>
        <p:nvPicPr>
          <p:cNvPr id="44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05" y="3770780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5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3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42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303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30351" y="366630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6660" y="3656469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"/>
    </mc:Choice>
    <mc:Fallback xmlns="">
      <p:transition spd="slow" advTm="523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K, V’’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11244" y="285686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99952" y="2847025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1410512"/>
            <a:ext cx="12192000" cy="3818106"/>
          </a:xfrm>
          <a:prstGeom prst="rect">
            <a:avLst/>
          </a:prstGeom>
          <a:solidFill>
            <a:srgbClr val="A31E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7407" y="2019032"/>
            <a:ext cx="11617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Modify and write must wait for DRAM.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i="1" dirty="0">
                <a:solidFill>
                  <a:schemeClr val="bg1"/>
                </a:solidFill>
              </a:rPr>
              <a:t>Non-deterministic DRAM latencies stall packet pipeline.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5"/>
    </mc:Choice>
    <mc:Fallback xmlns="">
      <p:transition spd="slow" advTm="9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526498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Instead, we treat cache misses as </a:t>
            </a:r>
          </a:p>
          <a:p>
            <a:pPr algn="ctr"/>
            <a:r>
              <a:rPr lang="en-US" sz="4400" dirty="0"/>
              <a:t>packets from new flows.</a:t>
            </a: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23DB2C-7B35-7A4E-9515-4D5F6B31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"/>
    </mc:Choice>
    <mc:Fallback xmlns="">
      <p:transition spd="slow" advTm="49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22" y="3767351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4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8"/>
    </mc:Choice>
    <mc:Fallback xmlns="">
      <p:transition spd="slow" advTm="10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FF0000"/>
                </a:solidFill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2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935" y="2645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Switches should be first-class citizens in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71157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82386" y="3449161"/>
            <a:ext cx="2435932" cy="870112"/>
            <a:chOff x="5896254" y="3905508"/>
            <a:chExt cx="2435932" cy="870112"/>
          </a:xfrm>
        </p:grpSpPr>
        <p:sp>
          <p:nvSpPr>
            <p:cNvPr id="3" name="Rectangle 2"/>
            <p:cNvSpPr/>
            <p:nvPr/>
          </p:nvSpPr>
          <p:spPr>
            <a:xfrm>
              <a:off x="5896254" y="3905508"/>
              <a:ext cx="2435932" cy="870112"/>
            </a:xfrm>
            <a:prstGeom prst="rect">
              <a:avLst/>
            </a:prstGeom>
            <a:solidFill>
              <a:srgbClr val="A31E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9319" y="4047487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Merge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"/>
    </mc:Choice>
    <mc:Fallback xmlns="">
      <p:transition spd="slow" advTm="129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16948" y="3666376"/>
            <a:ext cx="2549198" cy="402473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73862" y="4220113"/>
            <a:ext cx="240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Nothing to wait for.</a:t>
            </a:r>
          </a:p>
        </p:txBody>
      </p:sp>
      <p:pic>
        <p:nvPicPr>
          <p:cNvPr id="48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2" y="3703165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5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4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"/>
    </mc:Choice>
    <mc:Fallback xmlns="">
      <p:transition spd="slow" advTm="846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 dirty="0"/>
              <a:t>value accuracy after evictions?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do we merge evicted statistics value with previous value accurately?</a:t>
            </a:r>
          </a:p>
          <a:p>
            <a:endParaRPr lang="en-US" dirty="0"/>
          </a:p>
          <a:p>
            <a:r>
              <a:rPr lang="en-US" dirty="0"/>
              <a:t>Let’s represent the statistics operation as a function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p1, p2, 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…</a:t>
            </a:r>
          </a:p>
          <a:p>
            <a:endParaRPr lang="is-IS" dirty="0"/>
          </a:p>
          <a:p>
            <a:pPr marL="0" indent="0" algn="ctr">
              <a:buNone/>
            </a:pP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g([p</a:t>
            </a:r>
            <a:r>
              <a:rPr lang="en-US" sz="60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60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dirty="0"/>
              <a:t>Action of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sequence,</a:t>
            </a:r>
          </a:p>
          <a:p>
            <a:pPr marL="0" indent="0" algn="ctr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e.g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, for a counter g([p</a:t>
            </a:r>
            <a:r>
              <a:rPr lang="en-US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 = p1.len + p2.len + …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787744" y="1442861"/>
            <a:ext cx="616511" cy="6493790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3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6"/>
    </mc:Choice>
    <mc:Fallback xmlns="">
      <p:transition spd="slow" advTm="44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Merge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98268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merge(g([</a:t>
            </a:r>
            <a:r>
              <a:rPr lang="en-US" sz="5200" dirty="0" err="1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lang="en-US" sz="5200" baseline="-25000" dirty="0" err="1">
                <a:latin typeface="Ayuthaya" charset="-34"/>
                <a:ea typeface="Ayuthaya" charset="-34"/>
                <a:cs typeface="Ayuthaya" charset="-34"/>
              </a:rPr>
              <a:t>j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]), g([p</a:t>
            </a:r>
            <a:r>
              <a:rPr lang="en-US" sz="52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)) </a:t>
            </a:r>
          </a:p>
          <a:p>
            <a:pPr marL="0" indent="0" algn="ctr">
              <a:buNone/>
            </a:pPr>
            <a:endParaRPr lang="en-US" sz="5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= g([p1,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…,pn,q1,…,qm]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sz="3300" dirty="0"/>
          </a:p>
          <a:p>
            <a:r>
              <a:rPr lang="en-US" sz="3300" dirty="0"/>
              <a:t>Example: if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sz="3300" dirty="0"/>
              <a:t> is a counter,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merge</a:t>
            </a:r>
            <a:r>
              <a:rPr lang="en-US" sz="3300" dirty="0"/>
              <a:t> is just addition.	</a:t>
            </a:r>
          </a:p>
          <a:p>
            <a:r>
              <a:rPr lang="en-US" sz="3300" dirty="0"/>
              <a:t>Easy generalization to all associative statistics (min, max, product, set union, intersection, etc.)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51715" y="1027906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cache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279321" y="911860"/>
            <a:ext cx="462749" cy="193261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5518" y="967787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back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7903385" y="839662"/>
            <a:ext cx="462748" cy="201848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243194" y="919456"/>
            <a:ext cx="591596" cy="6270449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9984" y="4365748"/>
            <a:ext cx="825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31E34"/>
                </a:solidFill>
              </a:rPr>
              <a:t>Statistics over the entire packet sequence</a:t>
            </a:r>
            <a:endParaRPr lang="en-US" baseline="-25000" dirty="0">
              <a:solidFill>
                <a:srgbClr val="A31E3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1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95"/>
    </mc:Choice>
    <mc:Fallback xmlns="">
      <p:transition spd="slow" advTm="4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Mergeability</a:t>
            </a:r>
            <a:r>
              <a:rPr lang="en-US" dirty="0"/>
              <a:t> beyond associative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merge any statistic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by storing entire </a:t>
            </a:r>
            <a:r>
              <a:rPr lang="en-US" dirty="0" err="1"/>
              <a:t>pkt</a:t>
            </a:r>
            <a:r>
              <a:rPr lang="en-US" dirty="0"/>
              <a:t> sequence in cache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but that’s a lot of extra state!</a:t>
            </a:r>
          </a:p>
          <a:p>
            <a:endParaRPr lang="en-US" dirty="0"/>
          </a:p>
          <a:p>
            <a:r>
              <a:rPr lang="en-US" dirty="0"/>
              <a:t>Can we merge with “small” extra state?</a:t>
            </a:r>
          </a:p>
          <a:p>
            <a:pPr lvl="1"/>
            <a:endParaRPr lang="en-US" dirty="0"/>
          </a:p>
          <a:p>
            <a:r>
              <a:rPr lang="en-US" dirty="0"/>
              <a:t>Small: extra state size ≈ size of the statistics value being tracked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2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8"/>
    </mc:Choice>
    <mc:Fallback xmlns="">
      <p:transition spd="slow" advTm="3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Linear-in-state: Merge w. small extra state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  <a:sym typeface="Wingdings"/>
              </a:rPr>
              <a:t>=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 A * S +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 Packet and byte counters, EWMA, functions over a window of packets,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933" y="3859410"/>
            <a:ext cx="2917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maintained by the statistic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78186" y="3193051"/>
            <a:ext cx="833414" cy="53142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9785" y="3859409"/>
            <a:ext cx="528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Functions of a bounded number of packets in the past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3965" y="3137350"/>
            <a:ext cx="829733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968787" y="3137350"/>
            <a:ext cx="935875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09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1"/>
    </mc:Choice>
    <mc:Fallback xmlns="">
      <p:transition spd="slow" advTm="33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latin typeface="+mj-lt"/>
                  </a:rPr>
                  <a:t>Let’s say we are tracking an EWMA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= (1−⍺)∗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+ ⍺∗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𝑝𝑘𝑡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𝑙𝑒𝑛</m:t>
                      </m:r>
                    </m:oMath>
                  </m:oMathPara>
                </a14:m>
                <a:endParaRPr lang="en-US" dirty="0">
                  <a:latin typeface="+mj-lt"/>
                  <a:ea typeface="Consolas" charset="0"/>
                  <a:cs typeface="Consolas" charset="0"/>
                </a:endParaRPr>
              </a:p>
              <a:p>
                <a:endParaRPr lang="en-US" dirty="0">
                  <a:latin typeface="+mj-lt"/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If the EWMA starts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and ends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respectively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 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𝑁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packets,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– 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aseline="-25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So we can take a final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baseline="-25000" dirty="0">
                    <a:ea typeface="Ayuthaya" charset="-34"/>
                    <a:cs typeface="Consolas" charset="0"/>
                  </a:rPr>
                  <a:t> </a:t>
                </a:r>
                <a:r>
                  <a:rPr lang="en-US" dirty="0">
                    <a:ea typeface="Ayuthaya" charset="-34"/>
                    <a:cs typeface="Consolas" charset="0"/>
                  </a:rPr>
                  <a:t>calculated from initial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 and modify it for a new initial state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Ayuthaya" charset="-34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BD4AA-75F3-5844-BF78-0B063FC914D6}"/>
              </a:ext>
            </a:extLst>
          </p:cNvPr>
          <p:cNvGrpSpPr/>
          <p:nvPr/>
        </p:nvGrpSpPr>
        <p:grpSpPr>
          <a:xfrm>
            <a:off x="10363200" y="3543300"/>
            <a:ext cx="1524000" cy="1414168"/>
            <a:chOff x="9677400" y="3657598"/>
            <a:chExt cx="1524000" cy="14141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0CCD12-E730-E94A-85C1-4C88FB185A88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334153A-A719-5045-8840-10BB18088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391E33-7DC1-0B42-B06E-BB6514B36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95CE3-2B56-2640-A225-1C579E9BB636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1DD68-66EE-2545-A8F1-DA41BFF4EA3C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AADEAB-1656-4541-A71D-834A1961D8B8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70E6E-0B3B-2449-869C-5D360FB27808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C26B19-7F94-234C-AE94-EDAADA7062DF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041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ea typeface="Ayuthaya" charset="-34"/>
                    <a:cs typeface="Consolas" charset="0"/>
                  </a:rPr>
                  <a:t>In our problem: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𝑑𝑒𝑓𝑎𝑢𝑙𝑡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𝑠𝑡𝑎𝑟𝑡𝑖𝑛𝑔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𝑖𝑛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𝑠𝑡𝑜𝑟𝑒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𝑒𝑣𝑖𝑐𝑡𝑒𝑑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𝑓𝑟𝑜𝑚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𝑡𝑟𝑢𝑒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–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dirty="0"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Small extra state: only number of packets (N), instead of storing each packet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C456FC-98CB-DA47-AE77-DF45B087857F}"/>
              </a:ext>
            </a:extLst>
          </p:cNvPr>
          <p:cNvGrpSpPr/>
          <p:nvPr/>
        </p:nvGrpSpPr>
        <p:grpSpPr>
          <a:xfrm>
            <a:off x="1371600" y="2362200"/>
            <a:ext cx="1524000" cy="1414168"/>
            <a:chOff x="9677400" y="3657598"/>
            <a:chExt cx="1524000" cy="14141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AB6B3-D20F-0847-85FA-831736983B63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7EBFD0A-70B7-5343-83F7-9620037AE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06F6480-060B-DB45-9331-8CAAFC9E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8C8D42-281E-3C4B-84DF-FC16DBDA7F78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BDB77-3857-E143-86C0-4D2E97E82003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D0959-77D7-0345-8A1C-0E599C090B69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BA651-376E-5149-A6B0-537915D2025F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0397DB2-3D85-584A-9437-D0B3EFBB5B02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3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Microbursts: Linear-in-state!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20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: S = A * S + B, </a:t>
            </a:r>
            <a:r>
              <a:rPr lang="en-US" dirty="0">
                <a:ea typeface="Ayuthaya" charset="-34"/>
                <a:cs typeface="Ayuthaya" charset="-34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A = 1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B = {1, </a:t>
            </a:r>
            <a:r>
              <a:rPr lang="en-US" sz="2800" dirty="0">
                <a:ea typeface="Ayuthaya" charset="-34"/>
                <a:cs typeface="Ayuthaya" charset="-34"/>
              </a:rPr>
              <a:t>if current </a:t>
            </a:r>
            <a:r>
              <a:rPr lang="en-US" sz="2800" dirty="0" err="1">
                <a:ea typeface="Ayuthaya" charset="-34"/>
                <a:cs typeface="Ayuthaya" charset="-34"/>
              </a:rPr>
              <a:t>pkt</a:t>
            </a:r>
            <a:r>
              <a:rPr lang="en-US" sz="2800" dirty="0">
                <a:ea typeface="Ayuthaya" charset="-34"/>
                <a:cs typeface="Ayuthaya" charset="-34"/>
              </a:rPr>
              <a:t> within time gap from last; 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     0</a:t>
            </a:r>
            <a:r>
              <a:rPr lang="en-US" sz="2800" dirty="0">
                <a:ea typeface="Ayuthaya" charset="-34"/>
                <a:cs typeface="Ayuthaya" charset="-34"/>
              </a:rPr>
              <a:t>    otherwise}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9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useful linear-in-state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sequence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r>
              <a:rPr lang="en-US" dirty="0"/>
              <a:t>Micro-burst detection</a:t>
            </a:r>
          </a:p>
          <a:p>
            <a:r>
              <a:rPr lang="en-US" dirty="0"/>
              <a:t>EWMAs</a:t>
            </a:r>
          </a:p>
          <a:p>
            <a:r>
              <a:rPr lang="en-US" dirty="0"/>
              <a:t>The linear-in-state operation can also be cheaply implemented using a multiply-accumulate hardware instruction.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monitor from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see the queues &amp; concurrent connections</a:t>
            </a:r>
          </a:p>
          <a:p>
            <a:endParaRPr lang="en-US" dirty="0"/>
          </a:p>
          <a:p>
            <a:r>
              <a:rPr lang="en-US" dirty="0"/>
              <a:t>Infeasible to stream all the data out for external processing</a:t>
            </a:r>
          </a:p>
          <a:p>
            <a:endParaRPr lang="en-US" dirty="0"/>
          </a:p>
          <a:p>
            <a:r>
              <a:rPr lang="en-US" dirty="0"/>
              <a:t>Can we filter and aggregate performance on switches directly?</a:t>
            </a:r>
          </a:p>
          <a:p>
            <a:endParaRPr lang="en-US" dirty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linear-in-state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order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endParaRPr lang="en-US" dirty="0"/>
          </a:p>
          <a:p>
            <a:r>
              <a:rPr lang="is-IS" dirty="0"/>
              <a:t>… </a:t>
            </a:r>
            <a:r>
              <a:rPr lang="en-US" dirty="0"/>
              <a:t>7/10 example queries in our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899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Evaluation:</a:t>
            </a:r>
          </a:p>
          <a:p>
            <a:pPr algn="ctr"/>
            <a:r>
              <a:rPr lang="en-US" sz="4400" dirty="0"/>
              <a:t>Is processing the evictions feasible?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4"/>
    </mc:Choice>
    <mc:Fallback xmlns="">
      <p:transition spd="slow" advTm="13824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K’,</a:t>
            </a:r>
            <a:r>
              <a:rPr lang="en-US" sz="2800" dirty="0" err="1"/>
              <a:t>V’</a:t>
            </a:r>
            <a:r>
              <a:rPr lang="en-US" sz="2800" baseline="-25000" dirty="0" err="1"/>
              <a:t>cache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V’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42</a:t>
            </a:fld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5886209" y="3389655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86210" y="369445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6209" y="401618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940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 at backing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895850"/>
          </a:xfrm>
        </p:spPr>
        <p:txBody>
          <a:bodyPr>
            <a:normAutofit/>
          </a:bodyPr>
          <a:lstStyle/>
          <a:p>
            <a:r>
              <a:rPr lang="en-US" dirty="0"/>
              <a:t>Trace-based evaluation: </a:t>
            </a:r>
          </a:p>
          <a:p>
            <a:pPr lvl="1"/>
            <a:r>
              <a:rPr lang="en-US" dirty="0"/>
              <a:t>“Core14”, “Core16”: Core router traces from CAIDA (2014, 16)</a:t>
            </a:r>
          </a:p>
          <a:p>
            <a:pPr lvl="1"/>
            <a:r>
              <a:rPr lang="en-US" dirty="0"/>
              <a:t>“DC”: University data center trace from [Benson et al. IMC </a:t>
            </a:r>
            <a:r>
              <a:rPr lang="uk-UA" dirty="0"/>
              <a:t>’</a:t>
            </a:r>
            <a:r>
              <a:rPr lang="en-US" dirty="0"/>
              <a:t>10]</a:t>
            </a:r>
          </a:p>
          <a:p>
            <a:pPr lvl="1"/>
            <a:r>
              <a:rPr lang="en-US" dirty="0"/>
              <a:t>Each has ~100M packets</a:t>
            </a:r>
          </a:p>
          <a:p>
            <a:pPr lvl="1"/>
            <a:endParaRPr lang="en-US" dirty="0"/>
          </a:p>
          <a:p>
            <a:r>
              <a:rPr lang="en-US" dirty="0"/>
              <a:t>Query aggregates by 5-tuple (key)</a:t>
            </a:r>
          </a:p>
          <a:p>
            <a:pPr lvl="1"/>
            <a:r>
              <a:rPr lang="en-US" dirty="0"/>
              <a:t>Show results for </a:t>
            </a:r>
            <a:r>
              <a:rPr lang="en-US" dirty="0" err="1"/>
              <a:t>key+value</a:t>
            </a:r>
            <a:r>
              <a:rPr lang="en-US" dirty="0"/>
              <a:t> size of 256 bits</a:t>
            </a:r>
          </a:p>
          <a:p>
            <a:pPr lvl="1"/>
            <a:endParaRPr lang="en-US" dirty="0"/>
          </a:p>
          <a:p>
            <a:r>
              <a:rPr lang="en-US" dirty="0"/>
              <a:t>8-way set-associative LRU cache eviction policy</a:t>
            </a:r>
          </a:p>
          <a:p>
            <a:endParaRPr lang="en-US" dirty="0"/>
          </a:p>
          <a:p>
            <a:r>
              <a:rPr lang="en-US" dirty="0"/>
              <a:t>Eviction </a:t>
            </a:r>
            <a:r>
              <a:rPr lang="en-US" i="1" dirty="0"/>
              <a:t>ratio</a:t>
            </a:r>
            <a:r>
              <a:rPr lang="en-US" dirty="0"/>
              <a:t>: % of incoming </a:t>
            </a:r>
            <a:r>
              <a:rPr lang="en-US" dirty="0" err="1"/>
              <a:t>pkts</a:t>
            </a:r>
            <a:r>
              <a:rPr lang="en-US" dirty="0"/>
              <a:t> that result in a cache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6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31"/>
    </mc:Choice>
    <mc:Fallback xmlns="">
      <p:transition spd="slow" advTm="5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"/>
    </mc:Choice>
    <mc:Fallback xmlns="">
      <p:transition spd="slow" advTm="456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3845" y="1964268"/>
            <a:ext cx="37381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18</a:t>
            </a:r>
            <a:r>
              <a:rPr lang="en-US" sz="2800" dirty="0"/>
              <a:t> keys == 64 </a:t>
            </a:r>
            <a:r>
              <a:rPr lang="en-US" sz="2800" dirty="0" err="1"/>
              <a:t>Mbits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4%</a:t>
            </a:r>
            <a:r>
              <a:rPr lang="en-US" sz="2800" dirty="0"/>
              <a:t> </a:t>
            </a:r>
            <a:r>
              <a:rPr lang="en-US" sz="2800" dirty="0" err="1"/>
              <a:t>pkt</a:t>
            </a:r>
            <a:r>
              <a:rPr lang="en-US" sz="2800" dirty="0"/>
              <a:t> eviction ratio</a:t>
            </a:r>
          </a:p>
          <a:p>
            <a:endParaRPr lang="en-US" sz="2800" dirty="0"/>
          </a:p>
          <a:p>
            <a:r>
              <a:rPr lang="en-US" sz="2800" b="1" dirty="0"/>
              <a:t>25X </a:t>
            </a:r>
            <a:r>
              <a:rPr lang="en-US" sz="2800" dirty="0"/>
              <a:t>reduction from processing each </a:t>
            </a:r>
            <a:r>
              <a:rPr lang="en-US" sz="2800" dirty="0" err="1"/>
              <a:t>pkt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45129" y="4261757"/>
            <a:ext cx="2651760" cy="1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33899" y="4261757"/>
            <a:ext cx="0" cy="100584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0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03"/>
    </mc:Choice>
    <mc:Fallback xmlns="">
      <p:transition spd="slow" advTm="28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</a:t>
            </a:r>
            <a:r>
              <a:rPr lang="en-US" dirty="0">
                <a:sym typeface="Wingdings"/>
              </a:rPr>
              <a:t> Eviction rate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64-port X 100-Gbit/s switch</a:t>
            </a:r>
          </a:p>
          <a:p>
            <a:endParaRPr lang="en-US" dirty="0"/>
          </a:p>
          <a:p>
            <a:r>
              <a:rPr lang="en-US" dirty="0"/>
              <a:t>Memory: 256 </a:t>
            </a:r>
            <a:r>
              <a:rPr lang="en-US" dirty="0" err="1"/>
              <a:t>Mbits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7.5% area</a:t>
            </a:r>
          </a:p>
          <a:p>
            <a:pPr lvl="1"/>
            <a:endParaRPr lang="en-US" dirty="0"/>
          </a:p>
          <a:p>
            <a:r>
              <a:rPr lang="en-US" dirty="0"/>
              <a:t>Eviction rate: </a:t>
            </a:r>
            <a:r>
              <a:rPr lang="en-US" dirty="0">
                <a:sym typeface="Wingdings"/>
              </a:rPr>
              <a:t>8M records/s</a:t>
            </a:r>
          </a:p>
          <a:p>
            <a:pPr lvl="1"/>
            <a:r>
              <a:rPr lang="en-US" b="1" dirty="0">
                <a:sym typeface="Wingdings"/>
              </a:rPr>
              <a:t>~ 32 cores</a:t>
            </a: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1800746"/>
            <a:ext cx="4792133" cy="28233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07867" y="3592286"/>
            <a:ext cx="2880359" cy="193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822092" y="3611640"/>
            <a:ext cx="0" cy="4572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70"/>
    </mc:Choice>
    <mc:Fallback xmlns="">
      <p:transition spd="slow" advTm="3247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more in the paper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performance query examples</a:t>
            </a:r>
          </a:p>
          <a:p>
            <a:endParaRPr lang="en-US" dirty="0"/>
          </a:p>
          <a:p>
            <a:r>
              <a:rPr lang="en-US" dirty="0"/>
              <a:t>Query compilation algorithms</a:t>
            </a:r>
          </a:p>
          <a:p>
            <a:endParaRPr lang="en-US" dirty="0"/>
          </a:p>
          <a:p>
            <a:r>
              <a:rPr lang="en-US" dirty="0"/>
              <a:t>Evaluating hardware resources for stateful computations</a:t>
            </a:r>
          </a:p>
          <a:p>
            <a:endParaRPr lang="en-US" dirty="0"/>
          </a:p>
          <a:p>
            <a:r>
              <a:rPr lang="en-US" dirty="0"/>
              <a:t>Implementation &amp; end-to-end walkthroughs on </a:t>
            </a:r>
            <a:r>
              <a:rPr lang="en-US" dirty="0" err="1"/>
              <a:t>mininet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6"/>
    </mc:Choice>
    <mc:Fallback xmlns="">
      <p:transition spd="slow" advTm="262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710642"/>
          </a:xfrm>
        </p:spPr>
        <p:txBody>
          <a:bodyPr>
            <a:normAutofit/>
          </a:bodyPr>
          <a:lstStyle/>
          <a:p>
            <a:r>
              <a:rPr lang="en-US" dirty="0"/>
              <a:t>On-switch aggregation reduces software data processing</a:t>
            </a:r>
          </a:p>
          <a:p>
            <a:r>
              <a:rPr lang="en-US" dirty="0"/>
              <a:t>Linear in state: fully accurate per-flow aggregation at line rate</a:t>
            </a:r>
          </a:p>
          <a:p>
            <a:r>
              <a:rPr lang="en-US" dirty="0">
                <a:solidFill>
                  <a:srgbClr val="A31E34"/>
                </a:solidFill>
              </a:rPr>
              <a:t>Paper and code available at http://</a:t>
            </a:r>
            <a:r>
              <a:rPr lang="en-US" dirty="0" err="1">
                <a:solidFill>
                  <a:srgbClr val="A31E34"/>
                </a:solidFill>
              </a:rPr>
              <a:t>web.mit.edu</a:t>
            </a:r>
            <a:r>
              <a:rPr lang="en-US" dirty="0">
                <a:solidFill>
                  <a:srgbClr val="A31E34"/>
                </a:solidFill>
              </a:rPr>
              <a:t>/</a:t>
            </a:r>
            <a:r>
              <a:rPr lang="en-US" dirty="0" err="1">
                <a:solidFill>
                  <a:srgbClr val="A31E34"/>
                </a:solidFill>
              </a:rPr>
              <a:t>marple</a:t>
            </a:r>
            <a:endParaRPr lang="en-US" dirty="0">
              <a:solidFill>
                <a:srgbClr val="A31E34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67"/>
    </mc:Choice>
    <mc:Fallback xmlns="">
      <p:transition spd="slow" advTm="486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60" y="2169272"/>
            <a:ext cx="11317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 want to build “future-proof” hardware: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Language-directed hardware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4"/>
    </mc:Choice>
    <mc:Fallback xmlns="">
      <p:transition spd="slow" advTm="21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203" y="27859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Expressive query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486" y="5299981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Line-rate switch hardware primitives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5422955" y="3915849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0203" y="4711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Performance monitoring use cases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422955" y="1578562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22"/>
    </mc:Choice>
    <mc:Fallback xmlns="">
      <p:transition spd="slow" advTm="515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A31E34"/>
                </a:solidFill>
              </a:rPr>
              <a:t>Marple</a:t>
            </a:r>
            <a:r>
              <a:rPr lang="en-US" sz="3600" dirty="0"/>
              <a:t>, a performance query language</a:t>
            </a:r>
          </a:p>
          <a:p>
            <a:endParaRPr lang="en-US" sz="3600" dirty="0"/>
          </a:p>
          <a:p>
            <a:r>
              <a:rPr lang="en-US" sz="3600" dirty="0"/>
              <a:t>Line-rate switch hardware design</a:t>
            </a:r>
          </a:p>
          <a:p>
            <a:pPr lvl="1"/>
            <a:r>
              <a:rPr lang="en-US" sz="3200" dirty="0"/>
              <a:t>Aggregation: </a:t>
            </a:r>
            <a:r>
              <a:rPr lang="en-US" sz="3200" dirty="0">
                <a:solidFill>
                  <a:srgbClr val="A31E34"/>
                </a:solidFill>
              </a:rPr>
              <a:t>Programmable key-value store</a:t>
            </a:r>
          </a:p>
          <a:p>
            <a:pPr lvl="1"/>
            <a:endParaRPr lang="en-US" sz="3200" dirty="0"/>
          </a:p>
          <a:p>
            <a:r>
              <a:rPr lang="en-US" sz="3600" dirty="0"/>
              <a:t>Query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391" y="2704498"/>
            <a:ext cx="4569585" cy="2682476"/>
            <a:chOff x="3356939" y="2609311"/>
            <a:chExt cx="4768286" cy="3490013"/>
          </a:xfrm>
        </p:grpSpPr>
        <p:sp>
          <p:nvSpPr>
            <p:cNvPr id="4" name="Cloud 3"/>
            <p:cNvSpPr/>
            <p:nvPr/>
          </p:nvSpPr>
          <p:spPr>
            <a:xfrm>
              <a:off x="3356939" y="2609311"/>
              <a:ext cx="4768286" cy="3490013"/>
            </a:xfrm>
            <a:prstGeom prst="cloud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141" y="4019183"/>
              <a:ext cx="1371516" cy="859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07" y="4019182"/>
              <a:ext cx="1371516" cy="859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807" y="5239841"/>
              <a:ext cx="1371516" cy="859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675" y="2747868"/>
              <a:ext cx="1371516" cy="8594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4696109" y="4724079"/>
              <a:ext cx="739830" cy="60825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42522" y="4724073"/>
              <a:ext cx="620538" cy="6082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72268" y="3276187"/>
              <a:ext cx="774978" cy="855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42522" y="3332032"/>
              <a:ext cx="834454" cy="7669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3105310" y="136874"/>
            <a:ext cx="4718957" cy="1273629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54" y="276335"/>
            <a:ext cx="1088147" cy="9641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32773" y="465999"/>
            <a:ext cx="27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Queries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05309" y="1607368"/>
            <a:ext cx="4718957" cy="77444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52661" y="1637205"/>
            <a:ext cx="400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Query Compiler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105309" y="5502275"/>
            <a:ext cx="4718957" cy="1125966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309" y="5579168"/>
            <a:ext cx="471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Programmable switches </a:t>
            </a:r>
          </a:p>
          <a:p>
            <a:pPr algn="ctr"/>
            <a:r>
              <a:rPr lang="en-US" sz="2800" dirty="0"/>
              <a:t>with the key-value store</a:t>
            </a:r>
          </a:p>
        </p:txBody>
      </p:sp>
      <p:sp>
        <p:nvSpPr>
          <p:cNvPr id="33" name="Curved Left Arrow 32"/>
          <p:cNvSpPr/>
          <p:nvPr/>
        </p:nvSpPr>
        <p:spPr>
          <a:xfrm>
            <a:off x="8058861" y="465999"/>
            <a:ext cx="1028700" cy="1640384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>
            <a:off x="8058861" y="2195638"/>
            <a:ext cx="1028700" cy="127596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2877" y="925660"/>
            <a:ext cx="33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Marple programs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6" y="2804956"/>
            <a:ext cx="545583" cy="8431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5" y="3753242"/>
            <a:ext cx="545583" cy="8431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" y="4701528"/>
            <a:ext cx="545583" cy="8431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12747" y="2442888"/>
            <a:ext cx="297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Switch programs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6678" y="4151335"/>
            <a:ext cx="229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To collection servers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5399" y="3124777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36313" y="4045736"/>
            <a:ext cx="2921582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36313" y="5085355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/>
          <p:cNvSpPr/>
          <p:nvPr/>
        </p:nvSpPr>
        <p:spPr>
          <a:xfrm>
            <a:off x="517971" y="446094"/>
            <a:ext cx="2352743" cy="1898997"/>
          </a:xfrm>
          <a:prstGeom prst="bentArrow">
            <a:avLst>
              <a:gd name="adj1" fmla="val 11243"/>
              <a:gd name="adj2" fmla="val 20125"/>
              <a:gd name="adj3" fmla="val 25000"/>
              <a:gd name="adj4" fmla="val 84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6162" y="1471582"/>
            <a:ext cx="168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62"/>
    </mc:Choice>
    <mc:Fallback xmlns="">
      <p:transition spd="slow" advTm="3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/>
      <p:bldP spid="30" grpId="0" animBg="1"/>
      <p:bldP spid="31" grpId="0"/>
      <p:bldP spid="33" grpId="0" animBg="1"/>
      <p:bldP spid="34" grpId="0" animBg="1"/>
      <p:bldP spid="35" grpId="0"/>
      <p:bldP spid="39" grpId="0"/>
      <p:bldP spid="40" grpId="0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Marple: Performance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"/>
    </mc:Choice>
    <mc:Fallback xmlns="">
      <p:transition spd="slow" advTm="27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4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3|1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8|6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9|3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6|8.2|2.6|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3.2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6|5.7|4.6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3.9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.7|7.1|5.2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8.6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6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22025</TotalTime>
  <Words>1837</Words>
  <Application>Microsoft Macintosh PowerPoint</Application>
  <PresentationFormat>Widescreen</PresentationFormat>
  <Paragraphs>464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Ayuthaya</vt:lpstr>
      <vt:lpstr>Calibri</vt:lpstr>
      <vt:lpstr>Cambria Math</vt:lpstr>
      <vt:lpstr>Consolas</vt:lpstr>
      <vt:lpstr>Gadugi</vt:lpstr>
      <vt:lpstr>Wingdings</vt:lpstr>
      <vt:lpstr>Office Theme</vt:lpstr>
      <vt:lpstr>Hardware and software for fast and programmable network monitoring</vt:lpstr>
      <vt:lpstr>Example: Who caused a microburst?</vt:lpstr>
      <vt:lpstr>PowerPoint Presentation</vt:lpstr>
      <vt:lpstr>Why monitor from switches?</vt:lpstr>
      <vt:lpstr>PowerPoint Presentation</vt:lpstr>
      <vt:lpstr>PowerPoint Presentation</vt:lpstr>
      <vt:lpstr>Contributions</vt:lpstr>
      <vt:lpstr>PowerPoint Presentation</vt:lpstr>
      <vt:lpstr>PowerPoint Presentation</vt:lpstr>
      <vt:lpstr>Marple: Performance query language</vt:lpstr>
      <vt:lpstr>Marple: Performance query language</vt:lpstr>
      <vt:lpstr>Example: High queue latency packets</vt:lpstr>
      <vt:lpstr>Example: Per-flow average latency</vt:lpstr>
      <vt:lpstr>Example: Microburst diagnosis</vt:lpstr>
      <vt:lpstr>Many performance queries (see paper)</vt:lpstr>
      <vt:lpstr>PowerPoint Presentation</vt:lpstr>
      <vt:lpstr>Implementing Marple on switches</vt:lpstr>
      <vt:lpstr>Implementing Marple on switches</vt:lpstr>
      <vt:lpstr>Implementing aggregation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</vt:lpstr>
      <vt:lpstr>PowerPoint Presentation</vt:lpstr>
      <vt:lpstr>Cache misses as new keys</vt:lpstr>
      <vt:lpstr>Cache misses as new keys</vt:lpstr>
      <vt:lpstr>Cache misses as new keys</vt:lpstr>
      <vt:lpstr>Cache misses as new keys</vt:lpstr>
      <vt:lpstr>How about value accuracy after evictions?</vt:lpstr>
      <vt:lpstr>The Merge operation</vt:lpstr>
      <vt:lpstr>Mergeability beyond associative statistics</vt:lpstr>
      <vt:lpstr>Linear-in-state: Merge w. small extra state </vt:lpstr>
      <vt:lpstr>Intuition for linear-in-state</vt:lpstr>
      <vt:lpstr>Intuition for linear-in-state</vt:lpstr>
      <vt:lpstr>Microbursts: Linear-in-state!</vt:lpstr>
      <vt:lpstr>Several useful linear-in-state statistics</vt:lpstr>
      <vt:lpstr>Other linear-in-state queries</vt:lpstr>
      <vt:lpstr>PowerPoint Presentation</vt:lpstr>
      <vt:lpstr>Eviction processing</vt:lpstr>
      <vt:lpstr>Eviction processing at backing store</vt:lpstr>
      <vt:lpstr>Eviction ratio vs. Cache size</vt:lpstr>
      <vt:lpstr>Eviction ratio vs. Cache size</vt:lpstr>
      <vt:lpstr>Eviction ratio  Eviction rate</vt:lpstr>
      <vt:lpstr>See more in the paper…</vt:lpstr>
      <vt:lpstr>Summary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Anirudh Sivaraman</cp:lastModifiedBy>
  <cp:revision>3849</cp:revision>
  <cp:lastPrinted>2017-03-14T20:27:47Z</cp:lastPrinted>
  <dcterms:created xsi:type="dcterms:W3CDTF">2016-08-11T15:35:38Z</dcterms:created>
  <dcterms:modified xsi:type="dcterms:W3CDTF">2018-05-15T12:08:49Z</dcterms:modified>
</cp:coreProperties>
</file>