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tags/tag12.xml" ContentType="application/vnd.openxmlformats-officedocument.presentationml.tags+xml"/>
  <Override PartName="/ppt/notesSlides/notesSlide21.xml" ContentType="application/vnd.openxmlformats-officedocument.presentationml.notesSlide+xml"/>
  <Override PartName="/ppt/tags/tag13.xml" ContentType="application/vnd.openxmlformats-officedocument.presentationml.tags+xml"/>
  <Override PartName="/ppt/notesSlides/notesSlide22.xml" ContentType="application/vnd.openxmlformats-officedocument.presentationml.notesSlide+xml"/>
  <Override PartName="/ppt/tags/tag14.xml" ContentType="application/vnd.openxmlformats-officedocument.presentationml.tags+xml"/>
  <Override PartName="/ppt/notesSlides/notesSlide23.xml" ContentType="application/vnd.openxmlformats-officedocument.presentationml.notesSlide+xml"/>
  <Override PartName="/ppt/tags/tag1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6.xml" ContentType="application/vnd.openxmlformats-officedocument.presentationml.tags+xml"/>
  <Override PartName="/ppt/notesSlides/notesSlide45.xml" ContentType="application/vnd.openxmlformats-officedocument.presentationml.notesSlide+xml"/>
  <Override PartName="/ppt/tags/tag17.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315" r:id="rId3"/>
    <p:sldId id="316" r:id="rId4"/>
    <p:sldId id="529" r:id="rId5"/>
    <p:sldId id="543" r:id="rId6"/>
    <p:sldId id="319" r:id="rId7"/>
    <p:sldId id="542" r:id="rId8"/>
    <p:sldId id="527" r:id="rId9"/>
    <p:sldId id="512" r:id="rId10"/>
    <p:sldId id="532" r:id="rId11"/>
    <p:sldId id="485" r:id="rId12"/>
    <p:sldId id="486" r:id="rId13"/>
    <p:sldId id="487" r:id="rId14"/>
    <p:sldId id="539" r:id="rId15"/>
    <p:sldId id="488" r:id="rId16"/>
    <p:sldId id="489" r:id="rId17"/>
    <p:sldId id="490" r:id="rId18"/>
    <p:sldId id="491" r:id="rId19"/>
    <p:sldId id="492" r:id="rId20"/>
    <p:sldId id="493" r:id="rId21"/>
    <p:sldId id="494" r:id="rId22"/>
    <p:sldId id="495" r:id="rId23"/>
    <p:sldId id="496" r:id="rId24"/>
    <p:sldId id="498" r:id="rId25"/>
    <p:sldId id="500" r:id="rId26"/>
    <p:sldId id="535" r:id="rId27"/>
    <p:sldId id="536" r:id="rId28"/>
    <p:sldId id="533" r:id="rId29"/>
    <p:sldId id="482" r:id="rId30"/>
    <p:sldId id="520" r:id="rId31"/>
    <p:sldId id="522" r:id="rId32"/>
    <p:sldId id="524" r:id="rId33"/>
    <p:sldId id="504" r:id="rId34"/>
    <p:sldId id="530" r:id="rId35"/>
    <p:sldId id="531" r:id="rId36"/>
    <p:sldId id="470" r:id="rId37"/>
    <p:sldId id="471" r:id="rId38"/>
    <p:sldId id="472" r:id="rId39"/>
    <p:sldId id="473" r:id="rId40"/>
    <p:sldId id="474" r:id="rId41"/>
    <p:sldId id="475" r:id="rId42"/>
    <p:sldId id="505" r:id="rId43"/>
    <p:sldId id="517" r:id="rId44"/>
    <p:sldId id="516" r:id="rId45"/>
    <p:sldId id="537" r:id="rId46"/>
    <p:sldId id="538" r:id="rId47"/>
    <p:sldId id="358" r:id="rId48"/>
    <p:sldId id="540" r:id="rId49"/>
    <p:sldId id="541" r:id="rId50"/>
    <p:sldId id="508" r:id="rId51"/>
    <p:sldId id="526" r:id="rId52"/>
    <p:sldId id="514" r:id="rId53"/>
    <p:sldId id="507" r:id="rId54"/>
    <p:sldId id="350" r:id="rId55"/>
    <p:sldId id="509" r:id="rId56"/>
    <p:sldId id="510" r:id="rId57"/>
    <p:sldId id="464" r:id="rId58"/>
    <p:sldId id="465" r:id="rId59"/>
    <p:sldId id="375" r:id="rId60"/>
    <p:sldId id="299" r:id="rId61"/>
    <p:sldId id="357" r:id="rId62"/>
    <p:sldId id="305" r:id="rId63"/>
    <p:sldId id="306" r:id="rId64"/>
    <p:sldId id="301" r:id="rId65"/>
    <p:sldId id="271" r:id="rId66"/>
    <p:sldId id="326" r:id="rId67"/>
    <p:sldId id="327" r:id="rId68"/>
    <p:sldId id="272" r:id="rId69"/>
    <p:sldId id="374" r:id="rId70"/>
    <p:sldId id="468" r:id="rId71"/>
    <p:sldId id="332" r:id="rId72"/>
    <p:sldId id="370" r:id="rId73"/>
    <p:sldId id="371" r:id="rId74"/>
    <p:sldId id="335" r:id="rId75"/>
    <p:sldId id="372" r:id="rId76"/>
    <p:sldId id="373" r:id="rId77"/>
    <p:sldId id="307" r:id="rId78"/>
    <p:sldId id="467" r:id="rId79"/>
    <p:sldId id="458" r:id="rId80"/>
    <p:sldId id="459" r:id="rId81"/>
    <p:sldId id="460" r:id="rId82"/>
    <p:sldId id="461" r:id="rId83"/>
    <p:sldId id="462" r:id="rId84"/>
    <p:sldId id="466" r:id="rId85"/>
    <p:sldId id="463"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21" autoAdjust="0"/>
    <p:restoredTop sz="66906" autoAdjust="0"/>
  </p:normalViewPr>
  <p:slideViewPr>
    <p:cSldViewPr showGuides="1">
      <p:cViewPr>
        <p:scale>
          <a:sx n="95" d="100"/>
          <a:sy n="95" d="100"/>
        </p:scale>
        <p:origin x="240" y="-344"/>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esProps" Target="presProps.xml"/><Relationship Id="rId8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t> Aggregate Capacity Per Unit</a:t>
            </a:r>
            <a:endParaRPr lang="en-US" dirty="0"/>
          </a:p>
        </c:rich>
      </c:tx>
      <c:layout>
        <c:manualLayout>
          <c:xMode val="edge"/>
          <c:yMode val="edge"/>
          <c:x val="0.415924617196702"/>
          <c:y val="0.056910569105691"/>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dirty="0" smtClean="0">
                        <a:solidFill>
                          <a:srgbClr val="767171"/>
                        </a:solidFill>
                      </a:rPr>
                      <a:t>Tomahawk</a:t>
                    </a:r>
                    <a:endParaRPr lang="en-US" dirty="0" smtClean="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smtClean="0"/>
                      <a:t>MIT</a:t>
                    </a:r>
                    <a:r>
                      <a:rPr lang="en-US" baseline="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90613134488931"/>
                  <c:y val="0.0815329791093186"/>
                </c:manualLayout>
              </c:layout>
              <c:tx>
                <c:rich>
                  <a:bodyPr/>
                  <a:lstStyle/>
                  <a:p>
                    <a:r>
                      <a:rPr lang="en-US" sz="1800" dirty="0" smtClean="0">
                        <a:solidFill>
                          <a:schemeClr val="bg2">
                            <a:lumMod val="50000"/>
                          </a:schemeClr>
                        </a:solidFill>
                      </a:rPr>
                      <a:t>SNAP</a:t>
                    </a:r>
                  </a:p>
                  <a:p>
                    <a:r>
                      <a:rPr lang="en-US" sz="1800" dirty="0" smtClean="0">
                        <a:solidFill>
                          <a:schemeClr val="bg2">
                            <a:lumMod val="50000"/>
                          </a:schemeClr>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57786372109847"/>
                  <c:y val="0.0853590252437957"/>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112939744"/>
        <c:axId val="1112947296"/>
      </c:lineChart>
      <c:catAx>
        <c:axId val="1112939744"/>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112947296"/>
        <c:crosses val="autoZero"/>
        <c:auto val="1"/>
        <c:lblAlgn val="ctr"/>
        <c:lblOffset val="100"/>
        <c:noMultiLvlLbl val="0"/>
      </c:catAx>
      <c:valAx>
        <c:axId val="1112947296"/>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Seravek"/>
                    <a:cs typeface="Seravek"/>
                  </a:rPr>
                  <a:t>Gbit</a:t>
                </a:r>
                <a:r>
                  <a:rPr lang="en-US" sz="2000" dirty="0" smtClean="0">
                    <a:solidFill>
                      <a:prstClr val="black"/>
                    </a:solidFill>
                    <a:latin typeface="Seravek"/>
                    <a:cs typeface="Seravek"/>
                  </a:rPr>
                  <a:t>/s</a:t>
                </a:r>
              </a:p>
              <a:p>
                <a:pPr>
                  <a:defRPr sz="2000">
                    <a:solidFill>
                      <a:prstClr val="black"/>
                    </a:solidFill>
                    <a:latin typeface="Seravek"/>
                    <a:cs typeface="Seravek"/>
                  </a:defRPr>
                </a:pPr>
                <a:r>
                  <a:rPr lang="en-US" sz="2000" dirty="0" smtClean="0">
                    <a:solidFill>
                      <a:prstClr val="black"/>
                    </a:solidFill>
                    <a:latin typeface="Seravek"/>
                    <a:cs typeface="Seravek"/>
                  </a:rPr>
                  <a:t>(log</a:t>
                </a:r>
              </a:p>
              <a:p>
                <a:pPr>
                  <a:defRPr sz="2000">
                    <a:solidFill>
                      <a:prstClr val="black"/>
                    </a:solidFill>
                    <a:latin typeface="Seravek"/>
                    <a:cs typeface="Seravek"/>
                  </a:defRPr>
                </a:pPr>
                <a:r>
                  <a:rPr lang="en-US" sz="2000" dirty="0" smtClean="0">
                    <a:solidFill>
                      <a:prstClr val="black"/>
                    </a:solidFill>
                    <a:latin typeface="Seravek"/>
                    <a:cs typeface="Seravek"/>
                  </a:rPr>
                  <a:t>scale)</a:t>
                </a:r>
                <a:endParaRPr lang="en-US" sz="2000" dirty="0">
                  <a:solidFill>
                    <a:prstClr val="black"/>
                  </a:solidFill>
                  <a:latin typeface="Seravek"/>
                  <a:cs typeface="Seravek"/>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11293974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520226304"/>
        <c:axId val="1520156320"/>
      </c:scatterChart>
      <c:valAx>
        <c:axId val="1520226304"/>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520156320"/>
        <c:crosses val="autoZero"/>
        <c:crossBetween val="midCat"/>
      </c:valAx>
      <c:valAx>
        <c:axId val="1520156320"/>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52022630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11</a:t>
            </a:fld>
            <a:endParaRPr lang="en-US"/>
          </a:p>
        </p:txBody>
      </p:sp>
    </p:spTree>
    <p:extLst>
      <p:ext uri="{BB962C8B-B14F-4D97-AF65-F5344CB8AC3E}">
        <p14:creationId xmlns:p14="http://schemas.microsoft.com/office/powerpoint/2010/main" val="308769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12</a:t>
            </a:fld>
            <a:endParaRPr lang="en-US"/>
          </a:p>
        </p:txBody>
      </p:sp>
    </p:spTree>
    <p:extLst>
      <p:ext uri="{BB962C8B-B14F-4D97-AF65-F5344CB8AC3E}">
        <p14:creationId xmlns:p14="http://schemas.microsoft.com/office/powerpoint/2010/main" val="1014146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p>
          <a:p>
            <a:r>
              <a:rPr lang="en-US" baseline="0" dirty="0" smtClean="0"/>
              <a:t>TODO: Maybe get rid of the terms work-conserving and non-work-conserving. Think about it.</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838638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791309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 Pipelining</a:t>
            </a:r>
            <a:r>
              <a:rPr lang="en-US" sz="1200" baseline="0" dirty="0" smtClean="0"/>
              <a:t> is hard: (</a:t>
            </a:r>
            <a:r>
              <a:rPr lang="en-US" sz="1200" dirty="0" smtClean="0"/>
              <a:t>because of state</a:t>
            </a:r>
            <a:r>
              <a:rPr lang="en-US" sz="1200" baseline="0" dirty="0" smtClean="0"/>
              <a:t> that is maintained to track deps between </a:t>
            </a:r>
            <a:r>
              <a:rPr lang="en-US" sz="1200" baseline="0" dirty="0" err="1" smtClean="0"/>
              <a:t>dequeues</a:t>
            </a:r>
            <a:r>
              <a:rPr lang="en-US" sz="1200" baseline="0" dirty="0" smtClean="0"/>
              <a:t>.)</a:t>
            </a:r>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Problem with the </a:t>
            </a:r>
            <a:r>
              <a:rPr lang="en-US" sz="1200" baseline="0" dirty="0" err="1" smtClean="0"/>
              <a:t>dequeue</a:t>
            </a:r>
            <a:r>
              <a:rPr lang="en-US" sz="1200" baseline="0" dirty="0" smtClean="0"/>
              <a:t> side is that the </a:t>
            </a:r>
            <a:r>
              <a:rPr lang="en-US" sz="1200" baseline="0" dirty="0" err="1" smtClean="0"/>
              <a:t>stateful</a:t>
            </a:r>
            <a:r>
              <a:rPr lang="en-US" sz="1200" baseline="0" dirty="0" smtClean="0"/>
              <a:t> operations is really big. Large RMW loop: fairly complicated operations, finding min or max and programmability on top of this.</a:t>
            </a:r>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a:p>
            <a:endParaRPr lang="en-US" sz="1200" baseline="0" dirty="0" smtClean="0"/>
          </a:p>
          <a:p>
            <a:r>
              <a:rPr lang="en-US" sz="1200" baseline="0" dirty="0" err="1" smtClean="0"/>
              <a:t>Prog</a:t>
            </a:r>
            <a:r>
              <a:rPr lang="en-US" sz="1200" baseline="0" dirty="0" smtClean="0"/>
              <a:t> rank computation is a much more complicated RMW operation. Rank computation is a much less complicated calculation.</a:t>
            </a:r>
          </a:p>
          <a:p>
            <a:r>
              <a:rPr lang="en-US" sz="1200" baseline="0" dirty="0" err="1" smtClean="0"/>
              <a:t>Prog</a:t>
            </a:r>
            <a:r>
              <a:rPr lang="en-US" sz="1200" baseline="0" dirty="0" smtClean="0"/>
              <a:t> rank computation is going to be a much simpler function than the </a:t>
            </a:r>
            <a:r>
              <a:rPr lang="en-US" sz="1200" baseline="0" dirty="0" err="1" smtClean="0"/>
              <a:t>prog</a:t>
            </a:r>
            <a:r>
              <a:rPr lang="en-US" sz="1200" baseline="0" dirty="0" smtClean="0"/>
              <a:t> </a:t>
            </a:r>
            <a:r>
              <a:rPr lang="en-US" sz="1200" baseline="0" dirty="0" err="1" smtClean="0"/>
              <a:t>dequeue</a:t>
            </a:r>
            <a:r>
              <a:rPr lang="en-US" sz="1200" baseline="0" dirty="0" smtClean="0"/>
              <a:t> function. We have essentially decomposed </a:t>
            </a:r>
            <a:r>
              <a:rPr lang="en-US" sz="1200" baseline="0" dirty="0" err="1" smtClean="0"/>
              <a:t>prog</a:t>
            </a:r>
            <a:r>
              <a:rPr lang="en-US" sz="1200" baseline="0" dirty="0" smtClean="0"/>
              <a:t> </a:t>
            </a:r>
            <a:r>
              <a:rPr lang="en-US" sz="1200" baseline="0" dirty="0" err="1" smtClean="0"/>
              <a:t>dequeue</a:t>
            </a:r>
            <a:r>
              <a:rPr lang="en-US" sz="1200" baseline="0" dirty="0" smtClean="0"/>
              <a:t> into fixed logic + simpler </a:t>
            </a:r>
            <a:r>
              <a:rPr lang="en-US" sz="1200" baseline="0" dirty="0" err="1" smtClean="0"/>
              <a:t>prog</a:t>
            </a:r>
            <a:r>
              <a:rPr lang="en-US" sz="1200" baseline="0" dirty="0" smtClean="0"/>
              <a:t> rank computation.</a:t>
            </a:r>
          </a:p>
          <a:p>
            <a:endParaRPr lang="en-US" baseline="0" dirty="0" smtClean="0"/>
          </a:p>
          <a:p>
            <a:endParaRPr lang="en-US" baseline="0" dirty="0" smtClean="0"/>
          </a:p>
          <a:p>
            <a:r>
              <a:rPr lang="en-US" baseline="0" dirty="0" err="1" smtClean="0"/>
              <a:t>Prog</a:t>
            </a:r>
            <a:r>
              <a:rPr lang="en-US" baseline="0" dirty="0" smtClean="0"/>
              <a:t> </a:t>
            </a:r>
            <a:r>
              <a:rPr lang="en-US" baseline="0" dirty="0" err="1" smtClean="0"/>
              <a:t>deq</a:t>
            </a:r>
            <a:r>
              <a:rPr lang="en-US" baseline="0" dirty="0" smtClean="0"/>
              <a:t> is most generic, but not helpful, but also difficult to pipeline because of dep between decisions and state between decisions.</a:t>
            </a:r>
          </a:p>
          <a:p>
            <a:r>
              <a:rPr lang="en-US" baseline="0" dirty="0" smtClean="0"/>
              <a:t>In our design, we refactor the scheduler into two parts allows us to precompute the rank into much simpler operations.</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759561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Feedback: Maybe place the figure up top in the slide so that you can describe the key observation in relation to the figure.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933741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899688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We’ll deal with that in the second half of the talk.</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Note to self: Mention the term precomputation of rank here.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TODO: Maybe add ALU diagrams within the stages.</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677881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153513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65819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1799347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971409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2087674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607145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Feedback: maybe remove this.</a:t>
            </a:r>
          </a:p>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524053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0012997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 illustrate the challenges with designing programmable hardware for streaming algorithms, lets’ consider an example.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Say you want to sample the 10th packet in a router and write its </a:t>
            </a:r>
            <a:r>
              <a:rPr lang="en-US" sz="1200" baseline="0" dirty="0" err="1" smtClean="0"/>
              <a:t>src</a:t>
            </a:r>
            <a:r>
              <a:rPr lang="en-US" sz="1200" baseline="0" dirty="0" smtClean="0"/>
              <a:t> </a:t>
            </a:r>
            <a:r>
              <a:rPr lang="en-US" sz="1200" baseline="0" dirty="0" err="1" smtClean="0"/>
              <a:t>ip</a:t>
            </a:r>
            <a:r>
              <a:rPr lang="en-US" sz="1200" baseline="0" dirty="0" smtClean="0"/>
              <a:t> </a:t>
            </a:r>
            <a:r>
              <a:rPr lang="en-US" sz="1200" baseline="0" dirty="0" err="1" smtClean="0"/>
              <a:t>addr</a:t>
            </a:r>
            <a:r>
              <a:rPr lang="en-US" sz="1200" baseline="0" dirty="0" smtClean="0"/>
              <a:t> into a designated sample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a typical router handles 1 packet every clock cycle (of roughly a ns) regardless of what features you turn on or off. So in a sense, it’s this worst case guarantee on throughput.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But algorithms like the sampling algorithm spend more than 1 cycle per packet. Let’s say each LOC was one instruction and took one cycle, that’s at least three cycles per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bridge the gap? Clearly we need some kind of parallel processing, but what exactly does this look like?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introduce two new ideas to solve this problem. First is the atom abstraction which is a specification for high-speed hardware primitives that modify headers and/or state.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extract these atoms from algorithms in a way that the atoms allow not just those, but other algorithms to be programmed.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We’ll look at atoms first.</a:t>
            </a:r>
            <a:r>
              <a:rPr lang="en-US" sz="1200" baseline="0" dirty="0" smtClean="0"/>
              <a:t> But to illustrate why we need atoms, let’s go through a couple of strawman proposals.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 first is a shared-memory multicore, similar to many x86-based software routers. A packet is round </a:t>
            </a:r>
            <a:r>
              <a:rPr lang="en-US" sz="1200" baseline="0" dirty="0" err="1" smtClean="0"/>
              <a:t>robinned</a:t>
            </a:r>
            <a:r>
              <a:rPr lang="en-US" sz="1200" baseline="0" dirty="0" smtClean="0"/>
              <a:t> to one of the processors in the array. Each processor runs an identical copy of the sampling algorithm. The state count is kept in shared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 problem with this is memory contention, where multiple procs talking to memory cause a memory bottleneck, leading to variable access latencies and variable throughputs. In fact, this is one of the reasons software routers today have non-</a:t>
            </a:r>
            <a:r>
              <a:rPr lang="en-US" sz="1200" baseline="0" dirty="0" err="1" smtClean="0"/>
              <a:t>det</a:t>
            </a:r>
            <a:r>
              <a:rPr lang="en-US" sz="1200" baseline="0" dirty="0" smtClean="0"/>
              <a:t> performance.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730336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since shared memory is a problem, let’s make the memory local to each proc. But, each proc needs to communicate with the others. In the previous arch, shared memory was this communication medium. Now we simply put procs in a pipeline where packets enter from the left and each proc can send a packet to the next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this was an approach used by many NPUs but it doesn’t work either. You need to slice the algorithm (like our sampling one) into different portions so that the portion in each stage runs at a throughput 1 packet per cycle. This is very hard to do because the underlying instruction set has variable throughput depending on the instruction (e.g., a floating point instruction has much lower throughput than an integer).</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21059450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a:t>
            </a:r>
            <a:r>
              <a:rPr lang="en-US" sz="1200" baseline="0" dirty="0" smtClean="0"/>
              <a:t> solution is to only provide those instructions that exactly have a throughput of 1 packet per cycle and exclude all instructions that don’t. We call such an instruction an atom to denote an atomic unit of header and/or state manipulation provided by the hardware. More precisely, an atom consists of some local memory like before and an action unit, which is a very specific circuit with a few configurable parameters that acts on this local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one toy example of such a circuit. When these atom circuits are synthesized to logic gates we ensure that the circuit can sustain a new packet once every clock cycle. Now in practice you would have multiple such atoms acting in parallel on a packet at it goes through a pipeline stage so long as each atom respects the 1 packet per cycle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Clearly, there are instructions that can only run at throughputs lower than 1 packet per cycle. An example is an instruction that reads some state maybe does something complicated on it and writes this result back. What do we do if a program needs such an instruction? We simply reject the program and ask the programmer to rewrite it. This is quite heterodox coming from the CPU world. On a CPU, throughput inversely correlates with a program’s complexity. Here, all programs run at line rate, or if too complex, they don’t run. While this seems harsh, this obviates any need for performance profiling.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there’s no consensus, routers become really bloated.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other problem is even though routers become bloated, there’s no consensus, even though they are already very bloated they can’t keep up with the rate of innovation.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seconds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a:t>
            </a:r>
            <a:r>
              <a:rPr lang="en-US" baseline="0" dirty="0" smtClean="0"/>
              <a:t>understand the core concept in </a:t>
            </a:r>
            <a:r>
              <a:rPr lang="en-US" baseline="0" dirty="0" smtClean="0"/>
              <a:t>pipelining</a:t>
            </a:r>
            <a:r>
              <a:rPr lang="en-US" baseline="0" dirty="0" smtClean="0"/>
              <a:t>.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a:t>
            </a:r>
            <a:r>
              <a:rPr lang="en-US" baseline="0" dirty="0" smtClean="0"/>
              <a:t>say you have this stateless algorithm where you do pkt.f4 = pkt.f1  + pkt.f2 – </a:t>
            </a:r>
            <a:r>
              <a:rPr lang="en-US" baseline="0" dirty="0" smtClean="0"/>
              <a:t>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dirty="0" smtClean="0"/>
              <a:t>.</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Mention tomography here: whole area devoted</a:t>
            </a:r>
            <a:r>
              <a:rPr lang="en-US" baseline="0" dirty="0" smtClean="0"/>
              <a:t> to approximately infer the internal characteristics of a network from data collected at the end point.</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So to conclude by now you are convinced that high-performance networking needs </a:t>
            </a:r>
            <a:r>
              <a:rPr lang="en-US" baseline="0" dirty="0" err="1" smtClean="0"/>
              <a:t>speciailzied</a:t>
            </a:r>
            <a:r>
              <a:rPr lang="en-US" baseline="0" dirty="0" smtClean="0"/>
              <a:t> hardware. But specialization conflicts with flexibility. If you specialize too much your hardware becomes obsolete tomorrow, if you specialize too little, it doesn’t give you good performance. This is now increasingly true because the slowing down of Moore’s law means that you can no longer just bank on the free lunch of x86 processors getting faster.</a:t>
            </a:r>
          </a:p>
          <a:p>
            <a:pPr marL="228600" indent="-228600">
              <a:buAutoNum type="arabicPeriod"/>
            </a:pPr>
            <a:endParaRPr lang="en-US" baseline="0" dirty="0" smtClean="0"/>
          </a:p>
          <a:p>
            <a:pPr marL="228600" indent="-228600">
              <a:buAutoNum type="arabicPeriod"/>
            </a:pPr>
            <a:r>
              <a:rPr lang="en-US" baseline="0" dirty="0" smtClean="0"/>
              <a:t>My solution to these problems is to tailor primitives to restricted classes of router functionality such as atoms for streaming </a:t>
            </a:r>
            <a:r>
              <a:rPr lang="en-US" baseline="0" dirty="0" err="1" smtClean="0"/>
              <a:t>algos</a:t>
            </a:r>
            <a:r>
              <a:rPr lang="en-US" baseline="0" dirty="0" smtClean="0"/>
              <a:t> and PIFOs for scheduling.</a:t>
            </a:r>
          </a:p>
          <a:p>
            <a:pPr marL="228600" indent="-228600">
              <a:buAutoNum type="arabicPeriod"/>
            </a:pPr>
            <a:endParaRPr lang="en-US" baseline="0" dirty="0" smtClean="0"/>
          </a:p>
          <a:p>
            <a:pPr marL="228600" indent="-228600">
              <a:buAutoNum type="arabicPeriod"/>
            </a:pPr>
            <a:r>
              <a:rPr lang="en-US" baseline="0" dirty="0" smtClean="0"/>
              <a:t>Beyond the papers, there’s been broader community and industry interest in these ideas. Working with the P4 design group, we introduced the idea of packet transactions into P4, an emerging language to program networking hardware. There has also been industry interest, particularly from Xilinx on implementing PIFOs in their FPGA hardware, and from Barefoot in Domino’s compilation techniques.</a:t>
            </a:r>
          </a:p>
          <a:p>
            <a:pPr marL="228600" indent="-228600">
              <a:buAutoNum type="arabicPeriod"/>
            </a:pPr>
            <a:endParaRPr lang="en-US" baseline="0" dirty="0" smtClean="0"/>
          </a:p>
          <a:p>
            <a:pPr marL="228600" indent="-228600">
              <a:buAutoNum type="arabicPeriod"/>
            </a:pPr>
            <a:r>
              <a:rPr lang="en-US" baseline="0" dirty="0" smtClean="0"/>
              <a:t>More generally, I think this kind of restricted programmability is of use to other domains beyond networking as the stalling of transistor scaling causes us to do this oxymoronic thing of specializing hardware and making it flexible at the same time. In future work, I hope to apply the same kind of thinking to other high-performance systems beyond networking, such as machine learning and video encoding.</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why end points are indirect and roundabout. Give a few examples of why it is so.</a:t>
            </a:r>
          </a:p>
          <a:p>
            <a:pPr marL="228600" indent="-228600">
              <a:buAutoNum type="arabicPeriod"/>
            </a:pPr>
            <a:endParaRPr lang="en-US" baseline="0" dirty="0" smtClean="0"/>
          </a:p>
          <a:p>
            <a:pPr marL="228600" indent="-228600">
              <a:buAutoNum type="arabicPeriod"/>
            </a:pPr>
            <a:r>
              <a:rPr lang="en-US" baseline="0" dirty="0" smtClean="0"/>
              <a:t>Figuring out misbehavior in boxes deep in the network.</a:t>
            </a:r>
          </a:p>
          <a:p>
            <a:pPr marL="228600" indent="-228600">
              <a:buAutoNum type="arabicPeriod"/>
            </a:pPr>
            <a:r>
              <a:rPr lang="en-US" baseline="0" dirty="0" smtClean="0"/>
              <a:t>Network-assisted congestion control gives us much more performance. Congestion control today is about inferring rates from end hosts. But if you had intelligence in the network, it is well-known that you can do better with router intelligence. List out titles of XCP and packet pairs.</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 Don’t bake policies into routers; </a:t>
            </a:r>
          </a:p>
          <a:p>
            <a:r>
              <a:rPr lang="en-US" dirty="0" smtClean="0"/>
              <a:t>Just a slide on its own, no bullet points.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175184312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that this requires us to think carefully about the</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Functions we need to program.</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programming models and compilers to program them in.</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hardware we need.</a:t>
            </a: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674296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2/12/17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4.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8.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9.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chart" Target="../charts/char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9.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126636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Rigid schedulers baked into hardware</a:t>
            </a:r>
          </a:p>
          <a:p>
            <a:pPr lvl="1"/>
            <a:r>
              <a:rPr lang="en-US" dirty="0" smtClean="0"/>
              <a:t>Some combination of round robin + priorities + rate limits</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244529035"/>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punt to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167907103"/>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183208348"/>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
        <p:nvSpPr>
          <p:cNvPr id="5" name="Rectangle 4"/>
          <p:cNvSpPr/>
          <p:nvPr/>
        </p:nvSpPr>
        <p:spPr>
          <a:xfrm>
            <a:off x="6896100" y="2819400"/>
            <a:ext cx="2133600" cy="923330"/>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 DRR,</a:t>
            </a:r>
          </a:p>
          <a:p>
            <a:pPr algn="ctr"/>
            <a:r>
              <a:rPr lang="en-US" dirty="0" smtClean="0">
                <a:solidFill>
                  <a:srgbClr val="000000"/>
                </a:solidFill>
              </a:rPr>
              <a:t>rate limits, etc.)</a:t>
            </a:r>
          </a:p>
        </p:txBody>
      </p:sp>
    </p:spTree>
    <p:extLst>
      <p:ext uri="{BB962C8B-B14F-4D97-AF65-F5344CB8AC3E}">
        <p14:creationId xmlns:p14="http://schemas.microsoft.com/office/powerpoint/2010/main" val="89426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(&lt; 5 cycles @ 100G)</a:t>
            </a:r>
          </a:p>
          <a:p>
            <a:r>
              <a:rPr lang="en-US" sz="2200" dirty="0" smtClean="0"/>
              <a:t>Not much time to for any interesting programmable operations</a:t>
            </a:r>
          </a:p>
          <a:p>
            <a:r>
              <a:rPr lang="en-US" sz="2200" dirty="0"/>
              <a:t>H</a:t>
            </a:r>
            <a:r>
              <a:rPr lang="en-US" sz="2200" dirty="0" smtClean="0"/>
              <a:t>ard to pipeline because there are dependencies between </a:t>
            </a:r>
            <a:r>
              <a:rPr lang="en-US" sz="2200" dirty="0" err="1" smtClean="0"/>
              <a:t>dequeue</a:t>
            </a:r>
            <a:r>
              <a:rPr lang="en-US" sz="2200" dirty="0" smtClean="0"/>
              <a:t> operations</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85818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2103840780"/>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1732146606"/>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6290676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75732070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485603" y="5867400"/>
            <a:ext cx="9220794" cy="553998"/>
          </a:xfrm>
          <a:prstGeom prst="rect">
            <a:avLst/>
          </a:prstGeom>
          <a:noFill/>
        </p:spPr>
        <p:txBody>
          <a:bodyPr wrap="none" rtlCol="0">
            <a:spAutoFit/>
          </a:bodyPr>
          <a:lstStyle/>
          <a:p>
            <a:r>
              <a:rPr lang="en-US" sz="3000">
                <a:latin typeface="Gadugi" panose="020B0502040204020203" pitchFamily="34" charset="0"/>
              </a:rPr>
              <a:t>F</a:t>
            </a:r>
            <a:r>
              <a:rPr lang="en-US" sz="3000" smtClean="0">
                <a:latin typeface="Gadugi" panose="020B0502040204020203" pitchFamily="34" charset="0"/>
              </a:rPr>
              <a:t>ixed-function routers and </a:t>
            </a:r>
            <a:r>
              <a:rPr lang="en-US" sz="3000" dirty="0" smtClean="0">
                <a:latin typeface="Gadugi" panose="020B0502040204020203" pitchFamily="34" charset="0"/>
              </a:rPr>
              <a:t>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96792091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55106496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22</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764967485"/>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10097065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78339194"/>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a:t>
            </a:r>
            <a:r>
              <a:rPr lang="en-US" dirty="0"/>
              <a:t> </a:t>
            </a:r>
            <a:r>
              <a:rPr lang="en-US" dirty="0" smtClean="0"/>
              <a:t>is infeasible</a:t>
            </a:r>
            <a:endParaRPr lang="en-US" dirty="0"/>
          </a:p>
          <a:p>
            <a:r>
              <a:rPr lang="en-US" dirty="0" smtClean="0"/>
              <a:t>Exploit observation that ranks increase within a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183657443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7612872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Tree>
    <p:extLst>
      <p:ext uri="{BB962C8B-B14F-4D97-AF65-F5344CB8AC3E}">
        <p14:creationId xmlns:p14="http://schemas.microsoft.com/office/powerpoint/2010/main" val="19221665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with streaming algorithms</a:t>
            </a:r>
            <a:endParaRPr lang="en-US" dirty="0"/>
          </a:p>
        </p:txBody>
      </p:sp>
      <p:sp>
        <p:nvSpPr>
          <p:cNvPr id="3" name="Content Placeholder 2"/>
          <p:cNvSpPr>
            <a:spLocks noGrp="1"/>
          </p:cNvSpPr>
          <p:nvPr>
            <p:ph idx="1"/>
          </p:nvPr>
        </p:nvSpPr>
        <p:spPr/>
        <p:txBody>
          <a:bodyPr>
            <a:normAutofit/>
          </a:bodyPr>
          <a:lstStyle/>
          <a:p>
            <a:r>
              <a:rPr lang="en-US" dirty="0" smtClean="0"/>
              <a:t>E.g., sample every 10</a:t>
            </a:r>
            <a:r>
              <a:rPr lang="en-US" baseline="30000" dirty="0" smtClean="0"/>
              <a:t>th</a:t>
            </a:r>
            <a:r>
              <a:rPr lang="en-US" dirty="0" smtClean="0"/>
              <a:t> packet:</a:t>
            </a:r>
          </a:p>
          <a:p>
            <a:r>
              <a:rPr lang="en-US" dirty="0" smtClean="0"/>
              <a:t>Routers deterministically handle 1 packet/cycle</a:t>
            </a:r>
          </a:p>
          <a:p>
            <a:pPr marL="0" indent="0">
              <a:buNone/>
            </a:pPr>
            <a:r>
              <a:rPr lang="en-US" dirty="0"/>
              <a:t> </a:t>
            </a:r>
            <a:r>
              <a:rPr lang="en-US" dirty="0" smtClean="0"/>
              <a:t> regardless of what features are enabled</a:t>
            </a:r>
          </a:p>
          <a:p>
            <a:r>
              <a:rPr lang="en-US" dirty="0" smtClean="0"/>
              <a:t>But, algorithms spend several cycles per packet</a:t>
            </a:r>
          </a:p>
          <a:p>
            <a:r>
              <a:rPr lang="en-US" dirty="0" smtClean="0"/>
              <a:t>How do we bridge this gap?</a:t>
            </a:r>
          </a:p>
          <a:p>
            <a:pPr lvl="1"/>
            <a:r>
              <a:rPr lang="en-US" dirty="0" smtClean="0"/>
              <a:t>Atoms: high-speed hardware for modifying headers and router state</a:t>
            </a:r>
          </a:p>
          <a:p>
            <a:pPr lvl="1"/>
            <a:r>
              <a:rPr lang="en-US" dirty="0" smtClean="0"/>
              <a:t>A compiler to extract atoms from a corpus of algorithms</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648700" y="1638300"/>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p:cNvSpPr/>
          <p:nvPr/>
        </p:nvSpPr>
        <p:spPr>
          <a:xfrm>
            <a:off x="3886200" y="4724400"/>
            <a:ext cx="43815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Shared Memory</a:t>
            </a:r>
            <a:endParaRPr lang="en-US"/>
          </a:p>
        </p:txBody>
      </p:sp>
      <p:sp>
        <p:nvSpPr>
          <p:cNvPr id="2" name="Title 1"/>
          <p:cNvSpPr>
            <a:spLocks noGrp="1"/>
          </p:cNvSpPr>
          <p:nvPr>
            <p:ph type="title"/>
          </p:nvPr>
        </p:nvSpPr>
        <p:spPr/>
        <p:txBody>
          <a:bodyPr/>
          <a:lstStyle/>
          <a:p>
            <a:r>
              <a:rPr lang="en-US" dirty="0" smtClean="0"/>
              <a:t>Strawman 1: A shared-memory multicore</a:t>
            </a:r>
            <a:endParaRPr lang="en-US" dirty="0"/>
          </a:p>
        </p:txBody>
      </p:sp>
      <p:sp>
        <p:nvSpPr>
          <p:cNvPr id="28" name="Rounded Rectangle 27"/>
          <p:cNvSpPr/>
          <p:nvPr/>
        </p:nvSpPr>
        <p:spPr>
          <a:xfrm>
            <a:off x="552450" y="5185834"/>
            <a:ext cx="11087100" cy="719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Shared memory =&gt; contention =&gt; non-determinism</a:t>
            </a: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590800"/>
            <a:ext cx="2057400" cy="1830389"/>
          </a:xfrm>
          <a:prstGeom prst="rect">
            <a:avLst/>
          </a:prstGeom>
        </p:spPr>
      </p:pic>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590800"/>
            <a:ext cx="2057400" cy="1830389"/>
          </a:xfrm>
          <a:prstGeom prst="rect">
            <a:avLst/>
          </a:prstGeom>
        </p:spPr>
      </p:pic>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2590800"/>
            <a:ext cx="2057400" cy="1830389"/>
          </a:xfrm>
          <a:prstGeom prst="rect">
            <a:avLst/>
          </a:prstGeom>
        </p:spPr>
      </p:pic>
      <p:cxnSp>
        <p:nvCxnSpPr>
          <p:cNvPr id="14" name="Elbow Connector 13"/>
          <p:cNvCxnSpPr>
            <a:stCxn id="46" idx="2"/>
            <a:endCxn id="32" idx="2"/>
          </p:cNvCxnSpPr>
          <p:nvPr/>
        </p:nvCxnSpPr>
        <p:spPr>
          <a:xfrm rot="16200000" flipH="1">
            <a:off x="2963070" y="4010819"/>
            <a:ext cx="512761" cy="13335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20" idx="2"/>
            <a:endCxn id="32" idx="6"/>
          </p:cNvCxnSpPr>
          <p:nvPr/>
        </p:nvCxnSpPr>
        <p:spPr>
          <a:xfrm rot="5400000">
            <a:off x="8716170" y="3972719"/>
            <a:ext cx="512761" cy="14097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715000" y="1295400"/>
            <a:ext cx="853119" cy="369332"/>
          </a:xfrm>
          <a:prstGeom prst="rect">
            <a:avLst/>
          </a:prstGeom>
          <a:noFill/>
        </p:spPr>
        <p:txBody>
          <a:bodyPr wrap="none" rtlCol="0">
            <a:spAutoFit/>
          </a:bodyPr>
          <a:lstStyle/>
          <a:p>
            <a:r>
              <a:rPr lang="en-US" dirty="0" smtClean="0"/>
              <a:t>Packet</a:t>
            </a:r>
            <a:endParaRPr lang="en-US" dirty="0"/>
          </a:p>
        </p:txBody>
      </p:sp>
      <p:cxnSp>
        <p:nvCxnSpPr>
          <p:cNvPr id="43" name="Straight Arrow Connector 42"/>
          <p:cNvCxnSpPr>
            <a:stCxn id="25" idx="2"/>
          </p:cNvCxnSpPr>
          <p:nvPr/>
        </p:nvCxnSpPr>
        <p:spPr>
          <a:xfrm flipH="1">
            <a:off x="6134100" y="1664732"/>
            <a:ext cx="7460" cy="50696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0"/>
            <a:endCxn id="45" idx="2"/>
          </p:cNvCxnSpPr>
          <p:nvPr/>
        </p:nvCxnSpPr>
        <p:spPr>
          <a:xfrm flipV="1">
            <a:off x="6076950" y="4421189"/>
            <a:ext cx="12763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2" idx="0"/>
            <a:endCxn id="47" idx="2"/>
          </p:cNvCxnSpPr>
          <p:nvPr/>
        </p:nvCxnSpPr>
        <p:spPr>
          <a:xfrm flipH="1" flipV="1">
            <a:off x="4953000" y="4421189"/>
            <a:ext cx="11239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47" idx="0"/>
          </p:cNvCxnSpPr>
          <p:nvPr/>
        </p:nvCxnSpPr>
        <p:spPr>
          <a:xfrm flipH="1">
            <a:off x="4953000" y="2171700"/>
            <a:ext cx="11811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6" idx="0"/>
          </p:cNvCxnSpPr>
          <p:nvPr/>
        </p:nvCxnSpPr>
        <p:spPr>
          <a:xfrm flipH="1">
            <a:off x="2552700" y="2171700"/>
            <a:ext cx="36195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45" idx="0"/>
          </p:cNvCxnSpPr>
          <p:nvPr/>
        </p:nvCxnSpPr>
        <p:spPr>
          <a:xfrm>
            <a:off x="6134100" y="2171700"/>
            <a:ext cx="12192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20" idx="0"/>
          </p:cNvCxnSpPr>
          <p:nvPr/>
        </p:nvCxnSpPr>
        <p:spPr>
          <a:xfrm>
            <a:off x="6134100" y="2171700"/>
            <a:ext cx="35433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8700" y="2590800"/>
            <a:ext cx="2057400" cy="1830389"/>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0" y="2590800"/>
            <a:ext cx="2057400" cy="1830389"/>
          </a:xfrm>
          <a:prstGeom prst="rect">
            <a:avLst/>
          </a:prstGeom>
        </p:spPr>
      </p:pic>
    </p:spTree>
    <p:extLst>
      <p:ext uri="{BB962C8B-B14F-4D97-AF65-F5344CB8AC3E}">
        <p14:creationId xmlns:p14="http://schemas.microsoft.com/office/powerpoint/2010/main" val="55560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900" y="1562100"/>
            <a:ext cx="2057400" cy="1830389"/>
          </a:xfrm>
          <a:prstGeom prst="rect">
            <a:avLst/>
          </a:prstGeom>
        </p:spPr>
      </p:pic>
      <p:sp>
        <p:nvSpPr>
          <p:cNvPr id="2" name="Title 1"/>
          <p:cNvSpPr>
            <a:spLocks noGrp="1"/>
          </p:cNvSpPr>
          <p:nvPr>
            <p:ph type="title"/>
          </p:nvPr>
        </p:nvSpPr>
        <p:spPr/>
        <p:txBody>
          <a:bodyPr/>
          <a:lstStyle/>
          <a:p>
            <a:r>
              <a:rPr lang="en-US" dirty="0" smtClean="0"/>
              <a:t>Strawman 2: A shared-nothing pipeline</a:t>
            </a:r>
            <a:endParaRPr lang="en-US" dirty="0"/>
          </a:p>
        </p:txBody>
      </p:sp>
      <p:sp>
        <p:nvSpPr>
          <p:cNvPr id="28" name="Rounded Rectangle 27"/>
          <p:cNvSpPr/>
          <p:nvPr/>
        </p:nvSpPr>
        <p:spPr>
          <a:xfrm>
            <a:off x="619125" y="4114800"/>
            <a:ext cx="111252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Can’t program pipeline to always get 1 packet / cycle </a:t>
            </a:r>
          </a:p>
        </p:txBody>
      </p:sp>
      <p:pic>
        <p:nvPicPr>
          <p:cNvPr id="104" name="Picture 1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562100"/>
            <a:ext cx="2057400" cy="1830389"/>
          </a:xfrm>
          <a:prstGeom prst="rect">
            <a:avLst/>
          </a:prstGeom>
        </p:spPr>
      </p:pic>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62100"/>
            <a:ext cx="2057400" cy="1830389"/>
          </a:xfrm>
          <a:prstGeom prst="rect">
            <a:avLst/>
          </a:prstGeom>
        </p:spPr>
      </p:pic>
      <p:pic>
        <p:nvPicPr>
          <p:cNvPr id="106" name="Picture 1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1562100"/>
            <a:ext cx="2057400" cy="1830389"/>
          </a:xfrm>
          <a:prstGeom prst="rect">
            <a:avLst/>
          </a:prstGeom>
        </p:spPr>
      </p:pic>
      <p:sp>
        <p:nvSpPr>
          <p:cNvPr id="108" name="Oval 107"/>
          <p:cNvSpPr/>
          <p:nvPr/>
        </p:nvSpPr>
        <p:spPr>
          <a:xfrm>
            <a:off x="88392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9" name="TextBox 108"/>
          <p:cNvSpPr txBox="1"/>
          <p:nvPr/>
        </p:nvSpPr>
        <p:spPr>
          <a:xfrm>
            <a:off x="88773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0" name="Oval 109"/>
          <p:cNvSpPr/>
          <p:nvPr/>
        </p:nvSpPr>
        <p:spPr>
          <a:xfrm>
            <a:off x="6438900" y="25527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1" name="TextBox 110"/>
          <p:cNvSpPr txBox="1"/>
          <p:nvPr/>
        </p:nvSpPr>
        <p:spPr>
          <a:xfrm>
            <a:off x="6477000" y="25908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2" name="Oval 111"/>
          <p:cNvSpPr/>
          <p:nvPr/>
        </p:nvSpPr>
        <p:spPr>
          <a:xfrm>
            <a:off x="40767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3" name="TextBox 112"/>
          <p:cNvSpPr txBox="1"/>
          <p:nvPr/>
        </p:nvSpPr>
        <p:spPr>
          <a:xfrm>
            <a:off x="41148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70" name="Oval 69"/>
          <p:cNvSpPr/>
          <p:nvPr/>
        </p:nvSpPr>
        <p:spPr>
          <a:xfrm>
            <a:off x="1676400" y="24765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7" name="TextBox 106"/>
          <p:cNvSpPr txBox="1"/>
          <p:nvPr/>
        </p:nvSpPr>
        <p:spPr>
          <a:xfrm>
            <a:off x="1714500" y="25146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cxnSp>
        <p:nvCxnSpPr>
          <p:cNvPr id="4" name="Straight Arrow Connector 3"/>
          <p:cNvCxnSpPr>
            <a:stCxn id="105" idx="3"/>
            <a:endCxn id="106" idx="1"/>
          </p:cNvCxnSpPr>
          <p:nvPr/>
        </p:nvCxnSpPr>
        <p:spPr>
          <a:xfrm>
            <a:off x="35814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6" idx="3"/>
            <a:endCxn id="104" idx="1"/>
          </p:cNvCxnSpPr>
          <p:nvPr/>
        </p:nvCxnSpPr>
        <p:spPr>
          <a:xfrm>
            <a:off x="59817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4" idx="3"/>
            <a:endCxn id="10" idx="1"/>
          </p:cNvCxnSpPr>
          <p:nvPr/>
        </p:nvCxnSpPr>
        <p:spPr>
          <a:xfrm>
            <a:off x="83820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0" y="2286000"/>
            <a:ext cx="853119" cy="0"/>
          </a:xfrm>
          <a:prstGeom prst="rect">
            <a:avLst/>
          </a:prstGeom>
          <a:noFill/>
        </p:spPr>
        <p:txBody>
          <a:bodyPr wrap="none" rtlCol="0">
            <a:spAutoFit/>
          </a:bodyPr>
          <a:lstStyle/>
          <a:p>
            <a:r>
              <a:rPr lang="en-US" dirty="0" smtClean="0"/>
              <a:t>Packet</a:t>
            </a:r>
            <a:endParaRPr lang="en-US" dirty="0"/>
          </a:p>
        </p:txBody>
      </p:sp>
      <p:cxnSp>
        <p:nvCxnSpPr>
          <p:cNvPr id="39" name="Straight Arrow Connector 38"/>
          <p:cNvCxnSpPr>
            <a:endCxn id="105" idx="1"/>
          </p:cNvCxnSpPr>
          <p:nvPr/>
        </p:nvCxnSpPr>
        <p:spPr>
          <a:xfrm>
            <a:off x="8763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87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shared-nothing atom pipeline</a:t>
            </a:r>
            <a:endParaRPr lang="en-US" dirty="0"/>
          </a:p>
        </p:txBody>
      </p:sp>
      <p:sp>
        <p:nvSpPr>
          <p:cNvPr id="28" name="Rounded Rectangle 27"/>
          <p:cNvSpPr/>
          <p:nvPr/>
        </p:nvSpPr>
        <p:spPr>
          <a:xfrm>
            <a:off x="4533900" y="4191000"/>
            <a:ext cx="75057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smtClean="0">
                <a:ea typeface="Gadugi" charset="0"/>
                <a:cs typeface="Gadugi" charset="0"/>
              </a:rPr>
              <a:t>must handle 1 packet every 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a:t>
            </a:r>
            <a:r>
              <a:rPr lang="en-US" sz="3600" smtClean="0">
                <a:ea typeface="Gadugi" charset="0"/>
                <a:cs typeface="Gadugi" charset="0"/>
              </a:rPr>
              <a:t>router supports</a:t>
            </a:r>
            <a:endParaRPr lang="en-US" sz="3600" dirty="0" smtClean="0">
              <a:ea typeface="Gadugi" charset="0"/>
              <a:cs typeface="Gadugi" charset="0"/>
            </a:endParaRP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 from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40386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6101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933700" y="3162300"/>
            <a:ext cx="1600200" cy="1828800"/>
            <a:chOff x="3962400" y="2476500"/>
            <a:chExt cx="1600200" cy="18288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62400" y="2476500"/>
              <a:ext cx="1600200" cy="1446550"/>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p>
            <a:p>
              <a:pPr algn="ctr"/>
              <a:r>
                <a:rPr lang="en-US" sz="2200" dirty="0" smtClean="0">
                  <a:solidFill>
                    <a:srgbClr val="000000"/>
                  </a:solidFill>
                  <a:latin typeface="+mj-lt"/>
                  <a:cs typeface="Seravek"/>
                </a:rPr>
                <a:t>For</a:t>
              </a:r>
            </a:p>
            <a:p>
              <a:pPr algn="ctr"/>
              <a:r>
                <a:rPr lang="en-US" sz="2200" dirty="0" smtClean="0">
                  <a:solidFill>
                    <a:srgbClr val="000000"/>
                  </a:solidFill>
                  <a:latin typeface="+mj-lt"/>
                  <a:cs typeface="Seravek"/>
                </a:rPr>
                <a:t>Code</a:t>
              </a:r>
            </a:p>
            <a:p>
              <a:pPr algn="ctr"/>
              <a:r>
                <a:rPr lang="en-US" sz="2200" dirty="0" smtClean="0">
                  <a:solidFill>
                    <a:srgbClr val="000000"/>
                  </a:solidFill>
                  <a:latin typeface="+mj-lt"/>
                  <a:cs typeface="Seravek"/>
                </a:rPr>
                <a:t>Pipelining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a:off x="8915400" y="44958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305800" y="2819400"/>
            <a:ext cx="1752600" cy="2123658"/>
          </a:xfrm>
          <a:prstGeom prst="rect">
            <a:avLst/>
          </a:prstGeom>
          <a:noFill/>
        </p:spPr>
        <p:txBody>
          <a:bodyPr wrap="square" rtlCol="0">
            <a:spAutoFit/>
          </a:bodyPr>
          <a:lstStyle/>
          <a:p>
            <a:pPr algn="ctr"/>
            <a:r>
              <a:rPr lang="en-US" sz="2200" dirty="0" smtClean="0">
                <a:solidFill>
                  <a:srgbClr val="000000"/>
                </a:solidFill>
                <a:latin typeface="+mj-lt"/>
                <a:cs typeface="Seravek"/>
              </a:rPr>
              <a:t>Look for</a:t>
            </a:r>
          </a:p>
          <a:p>
            <a:pPr algn="ctr"/>
            <a:r>
              <a:rPr lang="en-US" sz="2200" dirty="0" smtClean="0">
                <a:solidFill>
                  <a:srgbClr val="000000"/>
                </a:solidFill>
                <a:latin typeface="+mj-lt"/>
                <a:cs typeface="Seravek"/>
              </a:rPr>
              <a:t>reusable</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toms</a:t>
            </a:r>
          </a:p>
          <a:p>
            <a:pPr algn="ctr"/>
            <a:r>
              <a:rPr lang="en-US" sz="2200" dirty="0" smtClean="0">
                <a:solidFill>
                  <a:srgbClr val="000000"/>
                </a:solidFill>
                <a:latin typeface="+mj-lt"/>
                <a:cs typeface="Seravek"/>
              </a:rPr>
              <a:t>across algorithms</a:t>
            </a:r>
          </a:p>
          <a:p>
            <a:pPr algn="ctr"/>
            <a:endParaRPr lang="en-US" sz="2200" dirty="0">
              <a:solidFill>
                <a:srgbClr val="000000"/>
              </a:solidFill>
              <a:latin typeface="+mj-lt"/>
              <a:cs typeface="Seravek"/>
            </a:endParaRPr>
          </a:p>
        </p:txBody>
      </p:sp>
      <p:grpSp>
        <p:nvGrpSpPr>
          <p:cNvPr id="191" name="Group 190"/>
          <p:cNvGrpSpPr/>
          <p:nvPr/>
        </p:nvGrpSpPr>
        <p:grpSpPr>
          <a:xfrm>
            <a:off x="10058400" y="3657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8115300" y="2057400"/>
            <a:ext cx="45720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210800" y="3810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363200" y="3962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515600" y="4114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668000" y="4267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operations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342900" y="5549900"/>
            <a:ext cx="11734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 in </a:t>
            </a:r>
            <a:r>
              <a:rPr lang="en-US" sz="4000" smtClean="0"/>
              <a:t>one stage/cycle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 presetClass="exit" presetSubtype="0" fill="hold" nodeType="withEffect" nodePh="1">
                                  <p:stCondLst>
                                    <p:cond delay="0"/>
                                  </p:stCondLst>
                                  <p:endCondLst>
                                    <p:cond evt="begin" delay="0">
                                      <p:tn val="27"/>
                                    </p:cond>
                                  </p:endCondLst>
                                  <p:childTnLst>
                                    <p:set>
                                      <p:cBhvr>
                                        <p:cTn id="28" dur="1" fill="hold">
                                          <p:stCondLst>
                                            <p:cond delay="0"/>
                                          </p:stCondLst>
                                        </p:cTn>
                                        <p:tgtEl>
                                          <p:spTgt spid="69">
                                            <p:txEl>
                                              <p:pRg st="0" end="0"/>
                                            </p:txEl>
                                          </p:spTgt>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the algorithm</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the algorithm</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rgbClr val="FF0000"/>
                </a:solidFill>
                <a:latin typeface="+mj-lt"/>
                <a:cs typeface="Seravek"/>
              </a:rPr>
              <a:t>State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reusable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124200"/>
            <a:ext cx="2851862" cy="9647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sp>
        <p:nvSpPr>
          <p:cNvPr id="25" name="Freeform 24"/>
          <p:cNvSpPr/>
          <p:nvPr/>
        </p:nvSpPr>
        <p:spPr>
          <a:xfrm>
            <a:off x="8610600" y="2945985"/>
            <a:ext cx="3352800" cy="11430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pkt.predicate</a:t>
            </a:r>
            <a:r>
              <a:rPr lang="en-US" sz="2000" kern="0" dirty="0" smtClean="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err="1" smtClean="0">
                <a:solidFill>
                  <a:srgbClr val="000000"/>
                </a:solidFill>
                <a:latin typeface="+mj-lt"/>
                <a:cs typeface="Seravek"/>
              </a:rPr>
              <a:t>pkt.b</a:t>
            </a:r>
            <a:r>
              <a:rPr lang="en-US" sz="2000" kern="0" dirty="0" smtClean="0">
                <a:solidFill>
                  <a:srgbClr val="000000"/>
                </a:solidFill>
                <a:latin typeface="+mj-lt"/>
                <a:cs typeface="Seravek"/>
              </a:rPr>
              <a:t>, C)</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C)</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631645"/>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a:t>
                      </a:r>
                      <a:r>
                        <a:rPr lang="en-US" sz="2000" baseline="0" dirty="0" smtClean="0">
                          <a:latin typeface="Gadugi" panose="020B0502040204020203" pitchFamily="34" charset="0"/>
                        </a:rPr>
                        <a:t>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47240672"/>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a:t>
                      </a:r>
                      <a:r>
                        <a:rPr lang="en-US" sz="2000" baseline="0" dirty="0" smtClean="0">
                          <a:latin typeface="Gadugi" panose="020B0502040204020203" pitchFamily="34" charset="0"/>
                        </a:rPr>
                        <a:t>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42" name="TextBox 41"/>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WFQ</a:t>
            </a:r>
            <a:endParaRPr lang="en-US" dirty="0"/>
          </a:p>
        </p:txBody>
      </p:sp>
      <p:sp>
        <p:nvSpPr>
          <p:cNvPr id="43" name="TextBox 42"/>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44" name="TextBox 43"/>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45" name="TextBox 44"/>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smtClean="0"/>
              <a:t>SRPT</a:t>
            </a:r>
            <a:endParaRPr lang="en-US" dirty="0"/>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WFQ</a:t>
            </a:r>
            <a:endParaRPr lang="en-US" dirty="0"/>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needs specialized hardware</a:t>
            </a:r>
          </a:p>
          <a:p>
            <a:endParaRPr lang="en-US" dirty="0"/>
          </a:p>
          <a:p>
            <a:r>
              <a:rPr lang="en-US" dirty="0" smtClean="0">
                <a:latin typeface="Gadugi" panose="020B0502040204020203" pitchFamily="34" charset="0"/>
              </a:rPr>
              <a:t>Tension between specialization and programmability</a:t>
            </a:r>
          </a:p>
          <a:p>
            <a:endParaRPr lang="en-US" dirty="0" smtClean="0"/>
          </a:p>
          <a:p>
            <a:r>
              <a:rPr lang="en-US" dirty="0" smtClean="0"/>
              <a:t>Tailor primitives 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a:t>
            </a:r>
            <a:r>
              <a:rPr lang="en-US" dirty="0" smtClean="0"/>
              <a:t>router</a:t>
            </a:r>
            <a:r>
              <a:rPr lang="en-US" dirty="0" smtClean="0">
                <a:latin typeface="Gadugi" panose="020B0502040204020203" pitchFamily="34" charset="0"/>
              </a:rPr>
              <a:t> functionality</a:t>
            </a:r>
          </a:p>
          <a:p>
            <a:endParaRPr lang="en-US" dirty="0" smtClean="0">
              <a:latin typeface="Gadugi" panose="020B0502040204020203" pitchFamily="34" charset="0"/>
            </a:endParaRPr>
          </a:p>
          <a:p>
            <a:r>
              <a:rPr lang="en-US" dirty="0" smtClean="0">
                <a:latin typeface="Gadugi" panose="020B0502040204020203" pitchFamily="34" charset="0"/>
              </a:rPr>
              <a:t>Broader impact:</a:t>
            </a:r>
          </a:p>
          <a:p>
            <a:pPr lvl="1"/>
            <a:r>
              <a:rPr lang="en-US" dirty="0" smtClean="0">
                <a:latin typeface="Gadugi" panose="020B0502040204020203" pitchFamily="34" charset="0"/>
              </a:rPr>
              <a:t>Packet transactions in P4</a:t>
            </a:r>
          </a:p>
          <a:p>
            <a:pPr lvl="1"/>
            <a:r>
              <a:rPr lang="en-US" dirty="0"/>
              <a:t>I</a:t>
            </a:r>
            <a:r>
              <a:rPr lang="en-US" dirty="0" smtClean="0">
                <a:latin typeface="Gadugi" panose="020B0502040204020203" pitchFamily="34" charset="0"/>
              </a:rPr>
              <a:t>ndustry interest in PIFOs, Domino’s compilation techniques</a:t>
            </a:r>
          </a:p>
          <a:p>
            <a:endParaRPr lang="en-US" dirty="0" smtClean="0"/>
          </a:p>
          <a:p>
            <a:r>
              <a:rPr lang="en-US" dirty="0" smtClean="0"/>
              <a:t>Restricted programmability will be relevant to other domains as well</a:t>
            </a:r>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Many examples: measurement, congestion control, load balancing</a:t>
            </a:r>
          </a:p>
          <a:p>
            <a:endParaRPr lang="en-US" dirty="0"/>
          </a:p>
          <a:p>
            <a:r>
              <a:rPr lang="en-US" dirty="0" smtClean="0"/>
              <a:t>But, this is a roundabout way of achieving functionality:</a:t>
            </a:r>
          </a:p>
          <a:p>
            <a:pPr lvl="1"/>
            <a:r>
              <a:rPr lang="en-US" dirty="0"/>
              <a:t>I</a:t>
            </a:r>
            <a:r>
              <a:rPr lang="en-US" dirty="0" smtClean="0"/>
              <a:t>nferring a router’s loss rates from measurements at end points</a:t>
            </a:r>
          </a:p>
          <a:p>
            <a:pPr lvl="1"/>
            <a:r>
              <a:rPr lang="en-US" dirty="0"/>
              <a:t>C</a:t>
            </a:r>
            <a:r>
              <a:rPr lang="en-US" dirty="0" smtClean="0"/>
              <a:t>ongestion control from end points</a:t>
            </a:r>
            <a:endParaRPr lang="en-US" dirty="0"/>
          </a:p>
          <a:p>
            <a:endParaRPr lang="en-US" dirty="0" smtClean="0"/>
          </a:p>
          <a:p>
            <a:endParaRPr lang="en-US" dirty="0"/>
          </a:p>
        </p:txBody>
      </p:sp>
      <p:sp>
        <p:nvSpPr>
          <p:cNvPr id="5" name="Rounded Rectangle 4"/>
          <p:cNvSpPr/>
          <p:nvPr/>
        </p:nvSpPr>
        <p:spPr>
          <a:xfrm>
            <a:off x="1181100" y="5791200"/>
            <a:ext cx="95631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End point approaches are inaccurate </a:t>
            </a:r>
            <a:r>
              <a:rPr lang="en-US" sz="3200" smtClean="0"/>
              <a:t>or inefficient</a:t>
            </a:r>
            <a:endParaRPr lang="en-US" sz="3200"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620680422"/>
              </p:ext>
            </p:extLst>
          </p:nvPr>
        </p:nvGraphicFramePr>
        <p:xfrm>
          <a:off x="533400" y="1181100"/>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fontScale="90000"/>
          </a:bodyPr>
          <a:lstStyle/>
          <a:p>
            <a:r>
              <a:rPr lang="en-US" dirty="0"/>
              <a:t>Provide </a:t>
            </a:r>
            <a:r>
              <a:rPr lang="en-US" dirty="0" smtClean="0"/>
              <a:t>high-speed</a:t>
            </a:r>
            <a:br>
              <a:rPr lang="en-US" dirty="0" smtClean="0"/>
            </a:br>
            <a:r>
              <a:rPr lang="en-US" dirty="0" smtClean="0"/>
              <a:t>router </a:t>
            </a:r>
            <a:r>
              <a:rPr lang="en-US" dirty="0"/>
              <a:t>primitives in hardware; </a:t>
            </a:r>
            <a:r>
              <a:rPr lang="en-US" dirty="0" smtClean="0"/>
              <a:t>program features in software.</a:t>
            </a:r>
            <a:endParaRPr lang="en-US" dirty="0"/>
          </a:p>
        </p:txBody>
      </p:sp>
    </p:spTree>
    <p:extLst>
      <p:ext uri="{BB962C8B-B14F-4D97-AF65-F5344CB8AC3E}">
        <p14:creationId xmlns:p14="http://schemas.microsoft.com/office/powerpoint/2010/main" val="3098962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27297"/>
            <a:ext cx="4686300" cy="3776418"/>
            <a:chOff x="673100" y="1866900"/>
            <a:chExt cx="4940300"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9" y="1866900"/>
              <a:ext cx="4796554" cy="3776418"/>
            </a:xfrm>
            <a:prstGeom prst="rect">
              <a:avLst/>
            </a:prstGeom>
            <a:noFill/>
          </p:spPr>
          <p:txBody>
            <a:bodyPr wrap="square" rtlCol="0">
              <a:spAutoFit/>
            </a:bodyPr>
            <a:lstStyle/>
            <a:p>
              <a:pPr algn="ctr"/>
              <a:r>
                <a:rPr lang="en-US" sz="2400" dirty="0" smtClean="0">
                  <a:latin typeface="Seravek"/>
                  <a:cs typeface="Seravek"/>
                </a:rPr>
                <a:t>Algorithm:</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sp>
        <p:nvSpPr>
          <p:cNvPr id="129" name="Right Arrow 128"/>
          <p:cNvSpPr/>
          <p:nvPr/>
        </p:nvSpPr>
        <p:spPr>
          <a:xfrm>
            <a:off x="48387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686300" y="2813197"/>
            <a:ext cx="1109599" cy="369332"/>
          </a:xfrm>
          <a:prstGeom prst="rect">
            <a:avLst/>
          </a:prstGeom>
          <a:noFill/>
        </p:spPr>
        <p:txBody>
          <a:bodyPr wrap="none" rtlCol="0">
            <a:spAutoFit/>
          </a:bodyPr>
          <a:lstStyle/>
          <a:p>
            <a:r>
              <a:rPr lang="en-US" smtClean="0"/>
              <a:t>Compiler</a:t>
            </a:r>
            <a:endParaRPr lang="en-US"/>
          </a:p>
        </p:txBody>
      </p:sp>
      <p:sp>
        <p:nvSpPr>
          <p:cNvPr id="492" name="Rounded Rectangle 491"/>
          <p:cNvSpPr/>
          <p:nvPr/>
        </p:nvSpPr>
        <p:spPr>
          <a:xfrm>
            <a:off x="419100" y="5295900"/>
            <a:ext cx="11049000" cy="6815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Useful programmability without losing performance</a:t>
            </a:r>
          </a:p>
        </p:txBody>
      </p:sp>
      <p:grpSp>
        <p:nvGrpSpPr>
          <p:cNvPr id="7" name="Group 6"/>
          <p:cNvGrpSpPr/>
          <p:nvPr/>
        </p:nvGrpSpPr>
        <p:grpSpPr>
          <a:xfrm>
            <a:off x="5791200" y="1524000"/>
            <a:ext cx="6062135" cy="3429000"/>
            <a:chOff x="5672665" y="1333500"/>
            <a:chExt cx="6519335" cy="3733800"/>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267700" y="1333499"/>
                <a:ext cx="1297858" cy="408897"/>
              </a:xfrm>
              <a:prstGeom prst="rect">
                <a:avLst/>
              </a:prstGeom>
              <a:noFill/>
            </p:spPr>
            <p:txBody>
              <a:bodyPr wrap="square" lIns="130622" tIns="65311" rIns="130622" bIns="65311" rtlCol="0">
                <a:spAutoFit/>
              </a:bodyPr>
              <a:lstStyle/>
              <a:p>
                <a:pPr algn="ctr"/>
                <a:r>
                  <a:rPr lang="en-US" dirty="0" smtClean="0">
                    <a:latin typeface="Seravek"/>
                    <a:cs typeface="Seravek"/>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25065" y="1295400"/>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977965" y="1330984"/>
                <a:ext cx="1716116" cy="408897"/>
              </a:xfrm>
              <a:prstGeom prst="rect">
                <a:avLst/>
              </a:prstGeom>
              <a:noFill/>
            </p:spPr>
            <p:txBody>
              <a:bodyPr wrap="none" lIns="130622" tIns="65311" rIns="130622" bIns="65311" rtlCol="0">
                <a:spAutoFit/>
              </a:bodyPr>
              <a:lstStyle/>
              <a:p>
                <a:r>
                  <a:rPr lang="en-US" dirty="0">
                    <a:latin typeface="Seravek"/>
                    <a:cs typeface="Seravek"/>
                  </a:rPr>
                  <a:t>E</a:t>
                </a:r>
                <a:r>
                  <a:rPr lang="en-US" dirty="0" smtClean="0">
                    <a:latin typeface="Seravek"/>
                    <a:cs typeface="Seravek"/>
                  </a:rPr>
                  <a:t>gress pipeline</a:t>
                </a:r>
                <a:endParaRPr lang="en-US" dirty="0">
                  <a:latin typeface="Seravek"/>
                  <a:cs typeface="Seravek"/>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848600" y="1333500"/>
              <a:ext cx="2637260" cy="738664"/>
            </a:xfrm>
            <a:prstGeom prst="rect">
              <a:avLst/>
            </a:prstGeom>
            <a:noFill/>
          </p:spPr>
          <p:txBody>
            <a:bodyPr wrap="none" rtlCol="0">
              <a:spAutoFit/>
            </a:bodyPr>
            <a:lstStyle/>
            <a:p>
              <a:r>
                <a:rPr lang="en-US" sz="2400" dirty="0" smtClean="0">
                  <a:latin typeface="Seravek"/>
                  <a:cs typeface="Seravek"/>
                </a:rPr>
                <a:t>High-speed router:</a:t>
              </a:r>
              <a:endParaRPr lang="en-US" sz="2400" dirty="0">
                <a:latin typeface="Seravek"/>
                <a:cs typeface="Seravek"/>
              </a:endParaRPr>
            </a:p>
            <a:p>
              <a:endParaRPr lang="en-US" dirty="0"/>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P spid="492"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smtClean="0"/>
              <a:t>PIFO (SIGCOMM ‘16):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a:p>
            <a:pPr lvl="1"/>
            <a:r>
              <a:rPr lang="en-US" sz="2800" dirty="0" smtClean="0"/>
              <a:t>Domino (SIGCOMM ‘16): programming streaming algorithms</a:t>
            </a:r>
          </a:p>
          <a:p>
            <a:pPr lvl="2"/>
            <a:r>
              <a:rPr lang="en-US" sz="2400" dirty="0" smtClean="0"/>
              <a:t>The first hardware primitives for high-speed execution of streaming algorithms</a:t>
            </a:r>
          </a:p>
          <a:p>
            <a:pPr lvl="2"/>
            <a:r>
              <a:rPr lang="en-US" sz="2400" dirty="0" smtClean="0"/>
              <a:t>A method to extract these primitives from a corpus of algorithms</a:t>
            </a:r>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cxnSp>
        <p:nvCxnSpPr>
          <p:cNvPr id="3" name="Straight Arrow Connector 2"/>
          <p:cNvCxnSpPr/>
          <p:nvPr/>
        </p:nvCxnSpPr>
        <p:spPr>
          <a:xfrm>
            <a:off x="0" y="1790700"/>
            <a:ext cx="533400" cy="0"/>
          </a:xfrm>
          <a:prstGeom prst="straightConnector1">
            <a:avLst/>
          </a:prstGeom>
          <a:ln w="127000">
            <a:solidFill>
              <a:srgbClr val="FF0000"/>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Can get </a:t>
            </a:r>
            <a:r>
              <a:rPr lang="en-US" sz="3200" dirty="0" err="1" smtClean="0">
                <a:latin typeface="Gadugi" charset="0"/>
                <a:ea typeface="Gadugi" charset="0"/>
                <a:cs typeface="Gadugi" charset="0"/>
              </a:rPr>
              <a:t>performance+programmability</a:t>
            </a:r>
            <a:r>
              <a:rPr lang="en-US" sz="3200" dirty="0" smtClean="0">
                <a:latin typeface="Gadugi" charset="0"/>
                <a:ea typeface="Gadugi" charset="0"/>
                <a:cs typeface="Gadugi" charset="0"/>
              </a:rPr>
              <a:t> for many router functions</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12140</TotalTime>
  <Words>11441</Words>
  <Application>Microsoft Macintosh PowerPoint</Application>
  <PresentationFormat>Widescreen</PresentationFormat>
  <Paragraphs>1770</Paragraphs>
  <Slides>85</Slides>
  <Notes>73</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Calibri</vt:lpstr>
      <vt:lpstr>Gadugi</vt:lpstr>
      <vt:lpstr>Seravek</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Provide high-speed router primitives in hardware; program features in software.</vt:lpstr>
      <vt:lpstr>Vision: programmability and performance</vt:lpstr>
      <vt:lpstr>This Talk</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What algorithms do PIFOs enable?</vt:lpstr>
      <vt:lpstr>What algorithms do PIFOs enable?</vt:lpstr>
      <vt:lpstr>Packet Transactions: High-Level Programming for Line-Rate Switches (SIGCOMM 2016)</vt:lpstr>
      <vt:lpstr>Challenges with streaming algorithms</vt:lpstr>
      <vt:lpstr>Strawman 1: A shared-memory multicore</vt:lpstr>
      <vt:lpstr>Strawman 2: A shared-nothing pipeline</vt:lpstr>
      <vt:lpstr>A shared-nothing atom pipeline</vt:lpstr>
      <vt:lpstr>Extracting atoms from algorithms</vt:lpstr>
      <vt:lpstr>Code pipelining: stateless vs. stateful</vt:lpstr>
      <vt:lpstr>Code pipelining: stateless vs. stateful</vt:lpstr>
      <vt:lpstr>Code pipelining: the algorithm</vt:lpstr>
      <vt:lpstr>Code pipelining: the algorithm</vt:lpstr>
      <vt:lpstr>Code pipelining: the algorithm</vt:lpstr>
      <vt:lpstr>Code pipelining: the algorithm</vt:lpstr>
      <vt:lpstr>Code pipelining: the algorithm</vt:lpstr>
      <vt:lpstr>Code pipelining: the algorithm</vt:lpstr>
      <vt:lpstr>Detecting reusable atoms</vt:lpstr>
      <vt:lpstr>A catalog of reusable atoms</vt:lpstr>
      <vt:lpstr>A catalog of reusable atoms</vt:lpstr>
      <vt:lpstr>What algorithms do atoms enable?</vt:lpstr>
      <vt:lpstr>What algorithms do atoms enable?</vt:lpstr>
      <vt:lpstr>Conclusion</vt:lpstr>
      <vt:lpstr>A single PIFO block</vt:lpstr>
      <vt:lpstr>A single PIFO block</vt:lpstr>
      <vt:lpstr>Acknowledgements</vt:lpstr>
      <vt:lpstr>Recent activity in the area</vt:lpstr>
      <vt:lpstr>Code pipelining in one slide</vt:lpstr>
      <vt:lpstr>Future work: An era of specialized systems</vt:lpstr>
      <vt:lpstr>Backup slides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5026</cp:revision>
  <dcterms:created xsi:type="dcterms:W3CDTF">2015-11-20T07:11:46Z</dcterms:created>
  <dcterms:modified xsi:type="dcterms:W3CDTF">2017-02-12T20:51:55Z</dcterms:modified>
</cp:coreProperties>
</file>