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05" r:id="rId2"/>
    <p:sldId id="410" r:id="rId3"/>
    <p:sldId id="409" r:id="rId4"/>
    <p:sldId id="383" r:id="rId5"/>
    <p:sldId id="418" r:id="rId6"/>
    <p:sldId id="384" r:id="rId7"/>
    <p:sldId id="385" r:id="rId8"/>
    <p:sldId id="386" r:id="rId9"/>
    <p:sldId id="387" r:id="rId10"/>
    <p:sldId id="388" r:id="rId11"/>
    <p:sldId id="411" r:id="rId12"/>
    <p:sldId id="412" r:id="rId13"/>
    <p:sldId id="391" r:id="rId14"/>
    <p:sldId id="392" r:id="rId15"/>
    <p:sldId id="398" r:id="rId16"/>
    <p:sldId id="399" r:id="rId17"/>
    <p:sldId id="400" r:id="rId18"/>
    <p:sldId id="403" r:id="rId19"/>
    <p:sldId id="417" r:id="rId20"/>
    <p:sldId id="416" r:id="rId21"/>
    <p:sldId id="350" r:id="rId22"/>
    <p:sldId id="421" r:id="rId23"/>
    <p:sldId id="422" r:id="rId24"/>
    <p:sldId id="396" r:id="rId25"/>
    <p:sldId id="413" r:id="rId26"/>
    <p:sldId id="414" r:id="rId27"/>
    <p:sldId id="415" r:id="rId28"/>
    <p:sldId id="397" r:id="rId29"/>
    <p:sldId id="357" r:id="rId30"/>
    <p:sldId id="363" r:id="rId31"/>
    <p:sldId id="364" r:id="rId32"/>
    <p:sldId id="365"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900" autoAdjust="0"/>
    <p:restoredTop sz="80793" autoAdjust="0"/>
  </p:normalViewPr>
  <p:slideViewPr>
    <p:cSldViewPr snapToGrid="0" showGuides="1">
      <p:cViewPr>
        <p:scale>
          <a:sx n="95" d="100"/>
          <a:sy n="95" d="100"/>
        </p:scale>
        <p:origin x="144" y="144"/>
      </p:cViewPr>
      <p:guideLst>
        <p:guide orient="horz" pos="168"/>
        <p:guide pos="3840"/>
      </p:guideLst>
    </p:cSldViewPr>
  </p:slideViewPr>
  <p:outlineViewPr>
    <p:cViewPr>
      <p:scale>
        <a:sx n="33" d="100"/>
        <a:sy n="33" d="100"/>
      </p:scale>
      <p:origin x="0" y="-5634"/>
    </p:cViewPr>
  </p:outlineViewPr>
  <p:notesTextViewPr>
    <p:cViewPr>
      <p:scale>
        <a:sx n="1" d="1"/>
        <a:sy n="1" d="1"/>
      </p:scale>
      <p:origin x="0" y="-152"/>
    </p:cViewPr>
  </p:notesTextViewPr>
  <p:notesViewPr>
    <p:cSldViewPr snapToGrid="0"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I am a graduate student at MIT and I’ll be speaking about recent work we have done on enabling programmable scheduling on high-speed switches. This is joint work with collaborators at MIT, Barefoot, CISCO, and Stanford.</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318847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382926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561641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99581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35154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baseline="0" dirty="0" smtClean="0"/>
              <a:t>NG: Use of the term PIFO block is too recursive.</a:t>
            </a:r>
          </a:p>
          <a:p>
            <a:r>
              <a:rPr lang="en-US" baseline="0" dirty="0" smtClean="0"/>
              <a:t>Amy: Say that the flow scheduler is implemented as an array of comparators, only now it’s feasible.</a:t>
            </a:r>
          </a:p>
          <a:p>
            <a:endParaRPr lang="en-US" baseline="0" dirty="0" smtClean="0"/>
          </a:p>
          <a:p>
            <a:r>
              <a:rPr lang="en-US" baseline="0" dirty="0" smtClean="0"/>
              <a:t>Logical </a:t>
            </a:r>
            <a:r>
              <a:rPr lang="en-US" baseline="0" dirty="0" err="1" smtClean="0"/>
              <a:t>pifos</a:t>
            </a:r>
            <a:r>
              <a:rPr lang="en-US" baseline="0" dirty="0" smtClean="0"/>
              <a:t>: </a:t>
            </a:r>
            <a:r>
              <a:rPr lang="en-US" dirty="0" smtClean="0"/>
              <a:t>(i.e., PIFOs for different ports or different levels of a hierarchy</a:t>
            </a:r>
          </a:p>
          <a:p>
            <a:endParaRPr lang="en-US" baseline="0" dirty="0" smtClean="0"/>
          </a:p>
          <a:p>
            <a:r>
              <a:rPr lang="en-US" baseline="0" dirty="0" smtClean="0"/>
              <a: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409799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617040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discuss how PIFO and programmable scheduling relate to the</a:t>
            </a:r>
            <a:r>
              <a:rPr lang="en-US" baseline="0" dirty="0" smtClean="0"/>
              <a:t> most relevant</a:t>
            </a:r>
            <a:r>
              <a:rPr lang="en-US" dirty="0" smtClean="0"/>
              <a:t> prior work.</a:t>
            </a:r>
          </a:p>
          <a:p>
            <a:endParaRPr lang="en-US" dirty="0" smtClean="0"/>
          </a:p>
          <a:p>
            <a:r>
              <a:rPr lang="en-US" dirty="0" smtClean="0"/>
              <a:t>Hardware designs for priority queues</a:t>
            </a:r>
          </a:p>
          <a:p>
            <a:pPr lvl="1"/>
            <a:r>
              <a:rPr lang="en-US" dirty="0" smtClean="0"/>
              <a:t>Based on a binary heap, scales to large number of entries</a:t>
            </a:r>
          </a:p>
          <a:p>
            <a:pPr lvl="1"/>
            <a:r>
              <a:rPr lang="en-US" dirty="0" smtClean="0"/>
              <a:t>Needs a single heap for each port =&gt; hardware can’t be shared</a:t>
            </a:r>
          </a:p>
          <a:p>
            <a:pPr lvl="1"/>
            <a:endParaRPr lang="en-US" b="1"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23079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Amy: Depending on whether we are speaking about hardware limitations as well, move this after the hardware part.</a:t>
            </a:r>
          </a:p>
          <a:p>
            <a:endParaRPr lang="en-US" dirty="0" smtClean="0"/>
          </a:p>
          <a:p>
            <a:r>
              <a:rPr lang="en-US" dirty="0" smtClean="0"/>
              <a:t>These limitations are a little hard to state succinctly. Maybe</a:t>
            </a:r>
            <a:r>
              <a:rPr lang="en-US" baseline="0" dirty="0" smtClean="0"/>
              <a:t> move them to the backup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7267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The motivation for this work is simple. As a network operator or researcher, there is no way to deploy a new switch scheduler in a production network today. This is because switch schedulers are built out of dedicated hardware in the fastest switches today (what I colloquially call line-rate switches). Creating a new scheduler---or even modifying an existing one---requires us to wait for the next generation of hardware. The goal here is to change that: can we allow operators to program packet scheduling in the field without hardware redesign?</a:t>
            </a:r>
          </a:p>
          <a:p>
            <a:pPr lvl="1" algn="l"/>
            <a:endParaRPr lang="en-US" baseline="0" dirty="0" smtClean="0"/>
          </a:p>
          <a:p>
            <a:pPr lvl="1" algn="l"/>
            <a:r>
              <a:rPr lang="en-US" baseline="0" dirty="0" smtClean="0"/>
              <a:t>That should raise an immediate question. What about all the recent work on software-defined networking and programmable switches? Doesn’t that solve this problem? To show why it doesn’t, let’s look inside a switch. This is a typical switch pipeline. It has a parser to turn bytes into packets, then a pipeline of match-action tables processes these packets. Packets then sit around in a scheduler until they are scheduled, and there is a similar egress pipeline and </a:t>
            </a:r>
            <a:r>
              <a:rPr lang="en-US" baseline="0" dirty="0" err="1" smtClean="0"/>
              <a:t>deparser</a:t>
            </a:r>
            <a:r>
              <a:rPr lang="en-US" baseline="0" dirty="0" smtClean="0"/>
              <a:t> on the </a:t>
            </a:r>
            <a:r>
              <a:rPr lang="en-US" baseline="0" dirty="0" err="1" smtClean="0"/>
              <a:t>dequeue</a:t>
            </a:r>
            <a:r>
              <a:rPr lang="en-US" baseline="0" dirty="0" smtClean="0"/>
              <a:t> side.</a:t>
            </a:r>
          </a:p>
          <a:p>
            <a:pPr lvl="1" algn="l"/>
            <a:endParaRPr lang="en-US" baseline="0" dirty="0" smtClean="0"/>
          </a:p>
          <a:p>
            <a:pPr lvl="1" algn="l"/>
            <a:r>
              <a:rPr lang="en-US" baseline="0" dirty="0" smtClean="0"/>
              <a:t>Now, people have worked on making different aspects of the switch programmable. For instance, the RMT work talks of a programmable parser, where a user can specify protocol formats, which the parser then recognizes. When it comes to the pipelines, the RMT work speaks of making stateless tasks like packet forwarding programmable, while Domino, which I just discussed, makes </a:t>
            </a:r>
            <a:r>
              <a:rPr lang="en-US" baseline="0" dirty="0" err="1" smtClean="0"/>
              <a:t>stateful</a:t>
            </a:r>
            <a:r>
              <a:rPr lang="en-US" baseline="0" dirty="0" smtClean="0"/>
              <a:t> tasks like congestion control programmable.</a:t>
            </a:r>
          </a:p>
          <a:p>
            <a:pPr lvl="1" algn="l"/>
            <a:endParaRPr lang="en-US" baseline="0" dirty="0" smtClean="0"/>
          </a:p>
          <a:p>
            <a:pPr lvl="1" algn="l"/>
            <a:r>
              <a:rPr lang="en-US" baseline="0" dirty="0" smtClean="0"/>
              <a:t>But, this central piece, the scheduler is still fixed. Switches still support a small scheduling menu: typically, something like deficit round robin, priorities, and rate limits. You can tweak parameters in these algorithms, but not program or modify the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731198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PIFO mesh, and then show how the hierarchical scheduler maps to the PIFO mesh.</a:t>
            </a:r>
          </a:p>
          <a:p>
            <a:r>
              <a:rPr lang="en-US" dirty="0" smtClean="0"/>
              <a:t>Just lets people make the connect from a single PIFO block to multiple PIFO</a:t>
            </a:r>
            <a:r>
              <a:rPr lang="en-US" baseline="0" dirty="0" smtClean="0"/>
              <a:t> blocks (useful for hierarchies)</a:t>
            </a:r>
          </a:p>
          <a:p>
            <a:r>
              <a:rPr lang="en-US" baseline="0" dirty="0" smtClean="0"/>
              <a:t>Always </a:t>
            </a:r>
            <a:r>
              <a:rPr lang="en-US" baseline="0" dirty="0" err="1" smtClean="0"/>
              <a:t>enq+deq</a:t>
            </a:r>
            <a:r>
              <a:rPr lang="en-US" baseline="0" dirty="0" smtClean="0"/>
              <a:t> only one per clock cycle.</a:t>
            </a:r>
          </a:p>
          <a:p>
            <a:endParaRPr lang="en-US" baseline="0" dirty="0" smtClean="0"/>
          </a:p>
          <a:p>
            <a:r>
              <a:rPr lang="en-US" baseline="0" dirty="0" smtClean="0"/>
              <a:t>Mohammad: Each block in the 5-level scheduler runs independently. You can run each block independently.</a:t>
            </a:r>
          </a:p>
          <a:p>
            <a:r>
              <a:rPr lang="en-US" baseline="0" dirty="0" smtClean="0"/>
              <a:t>Emphasize that the blocks are decoupled. Each can run independently. You can instantiate multiple of these.</a:t>
            </a:r>
          </a:p>
          <a:p>
            <a:r>
              <a:rPr lang="en-US" baseline="0" dirty="0" smtClean="0"/>
              <a:t>Because of how the hardware and hierarchical scheduler is designed and you do everything on </a:t>
            </a:r>
            <a:r>
              <a:rPr lang="en-US" baseline="0" dirty="0" err="1" smtClean="0"/>
              <a:t>enqueue</a:t>
            </a:r>
            <a:r>
              <a:rPr lang="en-US" baseline="0" dirty="0" smtClean="0"/>
              <a:t>, each can run independently.</a:t>
            </a:r>
          </a:p>
          <a:p>
            <a:endParaRPr lang="en-US" baseline="0" dirty="0" smtClean="0"/>
          </a:p>
          <a:p>
            <a:r>
              <a:rPr lang="en-US" baseline="0" smtClean="0"/>
              <a:t>Maybe bring in the tiling slide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648669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160060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011008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 natural question is why is </a:t>
            </a:r>
            <a:r>
              <a:rPr lang="en-US" baseline="0" dirty="0" err="1" smtClean="0"/>
              <a:t>prog</a:t>
            </a:r>
            <a:r>
              <a:rPr lang="en-US" baseline="0" dirty="0" smtClean="0"/>
              <a:t>. </a:t>
            </a:r>
            <a:r>
              <a:rPr lang="en-US" baseline="0" dirty="0" err="1" smtClean="0"/>
              <a:t>sched</a:t>
            </a:r>
            <a:r>
              <a:rPr lang="en-US" baseline="0" dirty="0" smtClean="0"/>
              <a:t> hard?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 good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a:t>
            </a:fld>
            <a:endParaRPr lang="en-US"/>
          </a:p>
        </p:txBody>
      </p:sp>
    </p:spTree>
    <p:extLst>
      <p:ext uri="{BB962C8B-B14F-4D97-AF65-F5344CB8AC3E}">
        <p14:creationId xmlns:p14="http://schemas.microsoft.com/office/powerpoint/2010/main" val="213508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start out by looking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74447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go about designing</a:t>
            </a:r>
            <a:r>
              <a:rPr lang="en-US" baseline="0" dirty="0" smtClean="0"/>
              <a:t> a programmable scheduler. Here’s a strawman.</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if required the absolute times at which some flows are scheduled.</a:t>
            </a:r>
          </a:p>
          <a:p>
            <a:endParaRPr lang="en-US" baseline="0" dirty="0" smtClean="0"/>
          </a:p>
          <a:p>
            <a:r>
              <a:rPr lang="en-US" baseline="0" dirty="0" smtClean="0"/>
              <a:t>The problem with this strawman is that there is very limited time on the </a:t>
            </a:r>
            <a:r>
              <a:rPr lang="en-US" baseline="0" dirty="0" err="1" smtClean="0"/>
              <a:t>dequeue</a:t>
            </a:r>
            <a:r>
              <a:rPr lang="en-US" baseline="0" dirty="0" smtClean="0"/>
              <a:t> side, which greatly constrains the programmability it offers. This is because at rates of 100G and beyond, the scheduler needs to support back-to-back </a:t>
            </a:r>
            <a:r>
              <a:rPr lang="en-US" baseline="0" dirty="0" err="1" smtClean="0"/>
              <a:t>dequeues</a:t>
            </a:r>
            <a:r>
              <a:rPr lang="en-US" baseline="0" dirty="0" smtClean="0"/>
              <a:t> every few clock cycles. Put differently,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37820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 but nothing else would change.</a:t>
            </a: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really the only programmable part.</a:t>
            </a:r>
          </a:p>
          <a:p>
            <a:endParaRPr lang="en-US" baseline="0" dirty="0" smtClean="0"/>
          </a:p>
          <a:p>
            <a:r>
              <a:rPr lang="en-US" baseline="0" dirty="0" smtClean="0"/>
              <a:t>How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Now, this is the key modularity in the design. It separates out the fixed logic, which is the task of enforcing ranks, from the programmable logic, which is the task of computing ranks.</a:t>
            </a:r>
          </a:p>
          <a:p>
            <a:r>
              <a:rPr lang="en-US" baseline="0" dirty="0" smtClean="0"/>
              <a:t>&gt;&gt;&gt;Continue here </a:t>
            </a:r>
            <a:r>
              <a:rPr lang="is-IS" baseline="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84710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480" userDrawn="1">
          <p15:clr>
            <a:srgbClr val="FBAE40"/>
          </p15:clr>
        </p15:guide>
        <p15:guide id="2" orient="horz" pos="9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8/21/16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6.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7.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6.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6.png"/><Relationship Id="rId1" Type="http://schemas.openxmlformats.org/officeDocument/2006/relationships/tags" Target="../tags/tag7.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5750" y="421164"/>
            <a:ext cx="11620500" cy="2387600"/>
          </a:xfrm>
        </p:spPr>
        <p:txBody>
          <a:bodyPr>
            <a:normAutofit/>
          </a:bodyPr>
          <a:lstStyle/>
          <a:p>
            <a:r>
              <a:rPr lang="en-US" dirty="0" smtClean="0">
                <a:solidFill>
                  <a:srgbClr val="C00000"/>
                </a:solidFill>
              </a:rPr>
              <a:t>Programmable Packet Scheduling at Line Rate</a:t>
            </a:r>
            <a:endParaRPr lang="en-US" dirty="0">
              <a:solidFill>
                <a:srgbClr val="C00000"/>
              </a:solidFill>
            </a:endParaRPr>
          </a:p>
        </p:txBody>
      </p:sp>
      <p:sp>
        <p:nvSpPr>
          <p:cNvPr id="7" name="Subtitle 6"/>
          <p:cNvSpPr>
            <a:spLocks noGrp="1"/>
          </p:cNvSpPr>
          <p:nvPr>
            <p:ph type="subTitle" idx="1"/>
          </p:nvPr>
        </p:nvSpPr>
        <p:spPr>
          <a:xfrm>
            <a:off x="1024218" y="3319438"/>
            <a:ext cx="10143565" cy="1655762"/>
          </a:xfrm>
        </p:spPr>
        <p:txBody>
          <a:bodyPr>
            <a:noAutofit/>
          </a:bodyPr>
          <a:lstStyle/>
          <a:p>
            <a:r>
              <a:rPr lang="en-US" sz="2800" b="1" dirty="0" smtClean="0"/>
              <a:t>Anirudh </a:t>
            </a:r>
            <a:r>
              <a:rPr lang="en-US" sz="2800" b="1" dirty="0" err="1" smtClean="0"/>
              <a:t>Sivaraman</a:t>
            </a:r>
            <a:r>
              <a:rPr lang="en-US" sz="2800" dirty="0" smtClean="0"/>
              <a:t>, </a:t>
            </a:r>
            <a:r>
              <a:rPr lang="en-US" sz="2800" dirty="0" err="1" smtClean="0"/>
              <a:t>Suvinay</a:t>
            </a:r>
            <a:r>
              <a:rPr lang="en-US" sz="2800" dirty="0" smtClean="0"/>
              <a:t> Subramanian, Mohammad </a:t>
            </a:r>
            <a:r>
              <a:rPr lang="en-US" sz="2800" dirty="0" err="1" smtClean="0"/>
              <a:t>Alizadeh</a:t>
            </a:r>
            <a:r>
              <a:rPr lang="en-US" sz="2800" dirty="0" smtClean="0"/>
              <a:t>, Sharad </a:t>
            </a:r>
            <a:r>
              <a:rPr lang="en-US" sz="2800" dirty="0" err="1" smtClean="0"/>
              <a:t>Chole</a:t>
            </a:r>
            <a:r>
              <a:rPr lang="en-US" sz="2800" dirty="0" smtClean="0"/>
              <a:t>, Shang-</a:t>
            </a:r>
            <a:r>
              <a:rPr lang="en-US" sz="2800" dirty="0" err="1" smtClean="0"/>
              <a:t>Tse</a:t>
            </a:r>
            <a:r>
              <a:rPr lang="en-US" sz="2800" dirty="0" smtClean="0"/>
              <a:t> Chuang, Anurag Agrawal, Hari </a:t>
            </a:r>
            <a:r>
              <a:rPr lang="en-US" sz="2800" dirty="0" err="1" smtClean="0"/>
              <a:t>Balakrishnan</a:t>
            </a:r>
            <a:r>
              <a:rPr lang="en-US" sz="2800" dirty="0" smtClean="0"/>
              <a:t>, Tom </a:t>
            </a:r>
            <a:r>
              <a:rPr lang="en-US" sz="2800" dirty="0" err="1" smtClean="0"/>
              <a:t>Edsall</a:t>
            </a:r>
            <a:r>
              <a:rPr lang="en-US" sz="2800" dirty="0" smtClean="0"/>
              <a:t>, </a:t>
            </a:r>
            <a:r>
              <a:rPr lang="en-US" sz="2800" dirty="0" err="1" smtClean="0"/>
              <a:t>Sachin</a:t>
            </a:r>
            <a:r>
              <a:rPr lang="en-US" sz="2800" dirty="0" smtClean="0"/>
              <a:t> </a:t>
            </a:r>
            <a:r>
              <a:rPr lang="en-US" sz="2800" dirty="0" err="1" smtClean="0"/>
              <a:t>Katti</a:t>
            </a:r>
            <a:r>
              <a:rPr lang="en-US" sz="2800" dirty="0" smtClean="0"/>
              <a:t>, Nick McKeown</a:t>
            </a:r>
            <a:endParaRPr lang="en-US" sz="2800" dirty="0"/>
          </a:p>
        </p:txBody>
      </p:sp>
      <p:sp>
        <p:nvSpPr>
          <p:cNvPr id="8" name="Rectangle 7"/>
          <p:cNvSpPr/>
          <p:nvPr/>
        </p:nvSpPr>
        <p:spPr>
          <a:xfrm>
            <a:off x="282476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2496" y="5778804"/>
            <a:ext cx="1973997" cy="44079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4827" y="5664244"/>
            <a:ext cx="1994162" cy="669914"/>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34767" y="5603804"/>
            <a:ext cx="1497713" cy="790793"/>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4816" y="5535837"/>
            <a:ext cx="2112931" cy="926724"/>
          </a:xfrm>
          <a:prstGeom prst="rect">
            <a:avLst/>
          </a:prstGeom>
        </p:spPr>
      </p:pic>
    </p:spTree>
    <p:extLst>
      <p:ext uri="{BB962C8B-B14F-4D97-AF65-F5344CB8AC3E}">
        <p14:creationId xmlns:p14="http://schemas.microsoft.com/office/powerpoint/2010/main" val="1618138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746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210" name="Picture 209"/>
          <p:cNvPicPr>
            <a:picLocks noChangeAspect="1"/>
          </p:cNvPicPr>
          <p:nvPr/>
        </p:nvPicPr>
        <p:blipFill>
          <a:blip r:embed="rId4"/>
          <a:stretch>
            <a:fillRect/>
          </a:stretch>
        </p:blipFill>
        <p:spPr>
          <a:xfrm>
            <a:off x="1892295" y="2286095"/>
            <a:ext cx="4165609" cy="2819058"/>
          </a:xfrm>
          <a:prstGeom prst="rect">
            <a:avLst/>
          </a:prstGeom>
        </p:spPr>
      </p:pic>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Rectangle 1"/>
          <p:cNvSpPr/>
          <p:nvPr/>
        </p:nvSpPr>
        <p:spPr>
          <a:xfrm>
            <a:off x="2247900" y="2653486"/>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2400686"/>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6903340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54"/>
                                        </p:tgtEl>
                                        <p:attrNameLst>
                                          <p:attrName>style.visibility</p:attrName>
                                        </p:attrNameLst>
                                      </p:cBhvr>
                                      <p:to>
                                        <p:strVal val="visible"/>
                                      </p:to>
                                    </p:set>
                                    <p:animEffect transition="in" filter="wipe(down)">
                                      <p:cBhvr>
                                        <p:cTn id="18"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spTree>
    <p:custDataLst>
      <p:tags r:id="rId1"/>
    </p:custDataLst>
    <p:extLst>
      <p:ext uri="{BB962C8B-B14F-4D97-AF65-F5344CB8AC3E}">
        <p14:creationId xmlns:p14="http://schemas.microsoft.com/office/powerpoint/2010/main" val="1984141264"/>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a:t>
            </a:r>
            <a:endParaRPr lang="en-US" sz="2400" dirty="0">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4.16667E-7 1.85185E-6 L 4.16667E-7 -0.12014 " pathEditMode="relative" rAng="0" ptsTypes="AA">
                                      <p:cBhvr>
                                        <p:cTn id="26" dur="500" fill="hold"/>
                                        <p:tgtEl>
                                          <p:spTgt spid="48"/>
                                        </p:tgtEl>
                                        <p:attrNameLst>
                                          <p:attrName>ppt_x</p:attrName>
                                          <p:attrName>ppt_y</p:attrName>
                                        </p:attrNameLst>
                                      </p:cBhvr>
                                      <p:rCtr x="0" y="-6019"/>
                                    </p:animMotion>
                                  </p:childTnLst>
                                </p:cTn>
                              </p:par>
                              <p:par>
                                <p:cTn id="27" presetID="0" presetClass="path" presetSubtype="0" accel="50000" decel="50000" fill="hold" grpId="0" nodeType="withEffect">
                                  <p:stCondLst>
                                    <p:cond delay="0"/>
                                  </p:stCondLst>
                                  <p:childTnLst>
                                    <p:animMotion origin="layout" path="M 1.4535E-6 1.75382E-6 L 0.25996 1.75382E-6 " pathEditMode="relative" ptsTypes="AA">
                                      <p:cBhvr>
                                        <p:cTn id="28" dur="1000" fill="hold"/>
                                        <p:tgtEl>
                                          <p:spTgt spid="49"/>
                                        </p:tgtEl>
                                        <p:attrNameLst>
                                          <p:attrName>ppt_x</p:attrName>
                                          <p:attrName>ppt_y</p:attrName>
                                        </p:attrNameLst>
                                      </p:cBhvr>
                                    </p:animMotion>
                                  </p:childTnLst>
                                </p:cTn>
                              </p:par>
                            </p:childTnLst>
                          </p:cTn>
                        </p:par>
                        <p:par>
                          <p:cTn id="29" fill="hold">
                            <p:stCondLst>
                              <p:cond delay="1000"/>
                            </p:stCondLst>
                            <p:childTnLst>
                              <p:par>
                                <p:cTn id="30" presetID="0" presetClass="path" presetSubtype="0" accel="50000" decel="50000" fill="hold" nodeType="afterEffect">
                                  <p:stCondLst>
                                    <p:cond delay="0"/>
                                  </p:stCondLst>
                                  <p:childTnLst>
                                    <p:animMotion origin="layout" path="M 4.16667E-7 -0.12014 L -0.07057 -0.12014 " pathEditMode="relative" rAng="0" ptsTypes="AA">
                                      <p:cBhvr>
                                        <p:cTn id="31" dur="1000" fill="hold"/>
                                        <p:tgtEl>
                                          <p:spTgt spid="48"/>
                                        </p:tgtEl>
                                        <p:attrNameLst>
                                          <p:attrName>ppt_x</p:attrName>
                                          <p:attrName>ppt_y</p:attrName>
                                        </p:attrNameLst>
                                      </p:cBhvr>
                                      <p:rCtr x="-3529" y="0"/>
                                    </p:animMotion>
                                  </p:childTnLst>
                                </p:cTn>
                              </p:par>
                            </p:childTnLst>
                          </p:cTn>
                        </p:par>
                        <p:par>
                          <p:cTn id="32" fill="hold">
                            <p:stCondLst>
                              <p:cond delay="2000"/>
                            </p:stCondLst>
                            <p:childTnLst>
                              <p:par>
                                <p:cTn id="33" presetID="0" presetClass="path" presetSubtype="0" accel="50000" decel="50000" fill="hold" nodeType="afterEffect">
                                  <p:stCondLst>
                                    <p:cond delay="0"/>
                                  </p:stCondLst>
                                  <p:childTnLst>
                                    <p:animMotion origin="layout" path="M -0.07057 -0.12014 L -0.07057 -0.00116 " pathEditMode="relative" rAng="0" ptsTypes="AA">
                                      <p:cBhvr>
                                        <p:cTn id="34" dur="500" fill="hold"/>
                                        <p:tgtEl>
                                          <p:spTgt spid="48"/>
                                        </p:tgtEl>
                                        <p:attrNameLst>
                                          <p:attrName>ppt_x</p:attrName>
                                          <p:attrName>ppt_y</p:attrName>
                                        </p:attrNameLst>
                                      </p:cBhvr>
                                      <p:rCtr x="0" y="5949"/>
                                    </p:animMotion>
                                  </p:childTnLst>
                                </p:cTn>
                              </p:par>
                              <p:par>
                                <p:cTn id="35" presetID="0" presetClass="path" presetSubtype="0" accel="50000" decel="50000" fill="hold" grpId="1" nodeType="withEffect">
                                  <p:stCondLst>
                                    <p:cond delay="0"/>
                                  </p:stCondLst>
                                  <p:childTnLst>
                                    <p:animMotion origin="layout" path="M 0.25996 -2.06849E-6 L 0.25996 0.23276 " pathEditMode="relative" rAng="0" ptsTypes="AA">
                                      <p:cBhvr>
                                        <p:cTn id="36" dur="500" fill="hold"/>
                                        <p:tgtEl>
                                          <p:spTgt spid="49"/>
                                        </p:tgtEl>
                                        <p:attrNameLst>
                                          <p:attrName>ppt_x</p:attrName>
                                          <p:attrName>ppt_y</p:attrName>
                                        </p:attrNameLst>
                                      </p:cBhvr>
                                      <p:rCtr x="0" y="11638"/>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spTree>
    <p:extLst>
      <p:ext uri="{BB962C8B-B14F-4D97-AF65-F5344CB8AC3E}">
        <p14:creationId xmlns:p14="http://schemas.microsoft.com/office/powerpoint/2010/main" val="165599466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a:t>
            </a:r>
            <a:r>
              <a:rPr lang="en-US" smtClean="0"/>
              <a:t>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PIFO hardware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spTree>
    <p:custDataLst>
      <p:tags r:id="rId1"/>
    </p:custDataLst>
    <p:extLst>
      <p:ext uri="{BB962C8B-B14F-4D97-AF65-F5344CB8AC3E}">
        <p14:creationId xmlns:p14="http://schemas.microsoft.com/office/powerpoint/2010/main" val="91421911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17</a:t>
            </a:fld>
            <a:endParaRPr lang="en-US"/>
          </a:p>
        </p:txBody>
      </p:sp>
    </p:spTree>
    <p:custDataLst>
      <p:tags r:id="rId1"/>
    </p:custDataLst>
    <p:extLst>
      <p:ext uri="{BB962C8B-B14F-4D97-AF65-F5344CB8AC3E}">
        <p14:creationId xmlns:p14="http://schemas.microsoft.com/office/powerpoint/2010/main" val="28725846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a:t>
            </a:r>
            <a:r>
              <a:rPr lang="en-US" smtClean="0"/>
              <a:t>well-understood design)</a:t>
            </a:r>
            <a:endParaRPr lang="en-US" dirty="0" smtClean="0"/>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for a typical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spTree>
    <p:custDataLst>
      <p:tags r:id="rId1"/>
    </p:custDataLst>
    <p:extLst>
      <p:ext uri="{BB962C8B-B14F-4D97-AF65-F5344CB8AC3E}">
        <p14:creationId xmlns:p14="http://schemas.microsoft.com/office/powerpoint/2010/main" val="210714403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sz="2800" dirty="0" smtClean="0"/>
              <a:t>PIFO: Used in theoretical work </a:t>
            </a:r>
            <a:r>
              <a:rPr lang="en-US" sz="2800" dirty="0"/>
              <a:t>by Chuang et. al. in the </a:t>
            </a:r>
            <a:r>
              <a:rPr lang="en-US" sz="2800" dirty="0" smtClean="0"/>
              <a:t>90s</a:t>
            </a:r>
          </a:p>
          <a:p>
            <a:pPr marL="228600" lvl="1">
              <a:spcBef>
                <a:spcPts val="1000"/>
              </a:spcBef>
            </a:pPr>
            <a:endParaRPr lang="en-US" b="1" dirty="0" smtClean="0"/>
          </a:p>
          <a:p>
            <a:r>
              <a:rPr lang="en-US" dirty="0" smtClean="0"/>
              <a:t>Universal Packet Scheduling (UPS</a:t>
            </a:r>
            <a:r>
              <a:rPr lang="en-US" smtClean="0"/>
              <a:t>): Uses LSTF </a:t>
            </a:r>
            <a:r>
              <a:rPr lang="en-US" dirty="0" smtClean="0"/>
              <a:t>to replay all schedules, end point sets slack</a:t>
            </a:r>
          </a:p>
          <a:p>
            <a:pPr lvl="1"/>
            <a:r>
              <a:rPr lang="en-US" dirty="0" smtClean="0"/>
              <a:t>Assumes fixed switches =&gt; cannot express fair queueing, shaping</a:t>
            </a:r>
          </a:p>
          <a:p>
            <a:pPr lvl="1"/>
            <a:r>
              <a:rPr lang="en-US" dirty="0" smtClean="0"/>
              <a:t>Assumes single priority queue =&gt; cannot express hierarchies</a:t>
            </a:r>
          </a:p>
        </p:txBody>
      </p:sp>
    </p:spTree>
    <p:extLst>
      <p:ext uri="{BB962C8B-B14F-4D97-AF65-F5344CB8AC3E}">
        <p14:creationId xmlns:p14="http://schemas.microsoft.com/office/powerpoint/2010/main" val="120437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scheduling at line rate</a:t>
            </a:r>
            <a:endParaRPr lang="en-US" dirty="0"/>
          </a:p>
        </p:txBody>
      </p:sp>
      <p:sp>
        <p:nvSpPr>
          <p:cNvPr id="260" name="Content Placeholder 2"/>
          <p:cNvSpPr>
            <a:spLocks noGrp="1"/>
          </p:cNvSpPr>
          <p:nvPr>
            <p:ph idx="1"/>
          </p:nvPr>
        </p:nvSpPr>
        <p:spPr>
          <a:xfrm>
            <a:off x="915850" y="1507379"/>
            <a:ext cx="10515600" cy="4351338"/>
          </a:xfrm>
        </p:spPr>
        <p:txBody>
          <a:bodyPr>
            <a:normAutofit/>
          </a:bodyPr>
          <a:lstStyle/>
          <a:p>
            <a:r>
              <a:rPr lang="en-US" dirty="0" smtClean="0"/>
              <a:t>Motivation: Can’t deploy new schedulers in production networks</a:t>
            </a:r>
          </a:p>
          <a:p>
            <a:r>
              <a:rPr lang="en-US" dirty="0" smtClean="0"/>
              <a:t>The status quo in line-rate switches</a:t>
            </a:r>
          </a:p>
        </p:txBody>
      </p:sp>
      <p:grpSp>
        <p:nvGrpSpPr>
          <p:cNvPr id="9" name="Group 8"/>
          <p:cNvGrpSpPr/>
          <p:nvPr/>
        </p:nvGrpSpPr>
        <p:grpSpPr>
          <a:xfrm>
            <a:off x="152400" y="2429119"/>
            <a:ext cx="12039600" cy="3367577"/>
            <a:chOff x="152400" y="2429119"/>
            <a:chExt cx="12039600" cy="3367577"/>
          </a:xfrm>
        </p:grpSpPr>
        <p:grpSp>
          <p:nvGrpSpPr>
            <p:cNvPr id="311" name="Group 42"/>
            <p:cNvGrpSpPr/>
            <p:nvPr/>
          </p:nvGrpSpPr>
          <p:grpSpPr>
            <a:xfrm>
              <a:off x="1665657" y="4043646"/>
              <a:ext cx="4875732" cy="1192610"/>
              <a:chOff x="1707458" y="1778000"/>
              <a:chExt cx="4254836" cy="1181787"/>
            </a:xfrm>
          </p:grpSpPr>
          <p:cxnSp>
            <p:nvCxnSpPr>
              <p:cNvPr id="536" name="Straight Arrow Connector 53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7" name="Straight Arrow Connector 53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8" name="Straight Arrow Connector 53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9" name="Straight Arrow Connector 53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3" name="Straight Arrow Connector 54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4" name="Straight Arrow Connector 54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5" name="Straight Arrow Connector 54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2" name="Right Arrow 311"/>
            <p:cNvSpPr/>
            <p:nvPr/>
          </p:nvSpPr>
          <p:spPr>
            <a:xfrm>
              <a:off x="223589" y="46924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0" name="TextBox 319"/>
            <p:cNvSpPr txBox="1"/>
            <p:nvPr/>
          </p:nvSpPr>
          <p:spPr>
            <a:xfrm>
              <a:off x="152400" y="4364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21" name="Right Arrow 320"/>
            <p:cNvSpPr/>
            <p:nvPr/>
          </p:nvSpPr>
          <p:spPr>
            <a:xfrm>
              <a:off x="11632726" y="488295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3" name="TextBox 322"/>
            <p:cNvSpPr txBox="1"/>
            <p:nvPr/>
          </p:nvSpPr>
          <p:spPr>
            <a:xfrm>
              <a:off x="11514659" y="453685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39" name="Rectangle 338"/>
            <p:cNvSpPr/>
            <p:nvPr/>
          </p:nvSpPr>
          <p:spPr>
            <a:xfrm>
              <a:off x="3324046" y="3245173"/>
              <a:ext cx="1113765" cy="246856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6" name="Rectangle 375"/>
            <p:cNvSpPr/>
            <p:nvPr/>
          </p:nvSpPr>
          <p:spPr>
            <a:xfrm>
              <a:off x="1895201" y="3238114"/>
              <a:ext cx="1113765" cy="247562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8" name="Rectangle 377"/>
            <p:cNvSpPr/>
            <p:nvPr/>
          </p:nvSpPr>
          <p:spPr>
            <a:xfrm>
              <a:off x="667247" y="3027814"/>
              <a:ext cx="992254" cy="2685922"/>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54" name="TextBox 453"/>
            <p:cNvSpPr txBox="1"/>
            <p:nvPr/>
          </p:nvSpPr>
          <p:spPr>
            <a:xfrm>
              <a:off x="723900" y="2632472"/>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455" name="Straight Connector 454"/>
            <p:cNvCxnSpPr/>
            <p:nvPr/>
          </p:nvCxnSpPr>
          <p:spPr>
            <a:xfrm>
              <a:off x="6115365" y="371746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6115365" y="560749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115365" y="43896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15365" y="4916505"/>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9" name="Rectangle 458"/>
            <p:cNvSpPr/>
            <p:nvPr/>
          </p:nvSpPr>
          <p:spPr>
            <a:xfrm>
              <a:off x="5110103" y="3232285"/>
              <a:ext cx="1113765" cy="248145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0" name="Group 459"/>
            <p:cNvGrpSpPr/>
            <p:nvPr/>
          </p:nvGrpSpPr>
          <p:grpSpPr>
            <a:xfrm>
              <a:off x="4556884" y="3543938"/>
              <a:ext cx="515971" cy="2063560"/>
              <a:chOff x="8534400" y="1981200"/>
              <a:chExt cx="595991" cy="2163589"/>
            </a:xfrm>
          </p:grpSpPr>
          <p:cxnSp>
            <p:nvCxnSpPr>
              <p:cNvPr id="533" name="Straight Connector 53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461" name="Straight Connector 460"/>
            <p:cNvCxnSpPr/>
            <p:nvPr/>
          </p:nvCxnSpPr>
          <p:spPr>
            <a:xfrm>
              <a:off x="11510324" y="3684758"/>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462" name="Group 42"/>
            <p:cNvGrpSpPr/>
            <p:nvPr/>
          </p:nvGrpSpPr>
          <p:grpSpPr>
            <a:xfrm>
              <a:off x="7817631" y="4066852"/>
              <a:ext cx="3367506" cy="1192610"/>
              <a:chOff x="1707458" y="1778000"/>
              <a:chExt cx="4254836" cy="1181787"/>
            </a:xfrm>
          </p:grpSpPr>
          <p:cxnSp>
            <p:nvCxnSpPr>
              <p:cNvPr id="523" name="Straight Arrow Connector 52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4" name="Straight Arrow Connector 52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5" name="Straight Arrow Connector 52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6" name="Straight Arrow Connector 52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7" name="Straight Arrow Connector 52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8" name="Straight Arrow Connector 52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9" name="Straight Arrow Connector 52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0" name="Straight Arrow Connector 52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1" name="Straight Arrow Connector 53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2" name="Straight Arrow Connector 53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3" name="Rectangle 462"/>
            <p:cNvSpPr/>
            <p:nvPr/>
          </p:nvSpPr>
          <p:spPr>
            <a:xfrm>
              <a:off x="11218670" y="3032966"/>
              <a:ext cx="318019" cy="26807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4" name="TextBox 463"/>
            <p:cNvSpPr txBox="1"/>
            <p:nvPr/>
          </p:nvSpPr>
          <p:spPr>
            <a:xfrm>
              <a:off x="10902674" y="2625128"/>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5" name="Rectangle 464"/>
            <p:cNvSpPr/>
            <p:nvPr/>
          </p:nvSpPr>
          <p:spPr>
            <a:xfrm>
              <a:off x="8047174" y="3245173"/>
              <a:ext cx="1113765" cy="246856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6" name="Rectangle 465"/>
            <p:cNvSpPr/>
            <p:nvPr/>
          </p:nvSpPr>
          <p:spPr>
            <a:xfrm>
              <a:off x="9833231" y="3232285"/>
              <a:ext cx="1113765" cy="248145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9280012" y="3543938"/>
              <a:ext cx="515971" cy="2054576"/>
              <a:chOff x="8534400" y="1981200"/>
              <a:chExt cx="595991" cy="2163589"/>
            </a:xfrm>
          </p:grpSpPr>
          <p:cxnSp>
            <p:nvCxnSpPr>
              <p:cNvPr id="520" name="Straight Connector 51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68" name="Group 467"/>
            <p:cNvGrpSpPr/>
            <p:nvPr/>
          </p:nvGrpSpPr>
          <p:grpSpPr>
            <a:xfrm>
              <a:off x="1818261" y="3014563"/>
              <a:ext cx="4484987" cy="191047"/>
              <a:chOff x="1866900" y="2628900"/>
              <a:chExt cx="4419600" cy="190500"/>
            </a:xfrm>
          </p:grpSpPr>
          <p:cxnSp>
            <p:nvCxnSpPr>
              <p:cNvPr id="517" name="Straight Connector 51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69" name="TextBox 468"/>
            <p:cNvSpPr txBox="1"/>
            <p:nvPr/>
          </p:nvSpPr>
          <p:spPr>
            <a:xfrm>
              <a:off x="3088346" y="267068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470" name="Group 469"/>
            <p:cNvGrpSpPr/>
            <p:nvPr/>
          </p:nvGrpSpPr>
          <p:grpSpPr>
            <a:xfrm>
              <a:off x="8006741" y="3002859"/>
              <a:ext cx="3016451" cy="191047"/>
              <a:chOff x="1920389" y="2693432"/>
              <a:chExt cx="4419600" cy="190500"/>
            </a:xfrm>
          </p:grpSpPr>
          <p:cxnSp>
            <p:nvCxnSpPr>
              <p:cNvPr id="514" name="Straight Connector 51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71" name="TextBox 470"/>
            <p:cNvSpPr txBox="1"/>
            <p:nvPr/>
          </p:nvSpPr>
          <p:spPr>
            <a:xfrm>
              <a:off x="8641784" y="2658978"/>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sp>
          <p:nvSpPr>
            <p:cNvPr id="547" name="Slide Number Placeholder 1"/>
            <p:cNvSpPr txBox="1">
              <a:spLocks/>
            </p:cNvSpPr>
            <p:nvPr/>
          </p:nvSpPr>
          <p:spPr>
            <a:xfrm>
              <a:off x="8343900" y="54315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2</a:t>
              </a:fld>
              <a:endParaRPr lang="en-US"/>
            </a:p>
          </p:txBody>
        </p:sp>
        <p:grpSp>
          <p:nvGrpSpPr>
            <p:cNvPr id="548" name="Group 547"/>
            <p:cNvGrpSpPr/>
            <p:nvPr/>
          </p:nvGrpSpPr>
          <p:grpSpPr>
            <a:xfrm>
              <a:off x="6544971" y="3153114"/>
              <a:ext cx="1230395" cy="2560622"/>
              <a:chOff x="6400800" y="2362200"/>
              <a:chExt cx="1181100" cy="3200400"/>
            </a:xfrm>
          </p:grpSpPr>
          <p:sp>
            <p:nvSpPr>
              <p:cNvPr id="549" name="Rectangle 548"/>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550" name="Group 65"/>
              <p:cNvGrpSpPr/>
              <p:nvPr/>
            </p:nvGrpSpPr>
            <p:grpSpPr>
              <a:xfrm>
                <a:off x="6749312" y="3009900"/>
                <a:ext cx="527788" cy="298464"/>
                <a:chOff x="7660968" y="1751777"/>
                <a:chExt cx="1040580" cy="450645"/>
              </a:xfrm>
            </p:grpSpPr>
            <p:sp>
              <p:nvSpPr>
                <p:cNvPr id="563" name="Freeform 5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64" name="Straight Connector 5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1" name="Group 70"/>
              <p:cNvGrpSpPr/>
              <p:nvPr/>
            </p:nvGrpSpPr>
            <p:grpSpPr>
              <a:xfrm>
                <a:off x="6749312" y="3511536"/>
                <a:ext cx="527788" cy="298464"/>
                <a:chOff x="7660968" y="1751777"/>
                <a:chExt cx="1040580" cy="450645"/>
              </a:xfrm>
            </p:grpSpPr>
            <p:sp>
              <p:nvSpPr>
                <p:cNvPr id="560" name="Freeform 5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61" name="Straight Connector 5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2" name="Group 65"/>
              <p:cNvGrpSpPr/>
              <p:nvPr/>
            </p:nvGrpSpPr>
            <p:grpSpPr>
              <a:xfrm>
                <a:off x="6749312" y="4006836"/>
                <a:ext cx="527788" cy="298464"/>
                <a:chOff x="7660968" y="1751777"/>
                <a:chExt cx="1040580" cy="450645"/>
              </a:xfrm>
            </p:grpSpPr>
            <p:sp>
              <p:nvSpPr>
                <p:cNvPr id="557" name="Freeform 5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58" name="Straight Connector 5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9" name="Straight Connector 5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3" name="Group 70"/>
              <p:cNvGrpSpPr/>
              <p:nvPr/>
            </p:nvGrpSpPr>
            <p:grpSpPr>
              <a:xfrm>
                <a:off x="6749312" y="4502136"/>
                <a:ext cx="527788" cy="298464"/>
                <a:chOff x="7660968" y="1751777"/>
                <a:chExt cx="1040580" cy="450645"/>
              </a:xfrm>
            </p:grpSpPr>
            <p:sp>
              <p:nvSpPr>
                <p:cNvPr id="554" name="Freeform 55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55" name="Straight Connector 55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566" name="TextBox 565"/>
            <p:cNvSpPr txBox="1"/>
            <p:nvPr/>
          </p:nvSpPr>
          <p:spPr>
            <a:xfrm>
              <a:off x="6430671" y="2429119"/>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grpSp>
      <p:sp>
        <p:nvSpPr>
          <p:cNvPr id="7" name="TextBox 6"/>
          <p:cNvSpPr txBox="1"/>
          <p:nvPr/>
        </p:nvSpPr>
        <p:spPr>
          <a:xfrm>
            <a:off x="733594" y="3919255"/>
            <a:ext cx="859559" cy="461665"/>
          </a:xfrm>
          <a:prstGeom prst="rect">
            <a:avLst/>
          </a:prstGeom>
          <a:solidFill>
            <a:schemeClr val="bg1"/>
          </a:solidFill>
        </p:spPr>
        <p:txBody>
          <a:bodyPr wrap="square" rtlCol="0">
            <a:spAutoFit/>
          </a:bodyPr>
          <a:lstStyle/>
          <a:p>
            <a:r>
              <a:rPr lang="en-US" sz="2400" dirty="0" smtClean="0"/>
              <a:t>RMT</a:t>
            </a:r>
            <a:endParaRPr lang="en-US" dirty="0"/>
          </a:p>
        </p:txBody>
      </p:sp>
      <p:sp>
        <p:nvSpPr>
          <p:cNvPr id="567" name="TextBox 566"/>
          <p:cNvSpPr txBox="1"/>
          <p:nvPr/>
        </p:nvSpPr>
        <p:spPr>
          <a:xfrm>
            <a:off x="2454608" y="3906829"/>
            <a:ext cx="2912720" cy="461665"/>
          </a:xfrm>
          <a:prstGeom prst="rect">
            <a:avLst/>
          </a:prstGeom>
          <a:solidFill>
            <a:schemeClr val="bg1"/>
          </a:solidFill>
        </p:spPr>
        <p:txBody>
          <a:bodyPr wrap="square" rtlCol="0">
            <a:spAutoFit/>
          </a:bodyPr>
          <a:lstStyle/>
          <a:p>
            <a:r>
              <a:rPr lang="en-US" sz="2400" dirty="0" smtClean="0"/>
              <a:t>    RMT, Domino</a:t>
            </a:r>
            <a:endParaRPr lang="en-US" sz="2400" dirty="0"/>
          </a:p>
        </p:txBody>
      </p:sp>
      <p:sp>
        <p:nvSpPr>
          <p:cNvPr id="568" name="TextBox 567"/>
          <p:cNvSpPr txBox="1"/>
          <p:nvPr/>
        </p:nvSpPr>
        <p:spPr>
          <a:xfrm>
            <a:off x="11115250" y="3919254"/>
            <a:ext cx="905935" cy="461665"/>
          </a:xfrm>
          <a:prstGeom prst="rect">
            <a:avLst/>
          </a:prstGeom>
          <a:solidFill>
            <a:schemeClr val="bg1"/>
          </a:solidFill>
        </p:spPr>
        <p:txBody>
          <a:bodyPr wrap="square" rtlCol="0">
            <a:spAutoFit/>
          </a:bodyPr>
          <a:lstStyle/>
          <a:p>
            <a:r>
              <a:rPr lang="en-US" sz="2400" dirty="0" smtClean="0"/>
              <a:t>RMT</a:t>
            </a:r>
            <a:endParaRPr lang="en-US" dirty="0"/>
          </a:p>
        </p:txBody>
      </p:sp>
      <p:sp>
        <p:nvSpPr>
          <p:cNvPr id="569" name="TextBox 568"/>
          <p:cNvSpPr txBox="1"/>
          <p:nvPr/>
        </p:nvSpPr>
        <p:spPr>
          <a:xfrm>
            <a:off x="8581743" y="3911686"/>
            <a:ext cx="2152431" cy="461665"/>
          </a:xfrm>
          <a:prstGeom prst="rect">
            <a:avLst/>
          </a:prstGeom>
          <a:solidFill>
            <a:schemeClr val="bg1"/>
          </a:solidFill>
        </p:spPr>
        <p:txBody>
          <a:bodyPr wrap="square" rtlCol="0">
            <a:spAutoFit/>
          </a:bodyPr>
          <a:lstStyle/>
          <a:p>
            <a:r>
              <a:rPr lang="en-US" sz="2400" dirty="0" smtClean="0"/>
              <a:t>RMT, Domino</a:t>
            </a:r>
            <a:endParaRPr lang="en-US" sz="2400" dirty="0"/>
          </a:p>
        </p:txBody>
      </p:sp>
      <p:sp>
        <p:nvSpPr>
          <p:cNvPr id="570" name="TextBox 569"/>
          <p:cNvSpPr txBox="1"/>
          <p:nvPr/>
        </p:nvSpPr>
        <p:spPr>
          <a:xfrm>
            <a:off x="6728560" y="3790734"/>
            <a:ext cx="967640" cy="707886"/>
          </a:xfrm>
          <a:prstGeom prst="rect">
            <a:avLst/>
          </a:prstGeom>
          <a:solidFill>
            <a:schemeClr val="bg1"/>
          </a:solidFill>
        </p:spPr>
        <p:txBody>
          <a:bodyPr wrap="square" rtlCol="0">
            <a:spAutoFit/>
          </a:bodyPr>
          <a:lstStyle/>
          <a:p>
            <a:r>
              <a:rPr lang="en-US" sz="4000" dirty="0" smtClean="0"/>
              <a:t>???</a:t>
            </a:r>
            <a:endParaRPr lang="en-US" sz="4000" dirty="0"/>
          </a:p>
        </p:txBody>
      </p:sp>
      <p:sp>
        <p:nvSpPr>
          <p:cNvPr id="571" name="Rounded Rectangle 570"/>
          <p:cNvSpPr/>
          <p:nvPr/>
        </p:nvSpPr>
        <p:spPr>
          <a:xfrm>
            <a:off x="2493378" y="5826332"/>
            <a:ext cx="7164580" cy="87858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The scheduler is still fixed</a:t>
            </a:r>
          </a:p>
        </p:txBody>
      </p:sp>
    </p:spTree>
    <p:custDataLst>
      <p:tags r:id="rId1"/>
    </p:custDataLst>
    <p:extLst>
      <p:ext uri="{BB962C8B-B14F-4D97-AF65-F5344CB8AC3E}">
        <p14:creationId xmlns:p14="http://schemas.microsoft.com/office/powerpoint/2010/main" val="1196826503"/>
      </p:ext>
    </p:extLst>
  </p:cSld>
  <p:clrMapOvr>
    <a:masterClrMapping/>
  </p:clrMapOvr>
  <mc:AlternateContent xmlns:mc="http://schemas.openxmlformats.org/markup-compatibility/2006" xmlns:p14="http://schemas.microsoft.com/office/powerpoint/2010/main">
    <mc:Choice Requires="p14">
      <p:transition spd="slow" p14:dur="2000" advTm="116457"/>
    </mc:Choice>
    <mc:Fallback xmlns="">
      <p:transition xmlns:p14="http://schemas.microsoft.com/office/powerpoint/2010/main" spd="slow" advTm="116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67" grpId="0" animBg="1"/>
      <p:bldP spid="568" grpId="0" animBg="1"/>
      <p:bldP spid="569" grpId="0" animBg="1"/>
      <p:bldP spid="570" grpId="0" animBg="1"/>
      <p:bldP spid="5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Programmable scheduling at line rate is within reach</a:t>
            </a:r>
          </a:p>
          <a:p>
            <a:endParaRPr lang="en-US" dirty="0" smtClean="0"/>
          </a:p>
          <a:p>
            <a:r>
              <a:rPr lang="en-US" dirty="0" smtClean="0"/>
              <a:t>Two benefits:</a:t>
            </a:r>
          </a:p>
          <a:p>
            <a:pPr lvl="1"/>
            <a:r>
              <a:rPr lang="en-US" dirty="0"/>
              <a:t>E</a:t>
            </a:r>
            <a:r>
              <a:rPr lang="en-US" dirty="0" smtClean="0"/>
              <a:t>xpress new schedulers for different performance objectives</a:t>
            </a:r>
          </a:p>
          <a:p>
            <a:pPr lvl="1"/>
            <a:r>
              <a:rPr lang="en-US" dirty="0" smtClean="0"/>
              <a:t>Express existing schedulers as software, not hardware</a:t>
            </a:r>
          </a:p>
          <a:p>
            <a:pPr lvl="1"/>
            <a:endParaRPr lang="en-US" dirty="0"/>
          </a:p>
          <a:p>
            <a:r>
              <a:rPr lang="en-US" dirty="0" smtClean="0"/>
              <a:t>Code: http://</a:t>
            </a:r>
            <a:r>
              <a:rPr lang="en-US" dirty="0" err="1" smtClean="0"/>
              <a:t>web.mit.edu</a:t>
            </a:r>
            <a:r>
              <a:rPr lang="en-US" dirty="0" smtClean="0"/>
              <a:t>/</a:t>
            </a:r>
            <a:r>
              <a:rPr lang="en-US" dirty="0" err="1" smtClean="0"/>
              <a:t>pifo</a:t>
            </a:r>
            <a:endParaRPr lang="en-US" dirty="0"/>
          </a:p>
        </p:txBody>
      </p:sp>
    </p:spTree>
    <p:extLst>
      <p:ext uri="{BB962C8B-B14F-4D97-AF65-F5344CB8AC3E}">
        <p14:creationId xmlns:p14="http://schemas.microsoft.com/office/powerpoint/2010/main" val="1379591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Limitations of PIFOs</a:t>
            </a:r>
            <a:endParaRPr lang="en-US"/>
          </a:p>
        </p:txBody>
      </p:sp>
      <p:sp>
        <p:nvSpPr>
          <p:cNvPr id="3" name="Content Placeholder 2"/>
          <p:cNvSpPr>
            <a:spLocks noGrp="1"/>
          </p:cNvSpPr>
          <p:nvPr>
            <p:ph idx="1"/>
          </p:nvPr>
        </p:nvSpPr>
        <p:spPr/>
        <p:txBody>
          <a:bodyPr/>
          <a:lstStyle/>
          <a:p>
            <a:r>
              <a:rPr lang="en-US" dirty="0" smtClean="0"/>
              <a:t>Output shaping: PIFOs rate limit input to a queue, not output</a:t>
            </a:r>
          </a:p>
          <a:p>
            <a:endParaRPr lang="en-US" dirty="0"/>
          </a:p>
          <a:p>
            <a:r>
              <a:rPr lang="en-US" dirty="0" smtClean="0"/>
              <a:t>Shaping and scheduling are coupled.</a:t>
            </a:r>
            <a:endParaRPr lang="en-US" dirty="0"/>
          </a:p>
        </p:txBody>
      </p:sp>
    </p:spTree>
    <p:extLst>
      <p:ext uri="{BB962C8B-B14F-4D97-AF65-F5344CB8AC3E}">
        <p14:creationId xmlns:p14="http://schemas.microsoft.com/office/powerpoint/2010/main" val="849707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mesh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70487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implementation</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25</a:t>
            </a:fld>
            <a:endParaRPr lang="en-US"/>
          </a:p>
        </p:txBody>
      </p:sp>
      <p:grpSp>
        <p:nvGrpSpPr>
          <p:cNvPr id="5" name="Group 4"/>
          <p:cNvGrpSpPr/>
          <p:nvPr/>
        </p:nvGrpSpPr>
        <p:grpSpPr>
          <a:xfrm>
            <a:off x="838200" y="1790700"/>
            <a:ext cx="10680700" cy="4905166"/>
            <a:chOff x="-76200" y="73985"/>
            <a:chExt cx="10279906" cy="5669382"/>
          </a:xfrm>
        </p:grpSpPr>
        <p:cxnSp>
          <p:nvCxnSpPr>
            <p:cNvPr id="6" name="Elbow Connector 5"/>
            <p:cNvCxnSpPr/>
            <p:nvPr/>
          </p:nvCxnSpPr>
          <p:spPr>
            <a:xfrm rot="5400000" flipH="1">
              <a:off x="52516" y="1962512"/>
              <a:ext cx="5209615" cy="1573515"/>
            </a:xfrm>
            <a:prstGeom prst="bentConnector4">
              <a:avLst>
                <a:gd name="adj1" fmla="val -4388"/>
                <a:gd name="adj2" fmla="val 12339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12369" y="4225615"/>
              <a:ext cx="0" cy="59254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931034" y="963567"/>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9" name="TextBox 8"/>
            <p:cNvSpPr txBox="1"/>
            <p:nvPr/>
          </p:nvSpPr>
          <p:spPr>
            <a:xfrm>
              <a:off x="1854834" y="1190692"/>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10" name="Trapezoid 9"/>
            <p:cNvSpPr/>
            <p:nvPr/>
          </p:nvSpPr>
          <p:spPr>
            <a:xfrm rot="10800000">
              <a:off x="5902720" y="3818437"/>
              <a:ext cx="2684848"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6044309" y="3888973"/>
              <a:ext cx="1906572" cy="462446"/>
            </a:xfrm>
            <a:prstGeom prst="rect">
              <a:avLst/>
            </a:prstGeom>
            <a:noFill/>
          </p:spPr>
          <p:txBody>
            <a:bodyPr wrap="none" rtlCol="0">
              <a:spAutoFit/>
            </a:bodyPr>
            <a:lstStyle/>
            <a:p>
              <a:r>
                <a:rPr lang="en-US" sz="2000" dirty="0">
                  <a:latin typeface="Gadugi" panose="020B0502040204020203" pitchFamily="34" charset="0"/>
                </a:rPr>
                <a:t>== comparators</a:t>
              </a:r>
            </a:p>
          </p:txBody>
        </p:sp>
        <p:sp>
          <p:nvSpPr>
            <p:cNvPr id="12" name="Trapezoid 11"/>
            <p:cNvSpPr/>
            <p:nvPr/>
          </p:nvSpPr>
          <p:spPr>
            <a:xfrm rot="10800000">
              <a:off x="1996282" y="3692200"/>
              <a:ext cx="2838934"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 name="Trapezoid 12"/>
            <p:cNvSpPr/>
            <p:nvPr/>
          </p:nvSpPr>
          <p:spPr>
            <a:xfrm rot="10800000">
              <a:off x="2222951" y="3844600"/>
              <a:ext cx="2778584"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2356726" y="3857099"/>
              <a:ext cx="1762412" cy="462446"/>
            </a:xfrm>
            <a:prstGeom prst="rect">
              <a:avLst/>
            </a:prstGeom>
            <a:noFill/>
          </p:spPr>
          <p:txBody>
            <a:bodyPr wrap="none" rtlCol="0">
              <a:spAutoFit/>
            </a:bodyPr>
            <a:lstStyle/>
            <a:p>
              <a:r>
                <a:rPr lang="en-US" sz="2000" dirty="0">
                  <a:latin typeface="Gadugi" panose="020B0502040204020203" pitchFamily="34" charset="0"/>
                </a:rPr>
                <a:t>&gt; comparators</a:t>
              </a:r>
            </a:p>
          </p:txBody>
        </p:sp>
        <p:sp>
          <p:nvSpPr>
            <p:cNvPr id="15" name="Trapezoid 14"/>
            <p:cNvSpPr/>
            <p:nvPr/>
          </p:nvSpPr>
          <p:spPr>
            <a:xfrm rot="10800000">
              <a:off x="5902732" y="4872627"/>
              <a:ext cx="2684849"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6040258" y="4908505"/>
              <a:ext cx="1906452" cy="462446"/>
            </a:xfrm>
            <a:prstGeom prst="rect">
              <a:avLst/>
            </a:prstGeom>
            <a:noFill/>
          </p:spPr>
          <p:txBody>
            <a:bodyPr wrap="none" rtlCol="0">
              <a:spAutoFit/>
            </a:bodyPr>
            <a:lstStyle/>
            <a:p>
              <a:r>
                <a:rPr lang="en-US" sz="2000" dirty="0">
                  <a:latin typeface="Gadugi" panose="020B0502040204020203" pitchFamily="34" charset="0"/>
                </a:rPr>
                <a:t>Priority encoder</a:t>
              </a:r>
            </a:p>
          </p:txBody>
        </p:sp>
        <p:sp>
          <p:nvSpPr>
            <p:cNvPr id="17" name="Trapezoid 16"/>
            <p:cNvSpPr/>
            <p:nvPr/>
          </p:nvSpPr>
          <p:spPr>
            <a:xfrm rot="10800000">
              <a:off x="1996292" y="4818164"/>
              <a:ext cx="2838935"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Trapezoid 17"/>
            <p:cNvSpPr/>
            <p:nvPr/>
          </p:nvSpPr>
          <p:spPr>
            <a:xfrm rot="10800000">
              <a:off x="2222960" y="4981033"/>
              <a:ext cx="2778585"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9" name="TextBox 18"/>
            <p:cNvSpPr txBox="1"/>
            <p:nvPr/>
          </p:nvSpPr>
          <p:spPr>
            <a:xfrm>
              <a:off x="2468094" y="5016911"/>
              <a:ext cx="1906452" cy="462446"/>
            </a:xfrm>
            <a:prstGeom prst="rect">
              <a:avLst/>
            </a:prstGeom>
            <a:noFill/>
          </p:spPr>
          <p:txBody>
            <a:bodyPr wrap="none" rtlCol="0">
              <a:spAutoFit/>
            </a:bodyPr>
            <a:lstStyle/>
            <a:p>
              <a:r>
                <a:rPr lang="en-US" sz="2000" dirty="0">
                  <a:latin typeface="Gadugi" panose="020B0502040204020203" pitchFamily="34" charset="0"/>
                </a:rPr>
                <a:t>Priority encoder</a:t>
              </a:r>
            </a:p>
          </p:txBody>
        </p:sp>
        <p:sp>
          <p:nvSpPr>
            <p:cNvPr id="20" name="Rounded Rectangle 19"/>
            <p:cNvSpPr/>
            <p:nvPr/>
          </p:nvSpPr>
          <p:spPr>
            <a:xfrm>
              <a:off x="1778402" y="871177"/>
              <a:ext cx="6771079" cy="11728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cxnSp>
          <p:nvCxnSpPr>
            <p:cNvPr id="21" name="Elbow Connector 20"/>
            <p:cNvCxnSpPr>
              <a:stCxn id="15" idx="0"/>
              <a:endCxn id="23" idx="3"/>
            </p:cNvCxnSpPr>
            <p:nvPr/>
          </p:nvCxnSpPr>
          <p:spPr>
            <a:xfrm rot="5400000" flipH="1" flipV="1">
              <a:off x="4999482" y="2550492"/>
              <a:ext cx="5101209" cy="609862"/>
            </a:xfrm>
            <a:prstGeom prst="bentConnector4">
              <a:avLst>
                <a:gd name="adj1" fmla="val -4481"/>
                <a:gd name="adj2" fmla="val 23473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rapezoid 21"/>
            <p:cNvSpPr/>
            <p:nvPr/>
          </p:nvSpPr>
          <p:spPr>
            <a:xfrm rot="10800000">
              <a:off x="1896939" y="136831"/>
              <a:ext cx="5958079" cy="332887"/>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3" name="TextBox 22"/>
            <p:cNvSpPr txBox="1"/>
            <p:nvPr/>
          </p:nvSpPr>
          <p:spPr>
            <a:xfrm>
              <a:off x="1886337" y="73985"/>
              <a:ext cx="5968681" cy="461665"/>
            </a:xfrm>
            <a:prstGeom prst="rect">
              <a:avLst/>
            </a:prstGeom>
            <a:noFill/>
          </p:spPr>
          <p:txBody>
            <a:bodyPr wrap="square" rtlCol="0">
              <a:spAutoFit/>
            </a:bodyPr>
            <a:lstStyle/>
            <a:p>
              <a:r>
                <a:rPr lang="en-US" sz="2000" dirty="0">
                  <a:latin typeface="Gadugi" panose="020B0502040204020203" pitchFamily="34" charset="0"/>
                </a:rPr>
                <a:t>Shift elements based on push, pop indices</a:t>
              </a:r>
            </a:p>
          </p:txBody>
        </p:sp>
        <p:cxnSp>
          <p:nvCxnSpPr>
            <p:cNvPr id="24" name="Straight Arrow Connector 23"/>
            <p:cNvCxnSpPr>
              <a:stCxn id="22" idx="0"/>
              <a:endCxn id="20" idx="0"/>
            </p:cNvCxnSpPr>
            <p:nvPr/>
          </p:nvCxnSpPr>
          <p:spPr>
            <a:xfrm>
              <a:off x="4875978" y="469718"/>
              <a:ext cx="0" cy="40145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9" idx="2"/>
              <a:endCxn id="39" idx="2"/>
            </p:cNvCxnSpPr>
            <p:nvPr/>
          </p:nvCxnSpPr>
          <p:spPr>
            <a:xfrm>
              <a:off x="3204731" y="188300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55339" y="1879885"/>
              <a:ext cx="0" cy="1977214"/>
            </a:xfrm>
            <a:prstGeom prst="line">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0"/>
              <a:endCxn id="15" idx="2"/>
            </p:cNvCxnSpPr>
            <p:nvPr/>
          </p:nvCxnSpPr>
          <p:spPr>
            <a:xfrm flipH="1">
              <a:off x="7245156" y="4351836"/>
              <a:ext cx="1" cy="52079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0"/>
              <a:endCxn id="18" idx="2"/>
            </p:cNvCxnSpPr>
            <p:nvPr/>
          </p:nvCxnSpPr>
          <p:spPr>
            <a:xfrm flipH="1">
              <a:off x="3612240" y="4378010"/>
              <a:ext cx="2" cy="60303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a:off x="166815" y="2114912"/>
              <a:ext cx="5209615" cy="1573515"/>
            </a:xfrm>
            <a:prstGeom prst="bentConnector4">
              <a:avLst>
                <a:gd name="adj1" fmla="val -4388"/>
                <a:gd name="adj2" fmla="val 12339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159081" y="2711959"/>
              <a:ext cx="1044625"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Pop</a:t>
              </a:r>
            </a:p>
            <a:p>
              <a:pPr algn="ctr"/>
              <a:r>
                <a:rPr lang="en-US" sz="2000" dirty="0">
                  <a:solidFill>
                    <a:schemeClr val="tx1"/>
                  </a:solidFill>
                  <a:latin typeface="Gadugi" panose="020B0502040204020203" pitchFamily="34" charset="0"/>
                </a:rPr>
                <a:t>(DEQ)</a:t>
              </a:r>
            </a:p>
          </p:txBody>
        </p:sp>
        <p:cxnSp>
          <p:nvCxnSpPr>
            <p:cNvPr id="31" name="Straight Arrow Connector 196"/>
            <p:cNvCxnSpPr>
              <a:stCxn id="30" idx="2"/>
              <a:endCxn id="10" idx="1"/>
            </p:cNvCxnSpPr>
            <p:nvPr/>
          </p:nvCxnSpPr>
          <p:spPr>
            <a:xfrm rot="5400000">
              <a:off x="8794658" y="3198400"/>
              <a:ext cx="612973" cy="1160501"/>
            </a:xfrm>
            <a:prstGeom prst="bentConnector2">
              <a:avLst/>
            </a:prstGeom>
            <a:ln w="88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3499" y="2748564"/>
              <a:ext cx="1330018"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Push 1</a:t>
              </a:r>
            </a:p>
            <a:p>
              <a:pPr algn="ctr"/>
              <a:r>
                <a:rPr lang="en-US" sz="2000" dirty="0">
                  <a:solidFill>
                    <a:schemeClr val="tx1"/>
                  </a:solidFill>
                  <a:latin typeface="Gadugi" panose="020B0502040204020203" pitchFamily="34" charset="0"/>
                </a:rPr>
                <a:t>(ENQ)</a:t>
              </a:r>
            </a:p>
          </p:txBody>
        </p:sp>
        <p:cxnSp>
          <p:nvCxnSpPr>
            <p:cNvPr id="33" name="Straight Arrow Connector 200"/>
            <p:cNvCxnSpPr>
              <a:stCxn id="32" idx="2"/>
              <a:endCxn id="12" idx="3"/>
            </p:cNvCxnSpPr>
            <p:nvPr/>
          </p:nvCxnSpPr>
          <p:spPr>
            <a:xfrm rot="16200000" flipH="1">
              <a:off x="1107168" y="3003110"/>
              <a:ext cx="450131" cy="1461447"/>
            </a:xfrm>
            <a:prstGeom prst="bentConnector2">
              <a:avLst/>
            </a:prstGeom>
            <a:ln w="889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6200" y="4983162"/>
              <a:ext cx="1500981"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Push 2</a:t>
              </a:r>
            </a:p>
            <a:p>
              <a:pPr algn="ctr"/>
              <a:r>
                <a:rPr lang="en-US" sz="2000" dirty="0">
                  <a:solidFill>
                    <a:schemeClr val="tx1"/>
                  </a:solidFill>
                  <a:latin typeface="Gadugi" panose="020B0502040204020203" pitchFamily="34" charset="0"/>
                </a:rPr>
                <a:t>(reinsert)</a:t>
              </a:r>
            </a:p>
          </p:txBody>
        </p:sp>
        <p:cxnSp>
          <p:nvCxnSpPr>
            <p:cNvPr id="35" name="Elbow Connector 34"/>
            <p:cNvCxnSpPr>
              <a:stCxn id="34" idx="0"/>
              <a:endCxn id="13" idx="3"/>
            </p:cNvCxnSpPr>
            <p:nvPr/>
          </p:nvCxnSpPr>
          <p:spPr>
            <a:xfrm rot="5400000" flipH="1" flipV="1">
              <a:off x="1046027" y="3739564"/>
              <a:ext cx="871862" cy="1615335"/>
            </a:xfrm>
            <a:prstGeom prst="bentConnector2">
              <a:avLst/>
            </a:prstGeom>
            <a:ln w="889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724897" y="4113443"/>
              <a:ext cx="1069214" cy="818173"/>
            </a:xfrm>
            <a:prstGeom prst="rect">
              <a:avLst/>
            </a:prstGeom>
            <a:noFill/>
          </p:spPr>
          <p:txBody>
            <a:bodyPr wrap="none" rtlCol="0">
              <a:spAutoFit/>
            </a:bodyPr>
            <a:lstStyle/>
            <a:p>
              <a:r>
                <a:rPr lang="en-US" sz="2000" dirty="0">
                  <a:latin typeface="Gadugi" panose="020B0502040204020203" pitchFamily="34" charset="0"/>
                </a:rPr>
                <a:t>Logical</a:t>
              </a:r>
            </a:p>
            <a:p>
              <a:r>
                <a:rPr lang="en-US" sz="2000" dirty="0">
                  <a:latin typeface="Gadugi" panose="020B0502040204020203" pitchFamily="34" charset="0"/>
                </a:rPr>
                <a:t>PIFO ID</a:t>
              </a:r>
            </a:p>
          </p:txBody>
        </p:sp>
        <p:sp>
          <p:nvSpPr>
            <p:cNvPr id="37" name="TextBox 36"/>
            <p:cNvSpPr txBox="1"/>
            <p:nvPr/>
          </p:nvSpPr>
          <p:spPr>
            <a:xfrm>
              <a:off x="666371" y="3515385"/>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38" name="TextBox 37"/>
            <p:cNvSpPr txBox="1"/>
            <p:nvPr/>
          </p:nvSpPr>
          <p:spPr>
            <a:xfrm>
              <a:off x="696587" y="4085138"/>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39" name="Rectangle 38"/>
            <p:cNvSpPr/>
            <p:nvPr/>
          </p:nvSpPr>
          <p:spPr>
            <a:xfrm>
              <a:off x="2631957" y="968609"/>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sp>
          <p:nvSpPr>
            <p:cNvPr id="40" name="Rectangle 39"/>
            <p:cNvSpPr/>
            <p:nvPr/>
          </p:nvSpPr>
          <p:spPr>
            <a:xfrm>
              <a:off x="4004642" y="959838"/>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TextBox 40"/>
            <p:cNvSpPr txBox="1"/>
            <p:nvPr/>
          </p:nvSpPr>
          <p:spPr>
            <a:xfrm>
              <a:off x="3928442" y="1186963"/>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cxnSp>
          <p:nvCxnSpPr>
            <p:cNvPr id="42" name="Straight Connector 41"/>
            <p:cNvCxnSpPr>
              <a:stCxn id="43" idx="2"/>
              <a:endCxn id="43" idx="2"/>
            </p:cNvCxnSpPr>
            <p:nvPr/>
          </p:nvCxnSpPr>
          <p:spPr>
            <a:xfrm>
              <a:off x="5278339" y="187928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705565" y="964880"/>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sp>
          <p:nvSpPr>
            <p:cNvPr id="44" name="Oval 43"/>
            <p:cNvSpPr/>
            <p:nvPr/>
          </p:nvSpPr>
          <p:spPr>
            <a:xfrm>
              <a:off x="5912894"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5" name="Oval 44"/>
            <p:cNvSpPr/>
            <p:nvPr/>
          </p:nvSpPr>
          <p:spPr>
            <a:xfrm>
              <a:off x="6113011"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6" name="Oval 45"/>
            <p:cNvSpPr/>
            <p:nvPr/>
          </p:nvSpPr>
          <p:spPr>
            <a:xfrm>
              <a:off x="6329180"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7" name="Rectangle 46"/>
            <p:cNvSpPr/>
            <p:nvPr/>
          </p:nvSpPr>
          <p:spPr>
            <a:xfrm>
              <a:off x="6605780" y="942224"/>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8" name="TextBox 47"/>
            <p:cNvSpPr txBox="1"/>
            <p:nvPr/>
          </p:nvSpPr>
          <p:spPr>
            <a:xfrm>
              <a:off x="6529580" y="1169349"/>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cxnSp>
          <p:nvCxnSpPr>
            <p:cNvPr id="49" name="Straight Connector 48"/>
            <p:cNvCxnSpPr>
              <a:stCxn id="50" idx="2"/>
              <a:endCxn id="50" idx="2"/>
            </p:cNvCxnSpPr>
            <p:nvPr/>
          </p:nvCxnSpPr>
          <p:spPr>
            <a:xfrm>
              <a:off x="7879477" y="18616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306703" y="947266"/>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cxnSp>
          <p:nvCxnSpPr>
            <p:cNvPr id="51" name="Straight Connector 83"/>
            <p:cNvCxnSpPr>
              <a:stCxn id="43" idx="2"/>
              <a:endCxn id="10" idx="2"/>
            </p:cNvCxnSpPr>
            <p:nvPr/>
          </p:nvCxnSpPr>
          <p:spPr>
            <a:xfrm rot="16200000" flipH="1">
              <a:off x="5292163" y="1865455"/>
              <a:ext cx="1939157" cy="1966805"/>
            </a:xfrm>
            <a:prstGeom prst="bentConnector3">
              <a:avLst>
                <a:gd name="adj1" fmla="val 52398"/>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83"/>
            <p:cNvCxnSpPr/>
            <p:nvPr/>
          </p:nvCxnSpPr>
          <p:spPr>
            <a:xfrm rot="16200000" flipH="1">
              <a:off x="4073630" y="796260"/>
              <a:ext cx="1935428" cy="4108926"/>
            </a:xfrm>
            <a:prstGeom prst="bentConnector3">
              <a:avLst>
                <a:gd name="adj1" fmla="val 62812"/>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90"/>
            <p:cNvCxnSpPr/>
            <p:nvPr/>
          </p:nvCxnSpPr>
          <p:spPr>
            <a:xfrm rot="5400000">
              <a:off x="4147977" y="1152729"/>
              <a:ext cx="1835576" cy="3243367"/>
            </a:xfrm>
            <a:prstGeom prst="bentConnector3">
              <a:avLst>
                <a:gd name="adj1" fmla="val 33114"/>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90"/>
            <p:cNvCxnSpPr/>
            <p:nvPr/>
          </p:nvCxnSpPr>
          <p:spPr>
            <a:xfrm rot="5400000">
              <a:off x="4394251" y="1058854"/>
              <a:ext cx="2000475" cy="3596014"/>
            </a:xfrm>
            <a:prstGeom prst="bentConnector3">
              <a:avLst>
                <a:gd name="adj1" fmla="val 42252"/>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4167981" y="1851135"/>
              <a:ext cx="0" cy="184106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0" idx="2"/>
            </p:cNvCxnSpPr>
            <p:nvPr/>
          </p:nvCxnSpPr>
          <p:spPr>
            <a:xfrm>
              <a:off x="4461842" y="1874238"/>
              <a:ext cx="0" cy="19441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106284" y="1828032"/>
              <a:ext cx="0" cy="184106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377281" y="1861666"/>
              <a:ext cx="0" cy="20272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215900" y="1587500"/>
            <a:ext cx="11722100" cy="5384800"/>
            <a:chOff x="215900" y="1587500"/>
            <a:chExt cx="11722100" cy="5384800"/>
          </a:xfrm>
        </p:grpSpPr>
        <p:sp>
          <p:nvSpPr>
            <p:cNvPr id="63" name="Rectangle 62"/>
            <p:cNvSpPr/>
            <p:nvPr/>
          </p:nvSpPr>
          <p:spPr>
            <a:xfrm>
              <a:off x="215900" y="1587500"/>
              <a:ext cx="11722100" cy="5384800"/>
            </a:xfrm>
            <a:prstGeom prst="rect">
              <a:avLst/>
            </a:prstGeom>
            <a:solidFill>
              <a:srgbClr val="FFFFFF">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2" name="Rounded Rectangle 61"/>
            <p:cNvSpPr/>
            <p:nvPr/>
          </p:nvSpPr>
          <p:spPr>
            <a:xfrm>
              <a:off x="508000" y="5232400"/>
              <a:ext cx="11303000" cy="1498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marL="457200" indent="-457200">
                <a:buFont typeface="Wingdings" charset="2"/>
                <a:buChar char="§"/>
              </a:pPr>
              <a:r>
                <a:rPr lang="en-US" sz="3200" dirty="0" smtClean="0">
                  <a:latin typeface="Seravek"/>
                  <a:cs typeface="Seravek"/>
                </a:rPr>
                <a:t>Meets timing (1 GHz) for up to 2048 flows at 16 nm</a:t>
              </a:r>
            </a:p>
            <a:p>
              <a:pPr marL="457200" indent="-457200">
                <a:buFont typeface="Wingdings" charset="2"/>
                <a:buChar char="§"/>
              </a:pPr>
              <a:r>
                <a:rPr lang="en-US" sz="3200" dirty="0" smtClean="0">
                  <a:latin typeface="Seravek"/>
                  <a:cs typeface="Seravek"/>
                </a:rPr>
                <a:t>Less than 4% area overhead (~7 mm</a:t>
              </a:r>
              <a:r>
                <a:rPr lang="en-US" sz="3200" baseline="30000" dirty="0" smtClean="0">
                  <a:latin typeface="Seravek"/>
                  <a:cs typeface="Seravek"/>
                </a:rPr>
                <a:t>2</a:t>
              </a:r>
              <a:r>
                <a:rPr lang="en-US" sz="3200" dirty="0" smtClean="0">
                  <a:latin typeface="Seravek"/>
                  <a:cs typeface="Seravek"/>
                </a:rPr>
                <a:t>) for 5-level scheduler</a:t>
              </a:r>
              <a:endParaRPr lang="en-US" sz="3200" dirty="0">
                <a:latin typeface="Seravek"/>
                <a:cs typeface="Seravek"/>
              </a:endParaRPr>
            </a:p>
          </p:txBody>
        </p:sp>
      </p:grpSp>
    </p:spTree>
    <p:custDataLst>
      <p:tags r:id="rId1"/>
    </p:custDataLst>
    <p:extLst>
      <p:ext uri="{BB962C8B-B14F-4D97-AF65-F5344CB8AC3E}">
        <p14:creationId xmlns:p14="http://schemas.microsoft.com/office/powerpoint/2010/main" val="765703810"/>
      </p:ext>
    </p:extLst>
  </p:cSld>
  <p:clrMapOvr>
    <a:masterClrMapping/>
  </p:clrMapOvr>
  <mc:AlternateContent xmlns:mc="http://schemas.openxmlformats.org/markup-compatibility/2006" xmlns:p14="http://schemas.microsoft.com/office/powerpoint/2010/main">
    <mc:Choice Requires="p14">
      <p:transition spd="slow" p14:dur="2000" advTm="43397"/>
    </mc:Choice>
    <mc:Fallback xmlns="">
      <p:transition xmlns:p14="http://schemas.microsoft.com/office/powerpoint/2010/main" spd="slow" advTm="433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block</a:t>
            </a:r>
            <a:endParaRPr lang="en-US" dirty="0"/>
          </a:p>
        </p:txBody>
      </p:sp>
      <p:sp>
        <p:nvSpPr>
          <p:cNvPr id="4" name="Rounded Rectangle 3"/>
          <p:cNvSpPr/>
          <p:nvPr/>
        </p:nvSpPr>
        <p:spPr>
          <a:xfrm>
            <a:off x="4038600" y="20955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 name="Straight Arrow Connector 4"/>
          <p:cNvCxnSpPr/>
          <p:nvPr/>
        </p:nvCxnSpPr>
        <p:spPr>
          <a:xfrm flipV="1">
            <a:off x="4724400" y="4152900"/>
            <a:ext cx="0" cy="6477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48100" y="4772561"/>
            <a:ext cx="1790700" cy="1323439"/>
          </a:xfrm>
          <a:prstGeom prst="rect">
            <a:avLst/>
          </a:prstGeom>
          <a:noFill/>
        </p:spPr>
        <p:txBody>
          <a:bodyPr wrap="square" rtlCol="0">
            <a:spAutoFit/>
          </a:bodyPr>
          <a:lstStyle/>
          <a:p>
            <a:pPr algn="ctr"/>
            <a:endParaRPr lang="en-US" sz="2000" dirty="0" smtClean="0">
              <a:latin typeface="Seravek"/>
              <a:cs typeface="Seravek"/>
            </a:endParaRPr>
          </a:p>
          <a:p>
            <a:pPr algn="ctr"/>
            <a:r>
              <a:rPr lang="en-US" sz="2000" dirty="0" err="1" smtClean="0">
                <a:latin typeface="Seravek"/>
                <a:cs typeface="Seravek"/>
              </a:rPr>
              <a:t>Enqueue</a:t>
            </a:r>
            <a:r>
              <a:rPr lang="en-US" sz="2000" dirty="0" smtClean="0">
                <a:latin typeface="Seravek"/>
                <a:cs typeface="Seravek"/>
              </a:rPr>
              <a:t>:</a:t>
            </a:r>
          </a:p>
          <a:p>
            <a:pPr algn="ctr"/>
            <a:r>
              <a:rPr lang="en-US" sz="2000" dirty="0" smtClean="0">
                <a:latin typeface="Seravek"/>
                <a:cs typeface="Seravek"/>
              </a:rPr>
              <a:t>(logical PIFO,</a:t>
            </a:r>
          </a:p>
          <a:p>
            <a:pPr algn="ctr"/>
            <a:r>
              <a:rPr lang="en-US" sz="2000" dirty="0" smtClean="0">
                <a:latin typeface="Seravek"/>
                <a:cs typeface="Seravek"/>
              </a:rPr>
              <a:t> rank,</a:t>
            </a:r>
            <a:r>
              <a:rPr lang="en-US" sz="2000" dirty="0">
                <a:latin typeface="Seravek"/>
                <a:cs typeface="Seravek"/>
              </a:rPr>
              <a:t> </a:t>
            </a:r>
            <a:r>
              <a:rPr lang="en-US" sz="2000" dirty="0" smtClean="0">
                <a:latin typeface="Seravek"/>
                <a:cs typeface="Seravek"/>
              </a:rPr>
              <a:t>flow)</a:t>
            </a:r>
          </a:p>
        </p:txBody>
      </p:sp>
      <p:cxnSp>
        <p:nvCxnSpPr>
          <p:cNvPr id="20" name="Straight Arrow Connector 19"/>
          <p:cNvCxnSpPr/>
          <p:nvPr/>
        </p:nvCxnSpPr>
        <p:spPr>
          <a:xfrm flipV="1">
            <a:off x="7505700" y="4152900"/>
            <a:ext cx="0" cy="6096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29400" y="4800600"/>
            <a:ext cx="1790700" cy="1015663"/>
          </a:xfrm>
          <a:prstGeom prst="rect">
            <a:avLst/>
          </a:prstGeom>
          <a:noFill/>
        </p:spPr>
        <p:txBody>
          <a:bodyPr wrap="square" rtlCol="0">
            <a:spAutoFit/>
          </a:bodyPr>
          <a:lstStyle/>
          <a:p>
            <a:pPr algn="ctr"/>
            <a:endParaRPr lang="en-US" sz="2000" dirty="0" smtClean="0">
              <a:latin typeface="Seravek"/>
              <a:cs typeface="Seravek"/>
            </a:endParaRPr>
          </a:p>
          <a:p>
            <a:pPr algn="ctr"/>
            <a:r>
              <a:rPr lang="en-US" sz="2000" dirty="0" err="1" smtClean="0">
                <a:latin typeface="Seravek"/>
                <a:cs typeface="Seravek"/>
              </a:rPr>
              <a:t>Dequeue</a:t>
            </a:r>
            <a:r>
              <a:rPr lang="en-US" sz="2000" dirty="0" smtClean="0">
                <a:latin typeface="Seravek"/>
                <a:cs typeface="Seravek"/>
              </a:rPr>
              <a:t>:</a:t>
            </a:r>
          </a:p>
          <a:p>
            <a:pPr algn="ctr"/>
            <a:r>
              <a:rPr lang="en-US" sz="2000" dirty="0" smtClean="0">
                <a:latin typeface="Seravek"/>
                <a:cs typeface="Seravek"/>
              </a:rPr>
              <a:t>(logical PIFO)</a:t>
            </a:r>
          </a:p>
        </p:txBody>
      </p:sp>
      <p:sp>
        <p:nvSpPr>
          <p:cNvPr id="23" name="Rounded Rectangle 22"/>
          <p:cNvSpPr/>
          <p:nvPr/>
        </p:nvSpPr>
        <p:spPr>
          <a:xfrm>
            <a:off x="3962400" y="4800600"/>
            <a:ext cx="1600200" cy="1534064"/>
          </a:xfrm>
          <a:prstGeom prst="roundRect">
            <a:avLst/>
          </a:prstGeom>
          <a:solidFill>
            <a:schemeClr val="accent6">
              <a:alpha val="50000"/>
            </a:schemeClr>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ravek"/>
              <a:cs typeface="Seravek"/>
            </a:endParaRPr>
          </a:p>
        </p:txBody>
      </p:sp>
      <p:sp>
        <p:nvSpPr>
          <p:cNvPr id="24" name="Rounded Rectangle 23"/>
          <p:cNvSpPr/>
          <p:nvPr/>
        </p:nvSpPr>
        <p:spPr>
          <a:xfrm>
            <a:off x="6705600" y="4762500"/>
            <a:ext cx="1600200" cy="1600200"/>
          </a:xfrm>
          <a:prstGeom prst="roundRect">
            <a:avLst/>
          </a:prstGeom>
          <a:solidFill>
            <a:schemeClr val="accent6">
              <a:alpha val="50000"/>
            </a:schemeClr>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61" name="Group 60"/>
          <p:cNvGrpSpPr/>
          <p:nvPr/>
        </p:nvGrpSpPr>
        <p:grpSpPr>
          <a:xfrm>
            <a:off x="5410200" y="2400300"/>
            <a:ext cx="769918" cy="1676400"/>
            <a:chOff x="6819900" y="3848100"/>
            <a:chExt cx="769918" cy="1676400"/>
          </a:xfrm>
        </p:grpSpPr>
        <p:grpSp>
          <p:nvGrpSpPr>
            <p:cNvPr id="62" name="Group 61"/>
            <p:cNvGrpSpPr/>
            <p:nvPr/>
          </p:nvGrpSpPr>
          <p:grpSpPr>
            <a:xfrm>
              <a:off x="6835234" y="3848100"/>
              <a:ext cx="594266" cy="457200"/>
              <a:chOff x="5899150" y="6019800"/>
              <a:chExt cx="594266" cy="457200"/>
            </a:xfrm>
          </p:grpSpPr>
          <p:sp>
            <p:nvSpPr>
              <p:cNvPr id="84" name="Freeform 8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85" name="Straight Connector 8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Arrow Connector 8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91" name="Straight Arrow Connector 9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63" name="Group 62"/>
            <p:cNvGrpSpPr/>
            <p:nvPr/>
          </p:nvGrpSpPr>
          <p:grpSpPr>
            <a:xfrm>
              <a:off x="6819900" y="4457700"/>
              <a:ext cx="594266" cy="457200"/>
              <a:chOff x="5899150" y="6019800"/>
              <a:chExt cx="594266" cy="457200"/>
            </a:xfrm>
          </p:grpSpPr>
          <p:sp>
            <p:nvSpPr>
              <p:cNvPr id="76" name="Freeform 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77" name="Straight Connector 7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83" name="Straight Arrow Connector 8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64" name="Group 63"/>
            <p:cNvGrpSpPr/>
            <p:nvPr/>
          </p:nvGrpSpPr>
          <p:grpSpPr>
            <a:xfrm>
              <a:off x="6819900" y="5067300"/>
              <a:ext cx="594266" cy="457200"/>
              <a:chOff x="5899150" y="6019800"/>
              <a:chExt cx="594266" cy="457200"/>
            </a:xfrm>
          </p:grpSpPr>
          <p:sp>
            <p:nvSpPr>
              <p:cNvPr id="68" name="Freeform 6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9" name="Straight Connector 6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5" name="Straight Arrow Connector 7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65" name="Straight Arrow Connector 64"/>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6" name="Straight Arrow Connector 65"/>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7" name="Straight Arrow Connector 66"/>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92" name="Group 91"/>
          <p:cNvGrpSpPr/>
          <p:nvPr/>
        </p:nvGrpSpPr>
        <p:grpSpPr>
          <a:xfrm>
            <a:off x="6286500" y="2400300"/>
            <a:ext cx="769918" cy="1676400"/>
            <a:chOff x="6819900" y="3848100"/>
            <a:chExt cx="769918" cy="1676400"/>
          </a:xfrm>
        </p:grpSpPr>
        <p:grpSp>
          <p:nvGrpSpPr>
            <p:cNvPr id="93" name="Group 92"/>
            <p:cNvGrpSpPr/>
            <p:nvPr/>
          </p:nvGrpSpPr>
          <p:grpSpPr>
            <a:xfrm>
              <a:off x="6835234" y="3848100"/>
              <a:ext cx="594266" cy="457200"/>
              <a:chOff x="5899150" y="6019800"/>
              <a:chExt cx="594266" cy="457200"/>
            </a:xfrm>
          </p:grpSpPr>
          <p:sp>
            <p:nvSpPr>
              <p:cNvPr id="115" name="Freeform 1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6" name="Straight Connector 115"/>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20" name="Rectangle 119"/>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Straight Arrow Connector 120"/>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22" name="Straight Arrow Connector 121"/>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94" name="Group 93"/>
            <p:cNvGrpSpPr/>
            <p:nvPr/>
          </p:nvGrpSpPr>
          <p:grpSpPr>
            <a:xfrm>
              <a:off x="6819900" y="4457700"/>
              <a:ext cx="594266" cy="457200"/>
              <a:chOff x="5899150" y="6019800"/>
              <a:chExt cx="594266" cy="457200"/>
            </a:xfrm>
          </p:grpSpPr>
          <p:sp>
            <p:nvSpPr>
              <p:cNvPr id="107" name="Freeform 1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08" name="Straight Connector 107"/>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12" name="Rectangle 111"/>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3" name="Straight Arrow Connector 112"/>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14" name="Straight Arrow Connector 113"/>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95" name="Group 94"/>
            <p:cNvGrpSpPr/>
            <p:nvPr/>
          </p:nvGrpSpPr>
          <p:grpSpPr>
            <a:xfrm>
              <a:off x="6819900" y="5067300"/>
              <a:ext cx="594266" cy="457200"/>
              <a:chOff x="5899150" y="6019800"/>
              <a:chExt cx="594266" cy="457200"/>
            </a:xfrm>
          </p:grpSpPr>
          <p:sp>
            <p:nvSpPr>
              <p:cNvPr id="99" name="Freeform 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00" name="Straight Connector 9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10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06" name="Straight Arrow Connector 10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96" name="Straight Arrow Connector 95"/>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97" name="Straight Arrow Connector 96"/>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98" name="Straight Arrow Connector 97"/>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95" name="Trapezoid 194"/>
          <p:cNvSpPr/>
          <p:nvPr/>
        </p:nvSpPr>
        <p:spPr>
          <a:xfrm rot="5400000">
            <a:off x="3965442" y="2936742"/>
            <a:ext cx="1719935" cy="636181"/>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r>
              <a:rPr lang="en-US" sz="2200" dirty="0" smtClean="0">
                <a:solidFill>
                  <a:schemeClr val="bg1"/>
                </a:solidFill>
                <a:latin typeface="Seravek"/>
                <a:cs typeface="Seravek"/>
              </a:rPr>
              <a:t>ALU</a:t>
            </a:r>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26</a:t>
            </a:fld>
            <a:endParaRPr lang="en-US"/>
          </a:p>
        </p:txBody>
      </p:sp>
    </p:spTree>
    <p:custDataLst>
      <p:tags r:id="rId1"/>
    </p:custDataLst>
    <p:extLst>
      <p:ext uri="{BB962C8B-B14F-4D97-AF65-F5344CB8AC3E}">
        <p14:creationId xmlns:p14="http://schemas.microsoft.com/office/powerpoint/2010/main" val="1461921846"/>
      </p:ext>
    </p:extLst>
  </p:cSld>
  <p:clrMapOvr>
    <a:masterClrMapping/>
  </p:clrMapOvr>
  <mc:AlternateContent xmlns:mc="http://schemas.openxmlformats.org/markup-compatibility/2006" xmlns:p14="http://schemas.microsoft.com/office/powerpoint/2010/main">
    <mc:Choice Requires="p14">
      <p:transition spd="slow" p14:dur="2000" advTm="22650"/>
    </mc:Choice>
    <mc:Fallback xmlns="">
      <p:transition xmlns:p14="http://schemas.microsoft.com/office/powerpoint/2010/main" spd="slow" advTm="226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mesh</a:t>
            </a:r>
            <a:endParaRPr lang="en-US" dirty="0"/>
          </a:p>
        </p:txBody>
      </p:sp>
      <p:grpSp>
        <p:nvGrpSpPr>
          <p:cNvPr id="10" name="Group 9"/>
          <p:cNvGrpSpPr/>
          <p:nvPr/>
        </p:nvGrpSpPr>
        <p:grpSpPr>
          <a:xfrm>
            <a:off x="4457700" y="1614055"/>
            <a:ext cx="3048000" cy="2538845"/>
            <a:chOff x="4457700" y="1614055"/>
            <a:chExt cx="3048000" cy="2538845"/>
          </a:xfrm>
        </p:grpSpPr>
        <p:grpSp>
          <p:nvGrpSpPr>
            <p:cNvPr id="9" name="Group 8"/>
            <p:cNvGrpSpPr/>
            <p:nvPr/>
          </p:nvGrpSpPr>
          <p:grpSpPr>
            <a:xfrm>
              <a:off x="5295900" y="3276600"/>
              <a:ext cx="838200" cy="876300"/>
              <a:chOff x="5295900" y="3276600"/>
              <a:chExt cx="838200" cy="876300"/>
            </a:xfrm>
          </p:grpSpPr>
          <p:cxnSp>
            <p:nvCxnSpPr>
              <p:cNvPr id="41" name="Straight Arrow Connector 40"/>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295900" y="3390900"/>
                <a:ext cx="838200" cy="762000"/>
                <a:chOff x="5295900" y="3657600"/>
                <a:chExt cx="838200" cy="762000"/>
              </a:xfrm>
            </p:grpSpPr>
            <p:sp>
              <p:nvSpPr>
                <p:cNvPr id="42" name="TextBox 41"/>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46" name="Rounded Rectangle 45"/>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4457700" y="1614055"/>
              <a:ext cx="3048000" cy="1662545"/>
              <a:chOff x="-762000" y="2781300"/>
              <a:chExt cx="4191000" cy="2286000"/>
            </a:xfrm>
          </p:grpSpPr>
          <p:sp>
            <p:nvSpPr>
              <p:cNvPr id="14" name="Rounded Rectangle 13"/>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5" name="Group 14"/>
              <p:cNvGrpSpPr/>
              <p:nvPr/>
            </p:nvGrpSpPr>
            <p:grpSpPr>
              <a:xfrm>
                <a:off x="609600" y="3086100"/>
                <a:ext cx="769918" cy="1676400"/>
                <a:chOff x="6819900" y="3848100"/>
                <a:chExt cx="769918" cy="1676400"/>
              </a:xfrm>
            </p:grpSpPr>
            <p:grpSp>
              <p:nvGrpSpPr>
                <p:cNvPr id="57" name="Group 56"/>
                <p:cNvGrpSpPr/>
                <p:nvPr/>
              </p:nvGrpSpPr>
              <p:grpSpPr>
                <a:xfrm>
                  <a:off x="6835234" y="3848100"/>
                  <a:ext cx="594266" cy="457200"/>
                  <a:chOff x="5899150" y="6019800"/>
                  <a:chExt cx="594266" cy="457200"/>
                </a:xfrm>
              </p:grpSpPr>
              <p:sp>
                <p:nvSpPr>
                  <p:cNvPr id="79" name="Freeform 7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80" name="Straight Connector 7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4" name="Rectangle 8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Arrow Connector 8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86" name="Straight Arrow Connector 8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58" name="Group 57"/>
                <p:cNvGrpSpPr/>
                <p:nvPr/>
              </p:nvGrpSpPr>
              <p:grpSpPr>
                <a:xfrm>
                  <a:off x="6819900" y="4457700"/>
                  <a:ext cx="594266" cy="457200"/>
                  <a:chOff x="5899150" y="6019800"/>
                  <a:chExt cx="594266" cy="457200"/>
                </a:xfrm>
              </p:grpSpPr>
              <p:sp>
                <p:nvSpPr>
                  <p:cNvPr id="71" name="Freeform 70"/>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72" name="Straight Connector 71"/>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Arrow Connector 76"/>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8" name="Straight Arrow Connector 77"/>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59" name="Group 58"/>
                <p:cNvGrpSpPr/>
                <p:nvPr/>
              </p:nvGrpSpPr>
              <p:grpSpPr>
                <a:xfrm>
                  <a:off x="6819900" y="5067300"/>
                  <a:ext cx="594266" cy="457200"/>
                  <a:chOff x="5899150" y="6019800"/>
                  <a:chExt cx="594266" cy="457200"/>
                </a:xfrm>
              </p:grpSpPr>
              <p:sp>
                <p:nvSpPr>
                  <p:cNvPr id="63" name="Freeform 6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traight Arrow Connector 68"/>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0" name="Straight Arrow Connector 69"/>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60" name="Straight Arrow Connector 59"/>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1" name="Straight Arrow Connector 60"/>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2" name="Straight Arrow Connector 61"/>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6" name="Group 15"/>
              <p:cNvGrpSpPr/>
              <p:nvPr/>
            </p:nvGrpSpPr>
            <p:grpSpPr>
              <a:xfrm>
                <a:off x="1485900" y="3086100"/>
                <a:ext cx="769918" cy="1676400"/>
                <a:chOff x="6819900" y="3848100"/>
                <a:chExt cx="769918" cy="1676400"/>
              </a:xfrm>
            </p:grpSpPr>
            <p:grpSp>
              <p:nvGrpSpPr>
                <p:cNvPr id="18" name="Group 17"/>
                <p:cNvGrpSpPr/>
                <p:nvPr/>
              </p:nvGrpSpPr>
              <p:grpSpPr>
                <a:xfrm>
                  <a:off x="6835234" y="3848100"/>
                  <a:ext cx="594266" cy="457200"/>
                  <a:chOff x="5899150" y="6019800"/>
                  <a:chExt cx="594266" cy="457200"/>
                </a:xfrm>
              </p:grpSpPr>
              <p:sp>
                <p:nvSpPr>
                  <p:cNvPr id="49" name="Freeform 4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 name="Straight Connector 4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56" name="Straight Arrow Connector 5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9" name="Group 18"/>
                <p:cNvGrpSpPr/>
                <p:nvPr/>
              </p:nvGrpSpPr>
              <p:grpSpPr>
                <a:xfrm>
                  <a:off x="6819900" y="4457700"/>
                  <a:ext cx="594266" cy="457200"/>
                  <a:chOff x="5899150" y="6019800"/>
                  <a:chExt cx="594266" cy="457200"/>
                </a:xfrm>
              </p:grpSpPr>
              <p:sp>
                <p:nvSpPr>
                  <p:cNvPr id="32" name="Freeform 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3" name="Straight Connector 3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39" name="Straight Arrow Connector 3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0" name="Group 19"/>
                <p:cNvGrpSpPr/>
                <p:nvPr/>
              </p:nvGrpSpPr>
              <p:grpSpPr>
                <a:xfrm>
                  <a:off x="6819900" y="5067300"/>
                  <a:ext cx="594266" cy="457200"/>
                  <a:chOff x="5899150" y="6019800"/>
                  <a:chExt cx="594266" cy="457200"/>
                </a:xfrm>
              </p:grpSpPr>
              <p:sp>
                <p:nvSpPr>
                  <p:cNvPr id="24" name="Freeform 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5" name="Straight Connector 2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31" name="Straight Arrow Connector 3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21" name="Straight Arrow Connector 20"/>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2" name="Straight Arrow Connector 21"/>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3" name="Straight Arrow Connector 22"/>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grpSp>
          <p:nvGrpSpPr>
            <p:cNvPr id="87" name="Group 86"/>
            <p:cNvGrpSpPr/>
            <p:nvPr/>
          </p:nvGrpSpPr>
          <p:grpSpPr>
            <a:xfrm>
              <a:off x="6134100" y="3276600"/>
              <a:ext cx="838200" cy="876300"/>
              <a:chOff x="5257800" y="3276600"/>
              <a:chExt cx="838200" cy="876300"/>
            </a:xfrm>
          </p:grpSpPr>
          <p:cxnSp>
            <p:nvCxnSpPr>
              <p:cNvPr id="88" name="Straight Arrow Connector 87"/>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5257800" y="3390900"/>
                <a:ext cx="838200" cy="762000"/>
                <a:chOff x="5257800" y="3657600"/>
                <a:chExt cx="838200" cy="762000"/>
              </a:xfrm>
            </p:grpSpPr>
            <p:sp>
              <p:nvSpPr>
                <p:cNvPr id="90" name="TextBox 89"/>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91" name="Rounded Rectangle 90"/>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2" name="Group 91"/>
          <p:cNvGrpSpPr/>
          <p:nvPr/>
        </p:nvGrpSpPr>
        <p:grpSpPr>
          <a:xfrm>
            <a:off x="8496300" y="4090555"/>
            <a:ext cx="3048000" cy="2538845"/>
            <a:chOff x="4457700" y="1614055"/>
            <a:chExt cx="3048000" cy="2538845"/>
          </a:xfrm>
        </p:grpSpPr>
        <p:grpSp>
          <p:nvGrpSpPr>
            <p:cNvPr id="93" name="Group 92"/>
            <p:cNvGrpSpPr/>
            <p:nvPr/>
          </p:nvGrpSpPr>
          <p:grpSpPr>
            <a:xfrm>
              <a:off x="5295900" y="3276600"/>
              <a:ext cx="838200" cy="876300"/>
              <a:chOff x="5295900" y="3276600"/>
              <a:chExt cx="838200" cy="876300"/>
            </a:xfrm>
          </p:grpSpPr>
          <p:cxnSp>
            <p:nvCxnSpPr>
              <p:cNvPr id="164" name="Straight Arrow Connector 163"/>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5295900" y="3390900"/>
                <a:ext cx="838200" cy="762000"/>
                <a:chOff x="5295900" y="3657600"/>
                <a:chExt cx="838200" cy="762000"/>
              </a:xfrm>
            </p:grpSpPr>
            <p:sp>
              <p:nvSpPr>
                <p:cNvPr id="166" name="TextBox 165"/>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167" name="Rounded Rectangle 166"/>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4" name="Group 93"/>
            <p:cNvGrpSpPr/>
            <p:nvPr/>
          </p:nvGrpSpPr>
          <p:grpSpPr>
            <a:xfrm>
              <a:off x="4457700" y="1614055"/>
              <a:ext cx="3048000" cy="1662545"/>
              <a:chOff x="-762000" y="2781300"/>
              <a:chExt cx="4191000" cy="2286000"/>
            </a:xfrm>
          </p:grpSpPr>
          <p:sp>
            <p:nvSpPr>
              <p:cNvPr id="100" name="Rounded Rectangle 99"/>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01" name="Group 100"/>
              <p:cNvGrpSpPr/>
              <p:nvPr/>
            </p:nvGrpSpPr>
            <p:grpSpPr>
              <a:xfrm>
                <a:off x="609600" y="3086100"/>
                <a:ext cx="769918" cy="1676400"/>
                <a:chOff x="6819900" y="3848100"/>
                <a:chExt cx="769918" cy="1676400"/>
              </a:xfrm>
            </p:grpSpPr>
            <p:grpSp>
              <p:nvGrpSpPr>
                <p:cNvPr id="134" name="Group 133"/>
                <p:cNvGrpSpPr/>
                <p:nvPr/>
              </p:nvGrpSpPr>
              <p:grpSpPr>
                <a:xfrm>
                  <a:off x="6835234" y="3848100"/>
                  <a:ext cx="594266" cy="457200"/>
                  <a:chOff x="5899150" y="6019800"/>
                  <a:chExt cx="594266" cy="457200"/>
                </a:xfrm>
              </p:grpSpPr>
              <p:sp>
                <p:nvSpPr>
                  <p:cNvPr id="156" name="Freeform 15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57" name="Straight Connector 15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61" name="Rectangle 16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2" name="Straight Arrow Connector 16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63" name="Straight Arrow Connector 16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35" name="Group 134"/>
                <p:cNvGrpSpPr/>
                <p:nvPr/>
              </p:nvGrpSpPr>
              <p:grpSpPr>
                <a:xfrm>
                  <a:off x="6819900" y="44577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9" name="Straight Connector 14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36" name="Group 135"/>
                <p:cNvGrpSpPr/>
                <p:nvPr/>
              </p:nvGrpSpPr>
              <p:grpSpPr>
                <a:xfrm>
                  <a:off x="6819900" y="50673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1" name="Straight Connector 140"/>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37" name="Straight Arrow Connector 136"/>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38" name="Straight Arrow Connector 137"/>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39" name="Straight Arrow Connector 138"/>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02" name="Group 101"/>
              <p:cNvGrpSpPr/>
              <p:nvPr/>
            </p:nvGrpSpPr>
            <p:grpSpPr>
              <a:xfrm>
                <a:off x="1485900" y="3086100"/>
                <a:ext cx="769918" cy="1676400"/>
                <a:chOff x="6819900" y="3848100"/>
                <a:chExt cx="769918" cy="1676400"/>
              </a:xfrm>
            </p:grpSpPr>
            <p:grpSp>
              <p:nvGrpSpPr>
                <p:cNvPr id="104" name="Group 103"/>
                <p:cNvGrpSpPr/>
                <p:nvPr/>
              </p:nvGrpSpPr>
              <p:grpSpPr>
                <a:xfrm>
                  <a:off x="6835234" y="3848100"/>
                  <a:ext cx="594266" cy="457200"/>
                  <a:chOff x="5899150" y="6019800"/>
                  <a:chExt cx="594266" cy="457200"/>
                </a:xfrm>
              </p:grpSpPr>
              <p:sp>
                <p:nvSpPr>
                  <p:cNvPr id="126" name="Freeform 12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7" name="Straight Connector 12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31" name="Rectangle 13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33" name="Straight Arrow Connector 13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05" name="Group 104"/>
                <p:cNvGrpSpPr/>
                <p:nvPr/>
              </p:nvGrpSpPr>
              <p:grpSpPr>
                <a:xfrm>
                  <a:off x="6819900" y="4457700"/>
                  <a:ext cx="594266" cy="457200"/>
                  <a:chOff x="5899150" y="6019800"/>
                  <a:chExt cx="594266" cy="457200"/>
                </a:xfrm>
              </p:grpSpPr>
              <p:sp>
                <p:nvSpPr>
                  <p:cNvPr id="118" name="Freeform 11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9" name="Straight Connector 11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23" name="Rectangle 12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25" name="Straight Arrow Connector 12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06" name="Group 105"/>
                <p:cNvGrpSpPr/>
                <p:nvPr/>
              </p:nvGrpSpPr>
              <p:grpSpPr>
                <a:xfrm>
                  <a:off x="6819900" y="5067300"/>
                  <a:ext cx="594266" cy="457200"/>
                  <a:chOff x="5899150" y="6019800"/>
                  <a:chExt cx="594266" cy="457200"/>
                </a:xfrm>
              </p:grpSpPr>
              <p:sp>
                <p:nvSpPr>
                  <p:cNvPr id="110" name="Freeform 10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1" name="Straight Connector 110"/>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15" name="Rectangle 114"/>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17" name="Straight Arrow Connector 116"/>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07" name="Straight Arrow Connector 106"/>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08" name="Straight Arrow Connector 107"/>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09" name="Straight Arrow Connector 108"/>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03" name="Trapezoid 102"/>
              <p:cNvSpPr/>
              <p:nvPr/>
            </p:nvSpPr>
            <p:spPr>
              <a:xfrm rot="5400000">
                <a:off x="-846677" y="3660642"/>
                <a:ext cx="1719935" cy="559980"/>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grpSp>
        <p:grpSp>
          <p:nvGrpSpPr>
            <p:cNvPr id="95" name="Group 94"/>
            <p:cNvGrpSpPr/>
            <p:nvPr/>
          </p:nvGrpSpPr>
          <p:grpSpPr>
            <a:xfrm>
              <a:off x="6134100" y="3276600"/>
              <a:ext cx="838200" cy="876300"/>
              <a:chOff x="5257800" y="3276600"/>
              <a:chExt cx="838200" cy="876300"/>
            </a:xfrm>
          </p:grpSpPr>
          <p:cxnSp>
            <p:nvCxnSpPr>
              <p:cNvPr id="96" name="Straight Arrow Connector 95"/>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5257800" y="3390900"/>
                <a:ext cx="838200" cy="762000"/>
                <a:chOff x="5257800" y="3657600"/>
                <a:chExt cx="838200" cy="762000"/>
              </a:xfrm>
            </p:grpSpPr>
            <p:sp>
              <p:nvSpPr>
                <p:cNvPr id="98" name="TextBox 97"/>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99" name="Rounded Rectangle 98"/>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68" name="Group 167"/>
          <p:cNvGrpSpPr/>
          <p:nvPr/>
        </p:nvGrpSpPr>
        <p:grpSpPr>
          <a:xfrm>
            <a:off x="533400" y="4114800"/>
            <a:ext cx="3048000" cy="2538845"/>
            <a:chOff x="4457700" y="1614055"/>
            <a:chExt cx="3048000" cy="2538845"/>
          </a:xfrm>
        </p:grpSpPr>
        <p:grpSp>
          <p:nvGrpSpPr>
            <p:cNvPr id="169" name="Group 168"/>
            <p:cNvGrpSpPr/>
            <p:nvPr/>
          </p:nvGrpSpPr>
          <p:grpSpPr>
            <a:xfrm>
              <a:off x="5295900" y="3276600"/>
              <a:ext cx="838200" cy="876300"/>
              <a:chOff x="5295900" y="3276600"/>
              <a:chExt cx="838200" cy="876300"/>
            </a:xfrm>
          </p:grpSpPr>
          <p:cxnSp>
            <p:nvCxnSpPr>
              <p:cNvPr id="240" name="Straight Arrow Connector 239"/>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1" name="Group 240"/>
              <p:cNvGrpSpPr/>
              <p:nvPr/>
            </p:nvGrpSpPr>
            <p:grpSpPr>
              <a:xfrm>
                <a:off x="5295900" y="3390900"/>
                <a:ext cx="838200" cy="762000"/>
                <a:chOff x="5295900" y="3657600"/>
                <a:chExt cx="838200" cy="762000"/>
              </a:xfrm>
            </p:grpSpPr>
            <p:sp>
              <p:nvSpPr>
                <p:cNvPr id="242" name="TextBox 241"/>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243" name="Rounded Rectangle 242"/>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0" name="Group 169"/>
            <p:cNvGrpSpPr/>
            <p:nvPr/>
          </p:nvGrpSpPr>
          <p:grpSpPr>
            <a:xfrm>
              <a:off x="4457700" y="1614055"/>
              <a:ext cx="3048000" cy="1662545"/>
              <a:chOff x="-762000" y="2781300"/>
              <a:chExt cx="4191000" cy="2286000"/>
            </a:xfrm>
          </p:grpSpPr>
          <p:sp>
            <p:nvSpPr>
              <p:cNvPr id="176" name="Rounded Rectangle 175"/>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77" name="Group 176"/>
              <p:cNvGrpSpPr/>
              <p:nvPr/>
            </p:nvGrpSpPr>
            <p:grpSpPr>
              <a:xfrm>
                <a:off x="609600" y="3086100"/>
                <a:ext cx="769918" cy="1676400"/>
                <a:chOff x="6819900" y="3848100"/>
                <a:chExt cx="769918" cy="1676400"/>
              </a:xfrm>
            </p:grpSpPr>
            <p:grpSp>
              <p:nvGrpSpPr>
                <p:cNvPr id="210" name="Group 209"/>
                <p:cNvGrpSpPr/>
                <p:nvPr/>
              </p:nvGrpSpPr>
              <p:grpSpPr>
                <a:xfrm>
                  <a:off x="6835234" y="3848100"/>
                  <a:ext cx="594266" cy="457200"/>
                  <a:chOff x="5899150" y="6019800"/>
                  <a:chExt cx="594266" cy="457200"/>
                </a:xfrm>
              </p:grpSpPr>
              <p:sp>
                <p:nvSpPr>
                  <p:cNvPr id="232" name="Freeform 2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33" name="Straight Connector 23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37" name="Rectangle 23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8" name="Straight Arrow Connector 23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39" name="Straight Arrow Connector 23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11" name="Group 210"/>
                <p:cNvGrpSpPr/>
                <p:nvPr/>
              </p:nvGrpSpPr>
              <p:grpSpPr>
                <a:xfrm>
                  <a:off x="6819900" y="4457700"/>
                  <a:ext cx="594266" cy="457200"/>
                  <a:chOff x="5899150" y="6019800"/>
                  <a:chExt cx="594266" cy="457200"/>
                </a:xfrm>
              </p:grpSpPr>
              <p:sp>
                <p:nvSpPr>
                  <p:cNvPr id="224" name="Freeform 2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25" name="Straight Connector 22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29" name="Rectangle 22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0" name="Straight Arrow Connector 22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31" name="Straight Arrow Connector 23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12" name="Group 211"/>
                <p:cNvGrpSpPr/>
                <p:nvPr/>
              </p:nvGrpSpPr>
              <p:grpSpPr>
                <a:xfrm>
                  <a:off x="6819900" y="5067300"/>
                  <a:ext cx="594266" cy="457200"/>
                  <a:chOff x="5899150" y="6019800"/>
                  <a:chExt cx="594266" cy="457200"/>
                </a:xfrm>
              </p:grpSpPr>
              <p:sp>
                <p:nvSpPr>
                  <p:cNvPr id="216" name="Freeform 21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17" name="Straight Connector 21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21" name="Rectangle 22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2" name="Straight Arrow Connector 22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23" name="Straight Arrow Connector 22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213" name="Straight Arrow Connector 212"/>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14" name="Straight Arrow Connector 213"/>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15" name="Straight Arrow Connector 214"/>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78" name="Group 177"/>
              <p:cNvGrpSpPr/>
              <p:nvPr/>
            </p:nvGrpSpPr>
            <p:grpSpPr>
              <a:xfrm>
                <a:off x="1485900" y="3086100"/>
                <a:ext cx="769918" cy="1676400"/>
                <a:chOff x="6819900" y="3848100"/>
                <a:chExt cx="769918" cy="1676400"/>
              </a:xfrm>
            </p:grpSpPr>
            <p:grpSp>
              <p:nvGrpSpPr>
                <p:cNvPr id="180" name="Group 179"/>
                <p:cNvGrpSpPr/>
                <p:nvPr/>
              </p:nvGrpSpPr>
              <p:grpSpPr>
                <a:xfrm>
                  <a:off x="6835234" y="3848100"/>
                  <a:ext cx="594266" cy="457200"/>
                  <a:chOff x="5899150" y="6019800"/>
                  <a:chExt cx="594266" cy="457200"/>
                </a:xfrm>
              </p:grpSpPr>
              <p:sp>
                <p:nvSpPr>
                  <p:cNvPr id="202" name="Freeform 20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03" name="Straight Connector 20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07" name="Rectangle 20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8" name="Straight Arrow Connector 20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09" name="Straight Arrow Connector 20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81" name="Group 180"/>
                <p:cNvGrpSpPr/>
                <p:nvPr/>
              </p:nvGrpSpPr>
              <p:grpSpPr>
                <a:xfrm>
                  <a:off x="6819900" y="4457700"/>
                  <a:ext cx="594266" cy="457200"/>
                  <a:chOff x="5899150" y="6019800"/>
                  <a:chExt cx="594266" cy="457200"/>
                </a:xfrm>
              </p:grpSpPr>
              <p:sp>
                <p:nvSpPr>
                  <p:cNvPr id="194" name="Freeform 19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5" name="Straight Connector 19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99" name="Rectangle 19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0" name="Straight Arrow Connector 19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01" name="Straight Arrow Connector 20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82" name="Group 181"/>
                <p:cNvGrpSpPr/>
                <p:nvPr/>
              </p:nvGrpSpPr>
              <p:grpSpPr>
                <a:xfrm>
                  <a:off x="6819900" y="5067300"/>
                  <a:ext cx="594266" cy="457200"/>
                  <a:chOff x="5899150" y="6019800"/>
                  <a:chExt cx="594266" cy="457200"/>
                </a:xfrm>
              </p:grpSpPr>
              <p:sp>
                <p:nvSpPr>
                  <p:cNvPr id="186" name="Freeform 18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7" name="Straight Connector 18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91" name="Rectangle 19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2" name="Straight Arrow Connector 19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93" name="Straight Arrow Connector 19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83" name="Straight Arrow Connector 182"/>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84" name="Straight Arrow Connector 183"/>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85" name="Straight Arrow Connector 184"/>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79" name="Trapezoid 178"/>
              <p:cNvSpPr/>
              <p:nvPr/>
            </p:nvSpPr>
            <p:spPr>
              <a:xfrm rot="5400000">
                <a:off x="-846677" y="3660642"/>
                <a:ext cx="1719935" cy="559980"/>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grpSp>
        <p:grpSp>
          <p:nvGrpSpPr>
            <p:cNvPr id="171" name="Group 170"/>
            <p:cNvGrpSpPr/>
            <p:nvPr/>
          </p:nvGrpSpPr>
          <p:grpSpPr>
            <a:xfrm>
              <a:off x="6134100" y="3276600"/>
              <a:ext cx="838200" cy="876300"/>
              <a:chOff x="5257800" y="3276600"/>
              <a:chExt cx="838200" cy="876300"/>
            </a:xfrm>
          </p:grpSpPr>
          <p:cxnSp>
            <p:nvCxnSpPr>
              <p:cNvPr id="172" name="Straight Arrow Connector 171"/>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5257800" y="3390900"/>
                <a:ext cx="838200" cy="762000"/>
                <a:chOff x="5257800" y="3657600"/>
                <a:chExt cx="838200" cy="762000"/>
              </a:xfrm>
            </p:grpSpPr>
            <p:sp>
              <p:nvSpPr>
                <p:cNvPr id="174" name="TextBox 173"/>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175" name="Rounded Rectangle 174"/>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244" name="Straight Arrow Connector 243"/>
          <p:cNvCxnSpPr>
            <a:stCxn id="176" idx="3"/>
            <a:endCxn id="100" idx="1"/>
          </p:cNvCxnSpPr>
          <p:nvPr/>
        </p:nvCxnSpPr>
        <p:spPr>
          <a:xfrm flipV="1">
            <a:off x="3581400" y="4921828"/>
            <a:ext cx="4914900" cy="24245"/>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14" idx="3"/>
          </p:cNvCxnSpPr>
          <p:nvPr/>
        </p:nvCxnSpPr>
        <p:spPr>
          <a:xfrm>
            <a:off x="7505700" y="2445328"/>
            <a:ext cx="1866900" cy="1631372"/>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14" idx="1"/>
          </p:cNvCxnSpPr>
          <p:nvPr/>
        </p:nvCxnSpPr>
        <p:spPr>
          <a:xfrm flipH="1">
            <a:off x="2732496" y="2445328"/>
            <a:ext cx="1725204" cy="1672358"/>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6743700" y="17145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265" name="Trapezoid 264"/>
          <p:cNvSpPr/>
          <p:nvPr/>
        </p:nvSpPr>
        <p:spPr>
          <a:xfrm rot="5400000">
            <a:off x="4428740" y="2250602"/>
            <a:ext cx="1250861" cy="407258"/>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sp>
        <p:nvSpPr>
          <p:cNvPr id="266" name="Rectangle 265"/>
          <p:cNvSpPr/>
          <p:nvPr/>
        </p:nvSpPr>
        <p:spPr>
          <a:xfrm>
            <a:off x="10782300" y="41910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267" name="Rectangle 266"/>
          <p:cNvSpPr/>
          <p:nvPr/>
        </p:nvSpPr>
        <p:spPr>
          <a:xfrm>
            <a:off x="2819400" y="42291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27</a:t>
            </a:fld>
            <a:endParaRPr lang="en-US"/>
          </a:p>
        </p:txBody>
      </p:sp>
    </p:spTree>
    <p:custDataLst>
      <p:tags r:id="rId1"/>
    </p:custDataLst>
    <p:extLst>
      <p:ext uri="{BB962C8B-B14F-4D97-AF65-F5344CB8AC3E}">
        <p14:creationId xmlns:p14="http://schemas.microsoft.com/office/powerpoint/2010/main" val="131027652"/>
      </p:ext>
    </p:extLst>
  </p:cSld>
  <p:clrMapOvr>
    <a:masterClrMapping/>
  </p:clrMapOvr>
  <mc:AlternateContent xmlns:mc="http://schemas.openxmlformats.org/markup-compatibility/2006" xmlns:p14="http://schemas.microsoft.com/office/powerpoint/2010/main">
    <mc:Choice Requires="p14">
      <p:transition spd="slow" p14:dur="2000" advTm="34384"/>
    </mc:Choice>
    <mc:Fallback xmlns="">
      <p:transition xmlns:p14="http://schemas.microsoft.com/office/powerpoint/2010/main" spd="slow" advTm="343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250"/>
                                  </p:stCondLst>
                                  <p:childTnLst>
                                    <p:set>
                                      <p:cBhvr>
                                        <p:cTn id="15" dur="1" fill="hold">
                                          <p:stCondLst>
                                            <p:cond delay="9"/>
                                          </p:stCondLst>
                                        </p:cTn>
                                        <p:tgtEl>
                                          <p:spTgt spid="251"/>
                                        </p:tgtEl>
                                        <p:attrNameLst>
                                          <p:attrName>style.visibility</p:attrName>
                                        </p:attrNameLst>
                                      </p:cBhvr>
                                      <p:to>
                                        <p:strVal val="visible"/>
                                      </p:to>
                                    </p:set>
                                  </p:childTnLst>
                                </p:cTn>
                              </p:par>
                            </p:childTnLst>
                          </p:cTn>
                        </p:par>
                        <p:par>
                          <p:cTn id="16" fill="hold">
                            <p:stCondLst>
                              <p:cond delay="260"/>
                            </p:stCondLst>
                            <p:childTnLst>
                              <p:par>
                                <p:cTn id="17" presetID="1" presetClass="entr" presetSubtype="0" fill="hold" nodeType="afterEffect">
                                  <p:stCondLst>
                                    <p:cond delay="250"/>
                                  </p:stCondLst>
                                  <p:childTnLst>
                                    <p:set>
                                      <p:cBhvr>
                                        <p:cTn id="18" dur="1" fill="hold">
                                          <p:stCondLst>
                                            <p:cond delay="0"/>
                                          </p:stCondLst>
                                        </p:cTn>
                                        <p:tgtEl>
                                          <p:spTgt spid="2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6" grpId="0" animBg="1"/>
      <p:bldP spid="2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3186038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06264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2286095"/>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632011" y="5524500"/>
            <a:ext cx="10838329"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packet transaction (Domino, SIGCOMM’ 16)</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1" name="TextBox 150"/>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69" name="Picture 168"/>
          <p:cNvPicPr>
            <a:picLocks noChangeAspect="1"/>
          </p:cNvPicPr>
          <p:nvPr/>
        </p:nvPicPr>
        <p:blipFill>
          <a:blip r:embed="rId4"/>
          <a:stretch>
            <a:fillRect/>
          </a:stretch>
        </p:blipFill>
        <p:spPr>
          <a:xfrm>
            <a:off x="1892295" y="2286095"/>
            <a:ext cx="4165609" cy="2673350"/>
          </a:xfrm>
          <a:prstGeom prst="rect">
            <a:avLst/>
          </a:prstGeom>
        </p:spPr>
      </p:pic>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17" name="TextBox 116"/>
          <p:cNvSpPr txBox="1"/>
          <p:nvPr/>
        </p:nvSpPr>
        <p:spPr>
          <a:xfrm>
            <a:off x="2630783" y="2568837"/>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 name="Rectangle 1"/>
          <p:cNvSpPr/>
          <p:nvPr/>
        </p:nvSpPr>
        <p:spPr>
          <a:xfrm>
            <a:off x="2221856" y="296894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1|6.5|11.6|53.7"/>
</p:tagLst>
</file>

<file path=ppt/tags/tag10.xml><?xml version="1.0" encoding="utf-8"?>
<p:tagLst xmlns:a="http://schemas.openxmlformats.org/drawingml/2006/main" xmlns:r="http://schemas.openxmlformats.org/officeDocument/2006/relationships" xmlns:p="http://schemas.openxmlformats.org/presentationml/2006/main">
  <p:tag name="TIMING" val="|26.6"/>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5.xml><?xml version="1.0" encoding="utf-8"?>
<p:tagLst xmlns:a="http://schemas.openxmlformats.org/drawingml/2006/main" xmlns:r="http://schemas.openxmlformats.org/officeDocument/2006/relationships" xmlns:p="http://schemas.openxmlformats.org/presentationml/2006/main">
  <p:tag name="TIMING" val="|6.2|2.7|9.2|15.7"/>
</p:tagLst>
</file>

<file path=ppt/tags/tag16.xml><?xml version="1.0" encoding="utf-8"?>
<p:tagLst xmlns:a="http://schemas.openxmlformats.org/drawingml/2006/main" xmlns:r="http://schemas.openxmlformats.org/officeDocument/2006/relationships" xmlns:p="http://schemas.openxmlformats.org/presentationml/2006/main">
  <p:tag name="TIMING" val="|23.8"/>
</p:tagLst>
</file>

<file path=ppt/tags/tag17.xml><?xml version="1.0" encoding="utf-8"?>
<p:tagLst xmlns:a="http://schemas.openxmlformats.org/drawingml/2006/main" xmlns:r="http://schemas.openxmlformats.org/officeDocument/2006/relationships" xmlns:p="http://schemas.openxmlformats.org/presentationml/2006/main">
  <p:tag name="TIMING" val="|13"/>
</p:tagLst>
</file>

<file path=ppt/tags/tag18.xml><?xml version="1.0" encoding="utf-8"?>
<p:tagLst xmlns:a="http://schemas.openxmlformats.org/drawingml/2006/main" xmlns:r="http://schemas.openxmlformats.org/officeDocument/2006/relationships" xmlns:p="http://schemas.openxmlformats.org/presentationml/2006/main">
  <p:tag name="TIMING" val="|0.4|2.5|15.4"/>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3.xml><?xml version="1.0" encoding="utf-8"?>
<p:tagLst xmlns:a="http://schemas.openxmlformats.org/drawingml/2006/main" xmlns:r="http://schemas.openxmlformats.org/officeDocument/2006/relationships" xmlns:p="http://schemas.openxmlformats.org/presentationml/2006/main">
  <p:tag name="TIMING" val="|9.7|1.5|21.8|11.4|8.5|9.8"/>
</p:tagLst>
</file>

<file path=ppt/tags/tag4.xml><?xml version="1.0" encoding="utf-8"?>
<p:tagLst xmlns:a="http://schemas.openxmlformats.org/drawingml/2006/main" xmlns:r="http://schemas.openxmlformats.org/officeDocument/2006/relationships" xmlns:p="http://schemas.openxmlformats.org/presentationml/2006/main">
  <p:tag name="TIMING" val="|24.1|4.2|13.7|9.2"/>
</p:tagLst>
</file>

<file path=ppt/tags/tag5.xml><?xml version="1.0" encoding="utf-8"?>
<p:tagLst xmlns:a="http://schemas.openxmlformats.org/drawingml/2006/main" xmlns:r="http://schemas.openxmlformats.org/officeDocument/2006/relationships" xmlns:p="http://schemas.openxmlformats.org/presentationml/2006/main">
  <p:tag name="TIMING" val="|3.7|4.2|6.2|5.5|24.1"/>
</p:tagLst>
</file>

<file path=ppt/tags/tag6.xml><?xml version="1.0" encoding="utf-8"?>
<p:tagLst xmlns:a="http://schemas.openxmlformats.org/drawingml/2006/main" xmlns:r="http://schemas.openxmlformats.org/officeDocument/2006/relationships" xmlns:p="http://schemas.openxmlformats.org/presentationml/2006/main">
  <p:tag name="TIMING" val="|12.8|10.5|15.3"/>
</p:tagLst>
</file>

<file path=ppt/tags/tag7.xml><?xml version="1.0" encoding="utf-8"?>
<p:tagLst xmlns:a="http://schemas.openxmlformats.org/drawingml/2006/main" xmlns:r="http://schemas.openxmlformats.org/officeDocument/2006/relationships" xmlns:p="http://schemas.openxmlformats.org/presentationml/2006/main">
  <p:tag name="TIMING" val="|6.4"/>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1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8461</TotalTime>
  <Words>2966</Words>
  <Application>Microsoft Macintosh PowerPoint</Application>
  <PresentationFormat>Widescreen</PresentationFormat>
  <Paragraphs>524</Paragraphs>
  <Slides>33</Slides>
  <Notes>26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Gadugi</vt:lpstr>
      <vt:lpstr>Seravek</vt:lpstr>
      <vt:lpstr>Wingdings</vt:lpstr>
      <vt:lpstr>Arial</vt:lpstr>
      <vt:lpstr>Office Theme</vt:lpstr>
      <vt:lpstr>Programmable Packet Scheduling at Line Rate</vt:lpstr>
      <vt:lpstr>Programmable scheduling at line rate</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Related work</vt:lpstr>
      <vt:lpstr>Conclusion</vt:lpstr>
      <vt:lpstr>Backup slides</vt:lpstr>
      <vt:lpstr>Limitations of PIFOs</vt:lpstr>
      <vt:lpstr>PIFO mesh</vt:lpstr>
      <vt:lpstr>Proposal: scheduling in P4</vt:lpstr>
      <vt:lpstr>Hardware implementation</vt:lpstr>
      <vt:lpstr>A PIFO block</vt:lpstr>
      <vt:lpstr>A PIFO mesh</vt:lpstr>
      <vt:lpstr>Proposal: scheduling in P4</vt:lpstr>
      <vt:lpstr>Hardware feasibility of PIFOs</vt:lpstr>
      <vt:lpstr>Composing PIFOs: min. rate guarantees</vt:lpstr>
      <vt:lpstr>Traffic Shaping</vt:lpstr>
      <vt:lpstr>LSTF</vt:lpstr>
      <vt:lpstr>The PIFO abstraction in one slide</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3225</cp:revision>
  <dcterms:created xsi:type="dcterms:W3CDTF">2015-11-20T07:11:46Z</dcterms:created>
  <dcterms:modified xsi:type="dcterms:W3CDTF">2016-08-21T20:15:43Z</dcterms:modified>
</cp:coreProperties>
</file>