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6" r:id="rId4"/>
    <p:sldId id="267" r:id="rId5"/>
    <p:sldId id="275" r:id="rId6"/>
    <p:sldId id="276" r:id="rId7"/>
    <p:sldId id="274" r:id="rId8"/>
    <p:sldId id="259" r:id="rId9"/>
    <p:sldId id="260" r:id="rId10"/>
    <p:sldId id="261" r:id="rId11"/>
    <p:sldId id="262" r:id="rId12"/>
    <p:sldId id="263" r:id="rId13"/>
    <p:sldId id="264" r:id="rId14"/>
    <p:sldId id="265"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0F2627B-5888-4B79-924F-0465B903B1AE}" type="datetimeFigureOut">
              <a:rPr lang="en-IN" smtClean="0"/>
              <a:t>04-03-2022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C1D3A52-0ECE-4138-932C-99E60C4A390D}"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8424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F2627B-5888-4B79-924F-0465B903B1AE}"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413512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F2627B-5888-4B79-924F-0465B903B1AE}"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939068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F2627B-5888-4B79-924F-0465B903B1AE}"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D3A52-0ECE-4138-932C-99E60C4A390D}"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6734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F2627B-5888-4B79-924F-0465B903B1AE}"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425939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F2627B-5888-4B79-924F-0465B903B1AE}"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1483995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F2627B-5888-4B79-924F-0465B903B1AE}"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3964883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2627B-5888-4B79-924F-0465B903B1AE}"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1745460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2627B-5888-4B79-924F-0465B903B1AE}"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175639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2627B-5888-4B79-924F-0465B903B1AE}"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15877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F2627B-5888-4B79-924F-0465B903B1AE}"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206481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F2627B-5888-4B79-924F-0465B903B1AE}"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402371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2627B-5888-4B79-924F-0465B903B1AE}"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156990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F2627B-5888-4B79-924F-0465B903B1AE}"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199059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2627B-5888-4B79-924F-0465B903B1AE}"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175971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F2627B-5888-4B79-924F-0465B903B1AE}"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175343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F2627B-5888-4B79-924F-0465B903B1AE}"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D3A52-0ECE-4138-932C-99E60C4A390D}" type="slidenum">
              <a:rPr lang="en-IN" smtClean="0"/>
              <a:t>‹#›</a:t>
            </a:fld>
            <a:endParaRPr lang="en-IN"/>
          </a:p>
        </p:txBody>
      </p:sp>
    </p:spTree>
    <p:extLst>
      <p:ext uri="{BB962C8B-B14F-4D97-AF65-F5344CB8AC3E}">
        <p14:creationId xmlns:p14="http://schemas.microsoft.com/office/powerpoint/2010/main" val="312548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0F2627B-5888-4B79-924F-0465B903B1AE}" type="datetimeFigureOut">
              <a:rPr lang="en-IN" smtClean="0"/>
              <a:t>04-03-2022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C1D3A52-0ECE-4138-932C-99E60C4A390D}" type="slidenum">
              <a:rPr lang="en-IN" smtClean="0"/>
              <a:t>‹#›</a:t>
            </a:fld>
            <a:endParaRPr lang="en-IN"/>
          </a:p>
        </p:txBody>
      </p:sp>
    </p:spTree>
    <p:extLst>
      <p:ext uri="{BB962C8B-B14F-4D97-AF65-F5344CB8AC3E}">
        <p14:creationId xmlns:p14="http://schemas.microsoft.com/office/powerpoint/2010/main" val="2079666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hackerone.com/reports/751870" TargetMode="External"/><Relationship Id="rId2" Type="http://schemas.openxmlformats.org/officeDocument/2006/relationships/hyperlink" Target="http://testasp.vulnweb.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A4FA-A16F-4B35-AABA-A774CDED3390}"/>
              </a:ext>
            </a:extLst>
          </p:cNvPr>
          <p:cNvSpPr>
            <a:spLocks noGrp="1"/>
          </p:cNvSpPr>
          <p:nvPr>
            <p:ph type="ctrTitle"/>
          </p:nvPr>
        </p:nvSpPr>
        <p:spPr>
          <a:xfrm rot="21410910">
            <a:off x="1033154" y="1635205"/>
            <a:ext cx="9144000" cy="1149199"/>
          </a:xfrm>
        </p:spPr>
        <p:txBody>
          <a:bodyPr>
            <a:normAutofit fontScale="90000"/>
          </a:bodyPr>
          <a:lstStyle/>
          <a:p>
            <a:pPr algn="ctr"/>
            <a:r>
              <a:rPr lang="en-US" dirty="0">
                <a:latin typeface="Algerian" panose="04020705040A02060702" pitchFamily="82" charset="0"/>
              </a:rPr>
              <a:t>TASK - 3</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0DD7BB3D-0039-4590-A09B-0F11C92FF911}"/>
              </a:ext>
            </a:extLst>
          </p:cNvPr>
          <p:cNvSpPr>
            <a:spLocks noGrp="1"/>
          </p:cNvSpPr>
          <p:nvPr>
            <p:ph type="subTitle" idx="1"/>
          </p:nvPr>
        </p:nvSpPr>
        <p:spPr>
          <a:xfrm rot="21388290">
            <a:off x="384961" y="2964874"/>
            <a:ext cx="10440386" cy="550333"/>
          </a:xfrm>
        </p:spPr>
        <p:txBody>
          <a:bodyPr/>
          <a:lstStyle/>
          <a:p>
            <a:r>
              <a:rPr lang="en-US" dirty="0">
                <a:solidFill>
                  <a:schemeClr val="tx1"/>
                </a:solidFill>
                <a:latin typeface="Cambria" panose="02040503050406030204" pitchFamily="18" charset="0"/>
                <a:ea typeface="Cambria" panose="02040503050406030204" pitchFamily="18" charset="0"/>
              </a:rPr>
              <a:t>EXPLORING THE WEBSITE AND FINDING VULNERABILITY IN IT</a:t>
            </a:r>
            <a:endParaRPr lang="en-IN" dirty="0">
              <a:solidFill>
                <a:schemeClr val="tx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926184C-E061-4489-9133-BB7DE17FEC02}"/>
              </a:ext>
            </a:extLst>
          </p:cNvPr>
          <p:cNvSpPr txBox="1"/>
          <p:nvPr/>
        </p:nvSpPr>
        <p:spPr>
          <a:xfrm rot="21395182">
            <a:off x="7792618" y="3605131"/>
            <a:ext cx="2323871" cy="461665"/>
          </a:xfrm>
          <a:prstGeom prst="rect">
            <a:avLst/>
          </a:prstGeom>
          <a:noFill/>
        </p:spPr>
        <p:txBody>
          <a:bodyPr wrap="square" rtlCol="0">
            <a:spAutoFit/>
          </a:bodyPr>
          <a:lstStyle/>
          <a:p>
            <a:r>
              <a:rPr lang="en-US" sz="2400" dirty="0" err="1">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Kanthimathi.C</a:t>
            </a:r>
            <a:endParaRPr lang="en-IN" sz="24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0007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0D024-F640-453F-9CD6-48B262DFA87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7073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99BB08-D4B0-4AE7-A8B5-03802058FAE4}"/>
              </a:ext>
            </a:extLst>
          </p:cNvPr>
          <p:cNvPicPr>
            <a:picLocks noChangeAspect="1"/>
          </p:cNvPicPr>
          <p:nvPr/>
        </p:nvPicPr>
        <p:blipFill>
          <a:blip r:embed="rId2"/>
          <a:stretch>
            <a:fillRect/>
          </a:stretch>
        </p:blipFill>
        <p:spPr>
          <a:xfrm>
            <a:off x="0" y="-87086"/>
            <a:ext cx="12192000" cy="6945086"/>
          </a:xfrm>
          <a:prstGeom prst="rect">
            <a:avLst/>
          </a:prstGeom>
        </p:spPr>
      </p:pic>
    </p:spTree>
    <p:extLst>
      <p:ext uri="{BB962C8B-B14F-4D97-AF65-F5344CB8AC3E}">
        <p14:creationId xmlns:p14="http://schemas.microsoft.com/office/powerpoint/2010/main" val="103051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466141-8579-4109-8216-32402EDA27D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5248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532149-60A1-4C9E-A9BB-367B5E4E8444}"/>
              </a:ext>
            </a:extLst>
          </p:cNvPr>
          <p:cNvPicPr>
            <a:picLocks noChangeAspect="1"/>
          </p:cNvPicPr>
          <p:nvPr/>
        </p:nvPicPr>
        <p:blipFill>
          <a:blip r:embed="rId2"/>
          <a:stretch>
            <a:fillRect/>
          </a:stretch>
        </p:blipFill>
        <p:spPr>
          <a:xfrm>
            <a:off x="0" y="10886"/>
            <a:ext cx="12192000" cy="6847114"/>
          </a:xfrm>
          <a:prstGeom prst="rect">
            <a:avLst/>
          </a:prstGeom>
        </p:spPr>
      </p:pic>
    </p:spTree>
    <p:extLst>
      <p:ext uri="{BB962C8B-B14F-4D97-AF65-F5344CB8AC3E}">
        <p14:creationId xmlns:p14="http://schemas.microsoft.com/office/powerpoint/2010/main" val="340094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2592E0-4BD4-4367-A955-1D6C8B04CEA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3677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741EEA-DEC5-47EC-AFBD-1834141B10D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1427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7430C9-2FB9-48DE-B162-0F63FF4A086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1674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19C359-F250-483A-BB1E-E90C8533901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2728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C19F94-1FF4-4770-8BD3-E192E1D1DB0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15260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D16A51-794B-4FD2-A422-D95C0F1202E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4084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92F894-5934-46CB-8D16-2594B38C2D7A}"/>
              </a:ext>
            </a:extLst>
          </p:cNvPr>
          <p:cNvSpPr txBox="1"/>
          <p:nvPr/>
        </p:nvSpPr>
        <p:spPr>
          <a:xfrm>
            <a:off x="529389" y="481263"/>
            <a:ext cx="10943925" cy="4955203"/>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PROBLEM STATEMENT:</a:t>
            </a:r>
          </a:p>
          <a:p>
            <a:endParaRPr lang="en-US" sz="2400" b="1" dirty="0">
              <a:latin typeface="Cambria" panose="02040503050406030204" pitchFamily="18" charset="0"/>
              <a:ea typeface="Cambria" panose="02040503050406030204" pitchFamily="18" charset="0"/>
            </a:endParaRPr>
          </a:p>
          <a:p>
            <a:pPr rtl="0">
              <a:spcBef>
                <a:spcPts val="0"/>
              </a:spcBef>
              <a:spcAft>
                <a:spcPts val="0"/>
              </a:spcAft>
            </a:pPr>
            <a:r>
              <a:rPr lang="en-US" sz="2000" b="0" i="0" u="none" strike="noStrike" dirty="0">
                <a:solidFill>
                  <a:srgbClr val="000000"/>
                </a:solidFill>
                <a:effectLst/>
                <a:latin typeface="Cambria" panose="02040503050406030204" pitchFamily="18" charset="0"/>
                <a:ea typeface="Cambria" panose="02040503050406030204" pitchFamily="18" charset="0"/>
              </a:rPr>
              <a:t>           In this task you are completely free. </a:t>
            </a:r>
            <a:r>
              <a:rPr lang="en-US" sz="2000" b="0" i="0" u="sng" strike="noStrike" dirty="0">
                <a:solidFill>
                  <a:srgbClr val="1155CC"/>
                </a:solidFill>
                <a:effectLst/>
                <a:latin typeface="Cambria" panose="02040503050406030204" pitchFamily="18" charset="0"/>
                <a:ea typeface="Cambria" panose="02040503050406030204" pitchFamily="18" charset="0"/>
                <a:hlinkClick r:id="rId2"/>
              </a:rPr>
              <a:t>http://testasp.vulnweb.com/</a:t>
            </a:r>
            <a:r>
              <a:rPr lang="en-US" sz="2000" b="0" i="0" u="none" strike="noStrike" dirty="0">
                <a:solidFill>
                  <a:srgbClr val="000000"/>
                </a:solidFill>
                <a:effectLst/>
                <a:latin typeface="Cambria" panose="02040503050406030204" pitchFamily="18" charset="0"/>
                <a:ea typeface="Cambria" panose="02040503050406030204" pitchFamily="18" charset="0"/>
              </a:rPr>
              <a:t>  - This is the website. Explore the website and try to find vulnerabilities in the website and report it to us. You will be evaluated on your methods and the report you submit. Don’t worry about evaluation, just report the vulnerabilities as you feel comfortable.</a:t>
            </a:r>
            <a:endParaRPr lang="en-US" sz="2000" b="0" dirty="0">
              <a:effectLst/>
              <a:latin typeface="Cambria" panose="02040503050406030204" pitchFamily="18" charset="0"/>
              <a:ea typeface="Cambria" panose="02040503050406030204" pitchFamily="18" charset="0"/>
            </a:endParaRPr>
          </a:p>
          <a:p>
            <a:pPr rtl="0">
              <a:spcBef>
                <a:spcPts val="0"/>
              </a:spcBef>
              <a:spcAft>
                <a:spcPts val="0"/>
              </a:spcAft>
            </a:pPr>
            <a:br>
              <a:rPr lang="en-US" sz="2000" b="0" dirty="0">
                <a:effectLst/>
                <a:latin typeface="Cambria" panose="02040503050406030204" pitchFamily="18" charset="0"/>
                <a:ea typeface="Cambria" panose="02040503050406030204" pitchFamily="18" charset="0"/>
              </a:rPr>
            </a:br>
            <a:r>
              <a:rPr lang="en-US" sz="2000" b="0" i="0" u="none" strike="noStrike" dirty="0">
                <a:solidFill>
                  <a:srgbClr val="000000"/>
                </a:solidFill>
                <a:effectLst/>
                <a:latin typeface="Cambria" panose="02040503050406030204" pitchFamily="18" charset="0"/>
                <a:ea typeface="Cambria" panose="02040503050406030204" pitchFamily="18" charset="0"/>
              </a:rPr>
              <a:t>Make sure your report matches this &gt;&gt; </a:t>
            </a:r>
            <a:r>
              <a:rPr lang="en-US" sz="2000" b="0" i="0" u="sng" strike="noStrike" dirty="0">
                <a:solidFill>
                  <a:srgbClr val="1155CC"/>
                </a:solidFill>
                <a:effectLst/>
                <a:latin typeface="Cambria" panose="02040503050406030204" pitchFamily="18" charset="0"/>
                <a:ea typeface="Cambria" panose="02040503050406030204" pitchFamily="18" charset="0"/>
                <a:hlinkClick r:id="rId3"/>
              </a:rPr>
              <a:t>#751870 Reflected XSS in pubg.com (hackerone.com)</a:t>
            </a:r>
            <a:r>
              <a:rPr lang="en-US" sz="2000" b="0" i="0" u="none" strike="noStrike" dirty="0">
                <a:solidFill>
                  <a:srgbClr val="000000"/>
                </a:solidFill>
                <a:effectLst/>
                <a:latin typeface="Cambria" panose="02040503050406030204" pitchFamily="18" charset="0"/>
                <a:ea typeface="Cambria" panose="02040503050406030204" pitchFamily="18" charset="0"/>
              </a:rPr>
              <a:t> </a:t>
            </a:r>
            <a:endParaRPr lang="en-US" sz="2000" b="0" dirty="0">
              <a:effectLst/>
              <a:latin typeface="Cambria" panose="02040503050406030204" pitchFamily="18" charset="0"/>
              <a:ea typeface="Cambria" panose="02040503050406030204" pitchFamily="18" charset="0"/>
            </a:endParaRPr>
          </a:p>
          <a:p>
            <a:pPr rtl="0">
              <a:spcBef>
                <a:spcPts val="0"/>
              </a:spcBef>
              <a:spcAft>
                <a:spcPts val="0"/>
              </a:spcAft>
            </a:pPr>
            <a:br>
              <a:rPr lang="en-US" sz="2000" b="0" dirty="0">
                <a:effectLst/>
                <a:latin typeface="Cambria" panose="02040503050406030204" pitchFamily="18" charset="0"/>
                <a:ea typeface="Cambria" panose="02040503050406030204" pitchFamily="18" charset="0"/>
              </a:rPr>
            </a:br>
            <a:r>
              <a:rPr lang="en-US" sz="2000" b="0" i="0" u="none" strike="noStrike" dirty="0">
                <a:solidFill>
                  <a:srgbClr val="000000"/>
                </a:solidFill>
                <a:effectLst/>
                <a:latin typeface="Cambria" panose="02040503050406030204" pitchFamily="18" charset="0"/>
                <a:ea typeface="Cambria" panose="02040503050406030204" pitchFamily="18" charset="0"/>
              </a:rPr>
              <a:t>You are expected to include the following in the final Report that you have to submit. </a:t>
            </a:r>
            <a:endParaRPr lang="en-US" sz="2000" b="0" dirty="0">
              <a:effectLst/>
              <a:latin typeface="Cambria" panose="02040503050406030204" pitchFamily="18" charset="0"/>
              <a:ea typeface="Cambria" panose="02040503050406030204" pitchFamily="18" charset="0"/>
            </a:endParaRPr>
          </a:p>
          <a:p>
            <a:pPr rtl="0">
              <a:spcBef>
                <a:spcPts val="0"/>
              </a:spcBef>
              <a:spcAft>
                <a:spcPts val="0"/>
              </a:spcAft>
            </a:pPr>
            <a:r>
              <a:rPr lang="en-US" sz="2000" b="0" i="0" u="none" strike="noStrike" dirty="0">
                <a:solidFill>
                  <a:srgbClr val="000000"/>
                </a:solidFill>
                <a:effectLst/>
                <a:latin typeface="Cambria" panose="02040503050406030204" pitchFamily="18" charset="0"/>
                <a:ea typeface="Cambria" panose="02040503050406030204" pitchFamily="18" charset="0"/>
              </a:rPr>
              <a:t>1) Proper Steps </a:t>
            </a:r>
            <a:endParaRPr lang="en-US" sz="2000" b="0" dirty="0">
              <a:effectLst/>
              <a:latin typeface="Cambria" panose="02040503050406030204" pitchFamily="18" charset="0"/>
              <a:ea typeface="Cambria" panose="02040503050406030204" pitchFamily="18" charset="0"/>
            </a:endParaRPr>
          </a:p>
          <a:p>
            <a:pPr rtl="0">
              <a:spcBef>
                <a:spcPts val="0"/>
              </a:spcBef>
              <a:spcAft>
                <a:spcPts val="0"/>
              </a:spcAft>
            </a:pPr>
            <a:r>
              <a:rPr lang="en-US" sz="2000" b="0" i="0" u="none" strike="noStrike" dirty="0">
                <a:solidFill>
                  <a:srgbClr val="000000"/>
                </a:solidFill>
                <a:effectLst/>
                <a:latin typeface="Cambria" panose="02040503050406030204" pitchFamily="18" charset="0"/>
                <a:ea typeface="Cambria" panose="02040503050406030204" pitchFamily="18" charset="0"/>
              </a:rPr>
              <a:t>2) </a:t>
            </a:r>
            <a:r>
              <a:rPr lang="en-US" sz="2000" b="0" i="0" u="none" strike="noStrike" dirty="0" err="1">
                <a:solidFill>
                  <a:srgbClr val="000000"/>
                </a:solidFill>
                <a:effectLst/>
                <a:latin typeface="Cambria" panose="02040503050406030204" pitchFamily="18" charset="0"/>
                <a:ea typeface="Cambria" panose="02040503050406030204" pitchFamily="18" charset="0"/>
              </a:rPr>
              <a:t>ScreenShot</a:t>
            </a:r>
            <a:r>
              <a:rPr lang="en-US" sz="2000" b="0" i="0" u="none" strike="noStrike" dirty="0">
                <a:solidFill>
                  <a:srgbClr val="000000"/>
                </a:solidFill>
                <a:effectLst/>
                <a:latin typeface="Cambria" panose="02040503050406030204" pitchFamily="18" charset="0"/>
                <a:ea typeface="Cambria" panose="02040503050406030204" pitchFamily="18" charset="0"/>
              </a:rPr>
              <a:t> </a:t>
            </a:r>
            <a:endParaRPr lang="en-US" sz="2000" b="0" dirty="0">
              <a:effectLst/>
              <a:latin typeface="Cambria" panose="02040503050406030204" pitchFamily="18" charset="0"/>
              <a:ea typeface="Cambria" panose="02040503050406030204" pitchFamily="18" charset="0"/>
            </a:endParaRPr>
          </a:p>
          <a:p>
            <a:pPr rtl="0">
              <a:spcBef>
                <a:spcPts val="0"/>
              </a:spcBef>
              <a:spcAft>
                <a:spcPts val="0"/>
              </a:spcAft>
            </a:pPr>
            <a:r>
              <a:rPr lang="en-US" sz="2000" b="0" i="0" u="none" strike="noStrike" dirty="0">
                <a:solidFill>
                  <a:srgbClr val="000000"/>
                </a:solidFill>
                <a:effectLst/>
                <a:latin typeface="Cambria" panose="02040503050406030204" pitchFamily="18" charset="0"/>
                <a:ea typeface="Cambria" panose="02040503050406030204" pitchFamily="18" charset="0"/>
              </a:rPr>
              <a:t>3) Video</a:t>
            </a:r>
            <a:endParaRPr lang="en-US" sz="2000" b="0" dirty="0">
              <a:effectLst/>
              <a:latin typeface="Cambria" panose="02040503050406030204" pitchFamily="18" charset="0"/>
              <a:ea typeface="Cambria" panose="02040503050406030204" pitchFamily="18" charset="0"/>
            </a:endParaRPr>
          </a:p>
          <a:p>
            <a:br>
              <a:rPr lang="en-US" sz="2400" dirty="0"/>
            </a:br>
            <a:endParaRPr lang="en-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877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43BFE6-825C-47D8-BA7C-643A65A62BBD}"/>
              </a:ext>
            </a:extLst>
          </p:cNvPr>
          <p:cNvSpPr txBox="1"/>
          <p:nvPr/>
        </p:nvSpPr>
        <p:spPr>
          <a:xfrm>
            <a:off x="654518" y="462013"/>
            <a:ext cx="10597415" cy="461665"/>
          </a:xfrm>
          <a:prstGeom prst="rect">
            <a:avLst/>
          </a:prstGeom>
          <a:noFill/>
        </p:spPr>
        <p:txBody>
          <a:bodyPr wrap="square" rtlCol="0">
            <a:spAutoFit/>
          </a:bodyPr>
          <a:lstStyle/>
          <a:p>
            <a:endParaRPr lang="en-IN" sz="240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86A67E37-E645-41C6-9B12-D9785623FD59}"/>
              </a:ext>
            </a:extLst>
          </p:cNvPr>
          <p:cNvSpPr txBox="1"/>
          <p:nvPr/>
        </p:nvSpPr>
        <p:spPr>
          <a:xfrm>
            <a:off x="654518" y="462013"/>
            <a:ext cx="10231655" cy="4825103"/>
          </a:xfrm>
          <a:prstGeom prst="rect">
            <a:avLst/>
          </a:prstGeom>
          <a:noFill/>
        </p:spPr>
        <p:txBody>
          <a:bodyPr wrap="square" rtlCol="0">
            <a:spAutoFit/>
          </a:bodyPr>
          <a:lstStyle/>
          <a:p>
            <a:pPr algn="ctr">
              <a:lnSpc>
                <a:spcPct val="150000"/>
              </a:lnSpc>
            </a:pPr>
            <a:r>
              <a:rPr lang="en-US" sz="4000" b="1" i="1" u="sng" dirty="0">
                <a:latin typeface="Cambria" panose="02040503050406030204" pitchFamily="18" charset="0"/>
                <a:ea typeface="Cambria" panose="02040503050406030204" pitchFamily="18" charset="0"/>
              </a:rPr>
              <a:t>REPORT</a:t>
            </a:r>
          </a:p>
          <a:p>
            <a:pPr>
              <a:lnSpc>
                <a:spcPct val="150000"/>
              </a:lnSpc>
            </a:pPr>
            <a:r>
              <a:rPr lang="en-US" sz="2400" b="1" dirty="0">
                <a:latin typeface="Cambria" panose="02040503050406030204" pitchFamily="18" charset="0"/>
                <a:ea typeface="Cambria" panose="02040503050406030204" pitchFamily="18" charset="0"/>
              </a:rPr>
              <a:t>TITLE:</a:t>
            </a:r>
            <a:r>
              <a:rPr lang="en-US" sz="2400" dirty="0">
                <a:latin typeface="Cambria" panose="02040503050406030204" pitchFamily="18" charset="0"/>
                <a:ea typeface="Cambria" panose="02040503050406030204" pitchFamily="18" charset="0"/>
              </a:rPr>
              <a:t> Reflected XSS attack on </a:t>
            </a:r>
            <a:r>
              <a:rPr lang="en-IN" sz="2400" b="0" i="0" u="sng" strike="noStrike" dirty="0">
                <a:solidFill>
                  <a:srgbClr val="002060"/>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http://testasp.vulnweb.com/</a:t>
            </a:r>
            <a:r>
              <a:rPr lang="en-IN" sz="2400" b="0" i="0" u="none" strike="noStrike" dirty="0">
                <a:solidFill>
                  <a:srgbClr val="002060"/>
                </a:solidFill>
                <a:effectLst/>
                <a:latin typeface="Arial" panose="020B0604020202020204" pitchFamily="34" charset="0"/>
              </a:rPr>
              <a:t>   </a:t>
            </a:r>
          </a:p>
          <a:p>
            <a:pPr>
              <a:lnSpc>
                <a:spcPct val="150000"/>
              </a:lnSpc>
            </a:pPr>
            <a:r>
              <a:rPr lang="en-IN" sz="2400" b="1" dirty="0">
                <a:latin typeface="Cambria" panose="02040503050406030204" pitchFamily="18" charset="0"/>
                <a:ea typeface="Cambria" panose="02040503050406030204" pitchFamily="18" charset="0"/>
              </a:rPr>
              <a:t>DOMAIN: </a:t>
            </a:r>
            <a:r>
              <a:rPr lang="en-IN" sz="2400" dirty="0">
                <a:latin typeface="Cambria" panose="02040503050406030204" pitchFamily="18" charset="0"/>
                <a:ea typeface="Cambria" panose="02040503050406030204" pitchFamily="18" charset="0"/>
              </a:rPr>
              <a:t>vulnweb.com</a:t>
            </a:r>
          </a:p>
          <a:p>
            <a:pPr>
              <a:lnSpc>
                <a:spcPct val="150000"/>
              </a:lnSpc>
            </a:pPr>
            <a:r>
              <a:rPr lang="en-IN" sz="2400" b="1" dirty="0">
                <a:latin typeface="Cambria" panose="02040503050406030204" pitchFamily="18" charset="0"/>
                <a:ea typeface="Cambria" panose="02040503050406030204" pitchFamily="18" charset="0"/>
              </a:rPr>
              <a:t>SUBDOMAIN:</a:t>
            </a:r>
            <a:r>
              <a:rPr lang="en-IN" sz="2400" dirty="0">
                <a:latin typeface="Cambria" panose="02040503050406030204" pitchFamily="18" charset="0"/>
                <a:ea typeface="Cambria" panose="02040503050406030204" pitchFamily="18" charset="0"/>
              </a:rPr>
              <a:t> testasp.vulnweb.com</a:t>
            </a:r>
          </a:p>
          <a:p>
            <a:pPr>
              <a:lnSpc>
                <a:spcPct val="150000"/>
              </a:lnSpc>
            </a:pPr>
            <a:r>
              <a:rPr lang="en-IN" sz="2400" b="1" dirty="0">
                <a:latin typeface="Cambria" panose="02040503050406030204" pitchFamily="18" charset="0"/>
                <a:ea typeface="Cambria" panose="02040503050406030204" pitchFamily="18" charset="0"/>
              </a:rPr>
              <a:t>TOOL USED: </a:t>
            </a:r>
            <a:r>
              <a:rPr lang="en-IN" sz="2400" dirty="0">
                <a:latin typeface="Cambria" panose="02040503050406030204" pitchFamily="18" charset="0"/>
                <a:ea typeface="Cambria" panose="02040503050406030204" pitchFamily="18" charset="0"/>
              </a:rPr>
              <a:t>Burp Suite</a:t>
            </a:r>
          </a:p>
          <a:p>
            <a:pPr>
              <a:lnSpc>
                <a:spcPct val="150000"/>
              </a:lnSpc>
            </a:pPr>
            <a:r>
              <a:rPr lang="en-IN" sz="2400" b="1" i="0" dirty="0">
                <a:solidFill>
                  <a:srgbClr val="292929"/>
                </a:solidFill>
                <a:effectLst/>
                <a:latin typeface="Cambria" panose="02040503050406030204" pitchFamily="18" charset="0"/>
                <a:ea typeface="Cambria" panose="02040503050406030204" pitchFamily="18" charset="0"/>
              </a:rPr>
              <a:t>SEVERITY OF THE ISSUE: </a:t>
            </a:r>
            <a:r>
              <a:rPr lang="en-IN" sz="2400" b="0" i="0" dirty="0">
                <a:solidFill>
                  <a:srgbClr val="FF0000"/>
                </a:solidFill>
                <a:effectLst/>
                <a:latin typeface="Cambria" panose="02040503050406030204" pitchFamily="18" charset="0"/>
                <a:ea typeface="Cambria" panose="02040503050406030204" pitchFamily="18" charset="0"/>
              </a:rPr>
              <a:t>High</a:t>
            </a:r>
          </a:p>
          <a:p>
            <a:pPr>
              <a:lnSpc>
                <a:spcPct val="150000"/>
              </a:lnSpc>
            </a:pPr>
            <a:r>
              <a:rPr lang="en-IN" sz="2400" b="1" dirty="0">
                <a:latin typeface="Cambria" panose="02040503050406030204" pitchFamily="18" charset="0"/>
                <a:ea typeface="Cambria" panose="02040503050406030204" pitchFamily="18" charset="0"/>
              </a:rPr>
              <a:t>ATTACK PERFORMED ON: </a:t>
            </a:r>
            <a:r>
              <a:rPr lang="en-IN" sz="2400" dirty="0">
                <a:latin typeface="Cambria" panose="02040503050406030204" pitchFamily="18" charset="0"/>
                <a:ea typeface="Cambria" panose="02040503050406030204" pitchFamily="18" charset="0"/>
              </a:rPr>
              <a:t>Search bar of the website</a:t>
            </a:r>
          </a:p>
          <a:p>
            <a:pPr>
              <a:lnSpc>
                <a:spcPct val="150000"/>
              </a:lnSpc>
            </a:pPr>
            <a:r>
              <a:rPr lang="en-IN" sz="2400" b="1" dirty="0">
                <a:latin typeface="Cambria" panose="02040503050406030204" pitchFamily="18" charset="0"/>
                <a:ea typeface="Cambria" panose="02040503050406030204" pitchFamily="18" charset="0"/>
              </a:rPr>
              <a:t>CODE USED: </a:t>
            </a:r>
            <a:r>
              <a:rPr lang="en-IN" sz="2400" dirty="0">
                <a:latin typeface="Cambria" panose="02040503050406030204" pitchFamily="18" charset="0"/>
                <a:ea typeface="Cambria" panose="02040503050406030204" pitchFamily="18" charset="0"/>
              </a:rPr>
              <a:t>&lt;script&gt;alert(1)&lt;/script&gt;</a:t>
            </a:r>
          </a:p>
        </p:txBody>
      </p:sp>
    </p:spTree>
    <p:extLst>
      <p:ext uri="{BB962C8B-B14F-4D97-AF65-F5344CB8AC3E}">
        <p14:creationId xmlns:p14="http://schemas.microsoft.com/office/powerpoint/2010/main" val="290095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AA7C1-B7DD-4D1A-BF7C-406F078F6051}"/>
              </a:ext>
            </a:extLst>
          </p:cNvPr>
          <p:cNvSpPr txBox="1"/>
          <p:nvPr/>
        </p:nvSpPr>
        <p:spPr>
          <a:xfrm>
            <a:off x="558265" y="452388"/>
            <a:ext cx="10693668" cy="5009769"/>
          </a:xfrm>
          <a:prstGeom prst="rect">
            <a:avLst/>
          </a:prstGeom>
          <a:noFill/>
        </p:spPr>
        <p:txBody>
          <a:bodyPr wrap="square" rtlCol="0">
            <a:spAutoFit/>
          </a:bodyPr>
          <a:lstStyle/>
          <a:p>
            <a:pPr>
              <a:lnSpc>
                <a:spcPct val="150000"/>
              </a:lnSpc>
            </a:pPr>
            <a:r>
              <a:rPr lang="en-US" sz="2400" b="1" dirty="0">
                <a:latin typeface="Cambria" panose="02040503050406030204" pitchFamily="18" charset="0"/>
                <a:ea typeface="Cambria" panose="02040503050406030204" pitchFamily="18" charset="0"/>
              </a:rPr>
              <a:t>STEPS TO REPRODUCE:</a:t>
            </a:r>
          </a:p>
          <a:p>
            <a:pPr>
              <a:lnSpc>
                <a:spcPct val="150000"/>
              </a:lnSpc>
            </a:pPr>
            <a:r>
              <a:rPr lang="en-US" sz="2400" dirty="0">
                <a:latin typeface="Cambria" panose="02040503050406030204" pitchFamily="18" charset="0"/>
                <a:ea typeface="Cambria" panose="02040503050406030204" pitchFamily="18" charset="0"/>
              </a:rPr>
              <a:t>Step 1:</a:t>
            </a:r>
            <a:r>
              <a:rPr lang="en-IN" sz="2400" dirty="0">
                <a:latin typeface="Cambria" panose="02040503050406030204" pitchFamily="18" charset="0"/>
                <a:ea typeface="Cambria" panose="02040503050406030204" pitchFamily="18" charset="0"/>
              </a:rPr>
              <a:t> Open the website </a:t>
            </a:r>
            <a:r>
              <a:rPr lang="en-IN" sz="2400" b="0" i="0" u="sng" strike="noStrike" dirty="0">
                <a:solidFill>
                  <a:srgbClr val="002060"/>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http://testasp.vulnweb.com/</a:t>
            </a:r>
            <a:r>
              <a:rPr lang="en-IN" sz="2400" dirty="0">
                <a:solidFill>
                  <a:srgbClr val="002060"/>
                </a:solidFill>
                <a:latin typeface="Arial" panose="020B0604020202020204" pitchFamily="34" charset="0"/>
              </a:rPr>
              <a:t> </a:t>
            </a:r>
            <a:r>
              <a:rPr lang="en-IN" sz="2400" dirty="0">
                <a:solidFill>
                  <a:srgbClr val="002060"/>
                </a:solidFill>
                <a:latin typeface="Cambria" panose="02040503050406030204" pitchFamily="18" charset="0"/>
                <a:ea typeface="Cambria" panose="02040503050406030204" pitchFamily="18" charset="0"/>
              </a:rPr>
              <a:t>using Firefox </a:t>
            </a:r>
            <a:r>
              <a:rPr lang="en-IN" sz="2400" dirty="0">
                <a:latin typeface="Cambria" panose="02040503050406030204" pitchFamily="18" charset="0"/>
                <a:ea typeface="Cambria" panose="02040503050406030204" pitchFamily="18" charset="0"/>
              </a:rPr>
              <a:t>on virtual Kali Machine.</a:t>
            </a:r>
          </a:p>
          <a:p>
            <a:pPr>
              <a:lnSpc>
                <a:spcPct val="150000"/>
              </a:lnSpc>
            </a:pPr>
            <a:r>
              <a:rPr lang="en-IN" sz="2400" dirty="0">
                <a:latin typeface="Cambria" panose="02040503050406030204" pitchFamily="18" charset="0"/>
                <a:ea typeface="Cambria" panose="02040503050406030204" pitchFamily="18" charset="0"/>
              </a:rPr>
              <a:t>Step 2: Then open Burp Suite application and start a temporary project in it.</a:t>
            </a:r>
          </a:p>
          <a:p>
            <a:pPr>
              <a:lnSpc>
                <a:spcPct val="150000"/>
              </a:lnSpc>
            </a:pPr>
            <a:r>
              <a:rPr lang="en-IN" sz="2400" dirty="0">
                <a:latin typeface="Cambria" panose="02040503050406030204" pitchFamily="18" charset="0"/>
                <a:ea typeface="Cambria" panose="02040503050406030204" pitchFamily="18" charset="0"/>
              </a:rPr>
              <a:t>Step 3: In Firefox browser, open XSS payloads present in </a:t>
            </a:r>
            <a:r>
              <a:rPr lang="en-IN" sz="2400" dirty="0" err="1">
                <a:latin typeface="Cambria" panose="02040503050406030204" pitchFamily="18" charset="0"/>
                <a:ea typeface="Cambria" panose="02040503050406030204" pitchFamily="18" charset="0"/>
              </a:rPr>
              <a:t>github</a:t>
            </a:r>
            <a:r>
              <a:rPr lang="en-IN" sz="2400" dirty="0">
                <a:latin typeface="Cambria" panose="02040503050406030204" pitchFamily="18" charset="0"/>
                <a:ea typeface="Cambria" panose="02040503050406030204" pitchFamily="18" charset="0"/>
              </a:rPr>
              <a:t> and copy them as raw text.</a:t>
            </a:r>
          </a:p>
          <a:p>
            <a:pPr>
              <a:lnSpc>
                <a:spcPct val="150000"/>
              </a:lnSpc>
            </a:pPr>
            <a:r>
              <a:rPr lang="en-IN" sz="2400" dirty="0">
                <a:latin typeface="Cambria" panose="02040503050406030204" pitchFamily="18" charset="0"/>
                <a:ea typeface="Cambria" panose="02040503050406030204" pitchFamily="18" charset="0"/>
              </a:rPr>
              <a:t>Step 4: Switch on proxy settings in both burp suite and browser.</a:t>
            </a:r>
          </a:p>
          <a:p>
            <a:pPr>
              <a:lnSpc>
                <a:spcPct val="150000"/>
              </a:lnSpc>
            </a:pPr>
            <a:r>
              <a:rPr lang="en-IN" sz="2400" dirty="0">
                <a:latin typeface="Cambria" panose="02040503050406030204" pitchFamily="18" charset="0"/>
                <a:ea typeface="Cambria" panose="02040503050406030204" pitchFamily="18" charset="0"/>
              </a:rPr>
              <a:t>Step 5: Type the </a:t>
            </a:r>
            <a:r>
              <a:rPr lang="en-IN" sz="2400" dirty="0" err="1">
                <a:latin typeface="Cambria" panose="02040503050406030204" pitchFamily="18" charset="0"/>
                <a:ea typeface="Cambria" panose="02040503050406030204" pitchFamily="18" charset="0"/>
              </a:rPr>
              <a:t>javascript</a:t>
            </a:r>
            <a:r>
              <a:rPr lang="en-IN" sz="2400" dirty="0">
                <a:latin typeface="Cambria" panose="02040503050406030204" pitchFamily="18" charset="0"/>
                <a:ea typeface="Cambria" panose="02040503050406030204" pitchFamily="18" charset="0"/>
              </a:rPr>
              <a:t> command &lt;script&gt;alert(1)&lt;/script&gt; on the search bar of the website and click on search.</a:t>
            </a:r>
          </a:p>
        </p:txBody>
      </p:sp>
    </p:spTree>
    <p:extLst>
      <p:ext uri="{BB962C8B-B14F-4D97-AF65-F5344CB8AC3E}">
        <p14:creationId xmlns:p14="http://schemas.microsoft.com/office/powerpoint/2010/main" val="205114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E4FF5-759F-4BE2-B6B4-044A0E94455B}"/>
              </a:ext>
            </a:extLst>
          </p:cNvPr>
          <p:cNvSpPr txBox="1"/>
          <p:nvPr/>
        </p:nvSpPr>
        <p:spPr>
          <a:xfrm>
            <a:off x="385009" y="144379"/>
            <a:ext cx="11194181" cy="5563767"/>
          </a:xfrm>
          <a:prstGeom prst="rect">
            <a:avLst/>
          </a:prstGeom>
          <a:noFill/>
        </p:spPr>
        <p:txBody>
          <a:bodyPr wrap="square" rtlCol="0">
            <a:spAutoFit/>
          </a:bodyPr>
          <a:lstStyle/>
          <a:p>
            <a:pPr>
              <a:lnSpc>
                <a:spcPct val="150000"/>
              </a:lnSpc>
            </a:pPr>
            <a:r>
              <a:rPr lang="en-IN" sz="2400" dirty="0">
                <a:latin typeface="Cambria" panose="02040503050406030204" pitchFamily="18" charset="0"/>
                <a:ea typeface="Cambria" panose="02040503050406030204" pitchFamily="18" charset="0"/>
              </a:rPr>
              <a:t>Step 6: Then in burp suite send the commands to intercept and repeater.</a:t>
            </a:r>
          </a:p>
          <a:p>
            <a:pPr>
              <a:lnSpc>
                <a:spcPct val="150000"/>
              </a:lnSpc>
            </a:pPr>
            <a:r>
              <a:rPr lang="en-IN" sz="2400" dirty="0">
                <a:latin typeface="Cambria" panose="02040503050406030204" pitchFamily="18" charset="0"/>
                <a:ea typeface="Cambria" panose="02040503050406030204" pitchFamily="18" charset="0"/>
              </a:rPr>
              <a:t>Step 7: Filter the add command to search bar and in the intruder section.</a:t>
            </a:r>
          </a:p>
          <a:p>
            <a:pPr>
              <a:lnSpc>
                <a:spcPct val="150000"/>
              </a:lnSpc>
            </a:pPr>
            <a:r>
              <a:rPr lang="en-IN" sz="2400" dirty="0">
                <a:latin typeface="Cambria" panose="02040503050406030204" pitchFamily="18" charset="0"/>
                <a:ea typeface="Cambria" panose="02040503050406030204" pitchFamily="18" charset="0"/>
              </a:rPr>
              <a:t>Step 8: Add the copied payload in the payload section of the intruder then start attack.</a:t>
            </a:r>
          </a:p>
          <a:p>
            <a:pPr>
              <a:lnSpc>
                <a:spcPct val="150000"/>
              </a:lnSpc>
            </a:pPr>
            <a:r>
              <a:rPr lang="en-IN" sz="2400" dirty="0">
                <a:latin typeface="Cambria" panose="02040503050406030204" pitchFamily="18" charset="0"/>
                <a:ea typeface="Cambria" panose="02040503050406030204" pitchFamily="18" charset="0"/>
              </a:rPr>
              <a:t>Step 9: Now, right-click on the burp suite window and click on open in browser.</a:t>
            </a:r>
          </a:p>
          <a:p>
            <a:pPr>
              <a:lnSpc>
                <a:spcPct val="150000"/>
              </a:lnSpc>
            </a:pPr>
            <a:r>
              <a:rPr lang="en-US" sz="2400" dirty="0">
                <a:latin typeface="Cambria" panose="02040503050406030204" pitchFamily="18" charset="0"/>
                <a:ea typeface="Cambria" panose="02040503050406030204" pitchFamily="18" charset="0"/>
              </a:rPr>
              <a:t>Step 10: Copy the link shown in burp suite and paste it on the </a:t>
            </a:r>
            <a:r>
              <a:rPr lang="en-US" sz="2400" dirty="0" err="1">
                <a:latin typeface="Cambria" panose="02040503050406030204" pitchFamily="18" charset="0"/>
                <a:ea typeface="Cambria" panose="02040503050406030204" pitchFamily="18" charset="0"/>
              </a:rPr>
              <a:t>firefox</a:t>
            </a:r>
            <a:r>
              <a:rPr lang="en-US" sz="2400" dirty="0">
                <a:latin typeface="Cambria" panose="02040503050406030204" pitchFamily="18" charset="0"/>
                <a:ea typeface="Cambria" panose="02040503050406030204" pitchFamily="18" charset="0"/>
              </a:rPr>
              <a:t> browser.</a:t>
            </a:r>
          </a:p>
          <a:p>
            <a:pPr>
              <a:lnSpc>
                <a:spcPct val="150000"/>
              </a:lnSpc>
            </a:pPr>
            <a:r>
              <a:rPr lang="en-US" sz="2400" dirty="0">
                <a:latin typeface="Cambria" panose="02040503050406030204" pitchFamily="18" charset="0"/>
                <a:ea typeface="Cambria" panose="02040503050406030204" pitchFamily="18" charset="0"/>
              </a:rPr>
              <a:t>Step 11: Before hitting search button make sure to turn of the proxy setting in browser and burp suite, then search.</a:t>
            </a:r>
          </a:p>
          <a:p>
            <a:pPr>
              <a:lnSpc>
                <a:spcPct val="150000"/>
              </a:lnSpc>
            </a:pPr>
            <a:r>
              <a:rPr lang="en-US" sz="2400" dirty="0">
                <a:latin typeface="Cambria" panose="02040503050406030204" pitchFamily="18" charset="0"/>
                <a:ea typeface="Cambria" panose="02040503050406030204" pitchFamily="18" charset="0"/>
              </a:rPr>
              <a:t>Step 12: Now in the website you can find and alert box with text 1 which means the XSS payload got executed in it.</a:t>
            </a:r>
          </a:p>
        </p:txBody>
      </p:sp>
    </p:spTree>
    <p:extLst>
      <p:ext uri="{BB962C8B-B14F-4D97-AF65-F5344CB8AC3E}">
        <p14:creationId xmlns:p14="http://schemas.microsoft.com/office/powerpoint/2010/main" val="44443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1E76E-0839-414D-8B1E-248248CEB962}"/>
              </a:ext>
            </a:extLst>
          </p:cNvPr>
          <p:cNvSpPr txBox="1"/>
          <p:nvPr/>
        </p:nvSpPr>
        <p:spPr>
          <a:xfrm>
            <a:off x="497307" y="365761"/>
            <a:ext cx="10915048" cy="5009769"/>
          </a:xfrm>
          <a:prstGeom prst="rect">
            <a:avLst/>
          </a:prstGeom>
          <a:noFill/>
        </p:spPr>
        <p:txBody>
          <a:bodyPr wrap="square" rtlCol="0">
            <a:spAutoFit/>
          </a:bodyPr>
          <a:lstStyle/>
          <a:p>
            <a:pPr>
              <a:lnSpc>
                <a:spcPct val="150000"/>
              </a:lnSpc>
            </a:pPr>
            <a:r>
              <a:rPr lang="en-US" sz="2400" b="1" dirty="0">
                <a:latin typeface="Cambria" panose="02040503050406030204" pitchFamily="18" charset="0"/>
                <a:ea typeface="Cambria" panose="02040503050406030204" pitchFamily="18" charset="0"/>
              </a:rPr>
              <a:t>IMPACT OF THIS ATTACK: </a:t>
            </a:r>
            <a:r>
              <a:rPr lang="en-US" sz="2400" b="0" i="0" dirty="0">
                <a:solidFill>
                  <a:srgbClr val="FFFFFF"/>
                </a:solidFill>
                <a:effectLst/>
                <a:latin typeface="Europa"/>
              </a:rPr>
              <a:t> </a:t>
            </a:r>
          </a:p>
          <a:p>
            <a:pPr>
              <a:lnSpc>
                <a:spcPct val="150000"/>
              </a:lnSpc>
            </a:pPr>
            <a:r>
              <a:rPr lang="en-US" sz="2400" dirty="0">
                <a:solidFill>
                  <a:srgbClr val="FFFFFF"/>
                </a:solidFill>
                <a:latin typeface="Europa"/>
                <a:ea typeface="Cambria" panose="02040503050406030204" pitchFamily="18" charset="0"/>
              </a:rPr>
              <a:t>                  </a:t>
            </a:r>
            <a:r>
              <a:rPr lang="en-US" sz="2400" b="0" i="0" dirty="0">
                <a:effectLst/>
                <a:latin typeface="Cambria" panose="02040503050406030204" pitchFamily="18" charset="0"/>
                <a:ea typeface="Cambria" panose="02040503050406030204" pitchFamily="18" charset="0"/>
              </a:rPr>
              <a:t>XSS can have huge implications for a web application and its users. User accounts can be hijacked, credentials could be stolen, sensitive data could be exfiltrated, and lastly, access to your client computers can be obtained.</a:t>
            </a:r>
          </a:p>
          <a:p>
            <a:pPr>
              <a:lnSpc>
                <a:spcPct val="150000"/>
              </a:lnSpc>
            </a:pPr>
            <a:r>
              <a:rPr lang="en-US" sz="2400" b="1" dirty="0">
                <a:latin typeface="Cambria" panose="02040503050406030204" pitchFamily="18" charset="0"/>
                <a:ea typeface="Cambria" panose="02040503050406030204" pitchFamily="18" charset="0"/>
              </a:rPr>
              <a:t>SOLUTION:</a:t>
            </a:r>
          </a:p>
          <a:p>
            <a:pPr>
              <a:lnSpc>
                <a:spcPct val="150000"/>
              </a:lnSpc>
            </a:pPr>
            <a:r>
              <a:rPr lang="en-US" sz="2400" dirty="0">
                <a:latin typeface="Cambria" panose="02040503050406030204" pitchFamily="18" charset="0"/>
                <a:ea typeface="Cambria" panose="02040503050406030204" pitchFamily="18" charset="0"/>
              </a:rPr>
              <a:t>                  XSS </a:t>
            </a:r>
            <a:r>
              <a:rPr lang="en-US" sz="2400" b="0" i="0" dirty="0">
                <a:effectLst/>
                <a:latin typeface="Cambria" panose="02040503050406030204" pitchFamily="18" charset="0"/>
                <a:ea typeface="Cambria" panose="02040503050406030204" pitchFamily="18" charset="0"/>
              </a:rPr>
              <a:t>vulnerabilities exist due to the absence of two countermeasures – input validation and output encoding. Together, these controls restrict impact by sanitizing the user’s input to remove special characters and then encoding any remaining special characters before returning the content to the user.</a:t>
            </a:r>
            <a:endParaRPr lang="en-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866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27E30-9EFD-4BEB-90A4-4F97FFD7F8B2}"/>
              </a:ext>
            </a:extLst>
          </p:cNvPr>
          <p:cNvSpPr txBox="1"/>
          <p:nvPr/>
        </p:nvSpPr>
        <p:spPr>
          <a:xfrm>
            <a:off x="654519" y="1662799"/>
            <a:ext cx="10228388" cy="2123658"/>
          </a:xfrm>
          <a:prstGeom prst="rect">
            <a:avLst/>
          </a:prstGeom>
          <a:noFill/>
        </p:spPr>
        <p:txBody>
          <a:bodyPr wrap="square" rtlCol="0">
            <a:spAutoFit/>
          </a:bodyPr>
          <a:lstStyle/>
          <a:p>
            <a:pPr algn="ctr"/>
            <a:r>
              <a:rPr lang="en-US"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mbria" panose="02040503050406030204" pitchFamily="18" charset="0"/>
                <a:ea typeface="Cambria" panose="02040503050406030204" pitchFamily="18" charset="0"/>
              </a:rPr>
              <a:t>SCREENSHOTS &amp; VIDEO PROOFS</a:t>
            </a:r>
            <a:endParaRPr lang="en-IN" sz="6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0136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020554-84BC-4F9A-89DA-B639F97B7831}"/>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411857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0B142-FA00-4708-9A94-23FB3AD07AB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52024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93</TotalTime>
  <Words>533</Words>
  <Application>Microsoft Office PowerPoint</Application>
  <PresentationFormat>Widescreen</PresentationFormat>
  <Paragraphs>38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Cambria</vt:lpstr>
      <vt:lpstr>Europa</vt:lpstr>
      <vt:lpstr>Impact</vt:lpstr>
      <vt:lpstr>Main Event</vt:lpstr>
      <vt:lpstr>TASK - 3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- 3</dc:title>
  <dc:creator>Anirudha sridhar</dc:creator>
  <cp:lastModifiedBy>Anirudha sridhar</cp:lastModifiedBy>
  <cp:revision>8</cp:revision>
  <dcterms:created xsi:type="dcterms:W3CDTF">2022-03-04T07:33:53Z</dcterms:created>
  <dcterms:modified xsi:type="dcterms:W3CDTF">2022-03-04T11:00:48Z</dcterms:modified>
</cp:coreProperties>
</file>