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BEF526-2263-4EF5-B9C3-7B0630033C93}" type="datetimeFigureOut">
              <a:rPr lang="en-IN" smtClean="0"/>
              <a:t>04-03-2022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C3449FB-6ECA-48A1-8D3D-6D79EB45E447}" type="slidenum">
              <a:rPr lang="en-IN" smtClean="0"/>
              <a:t>‹#›</a:t>
            </a:fld>
            <a:endParaRPr lang="en-IN"/>
          </a:p>
        </p:txBody>
      </p:sp>
    </p:spTree>
    <p:extLst>
      <p:ext uri="{BB962C8B-B14F-4D97-AF65-F5344CB8AC3E}">
        <p14:creationId xmlns:p14="http://schemas.microsoft.com/office/powerpoint/2010/main" val="2315521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BEF526-2263-4EF5-B9C3-7B0630033C93}"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3449FB-6ECA-48A1-8D3D-6D79EB45E447}" type="slidenum">
              <a:rPr lang="en-IN" smtClean="0"/>
              <a:t>‹#›</a:t>
            </a:fld>
            <a:endParaRPr lang="en-IN"/>
          </a:p>
        </p:txBody>
      </p:sp>
    </p:spTree>
    <p:extLst>
      <p:ext uri="{BB962C8B-B14F-4D97-AF65-F5344CB8AC3E}">
        <p14:creationId xmlns:p14="http://schemas.microsoft.com/office/powerpoint/2010/main" val="681153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EF526-2263-4EF5-B9C3-7B0630033C93}"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3449FB-6ECA-48A1-8D3D-6D79EB45E447}" type="slidenum">
              <a:rPr lang="en-IN" smtClean="0"/>
              <a:t>‹#›</a:t>
            </a:fld>
            <a:endParaRPr lang="en-IN"/>
          </a:p>
        </p:txBody>
      </p:sp>
    </p:spTree>
    <p:extLst>
      <p:ext uri="{BB962C8B-B14F-4D97-AF65-F5344CB8AC3E}">
        <p14:creationId xmlns:p14="http://schemas.microsoft.com/office/powerpoint/2010/main" val="1569937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EF526-2263-4EF5-B9C3-7B0630033C93}"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3449FB-6ECA-48A1-8D3D-6D79EB45E447}" type="slidenum">
              <a:rPr lang="en-IN" smtClean="0"/>
              <a:t>‹#›</a:t>
            </a:fld>
            <a:endParaRPr lang="en-IN"/>
          </a:p>
        </p:txBody>
      </p:sp>
    </p:spTree>
    <p:extLst>
      <p:ext uri="{BB962C8B-B14F-4D97-AF65-F5344CB8AC3E}">
        <p14:creationId xmlns:p14="http://schemas.microsoft.com/office/powerpoint/2010/main" val="3708571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EF526-2263-4EF5-B9C3-7B0630033C93}"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3449FB-6ECA-48A1-8D3D-6D79EB45E447}" type="slidenum">
              <a:rPr lang="en-IN" smtClean="0"/>
              <a:t>‹#›</a:t>
            </a:fld>
            <a:endParaRPr lang="en-IN"/>
          </a:p>
        </p:txBody>
      </p:sp>
    </p:spTree>
    <p:extLst>
      <p:ext uri="{BB962C8B-B14F-4D97-AF65-F5344CB8AC3E}">
        <p14:creationId xmlns:p14="http://schemas.microsoft.com/office/powerpoint/2010/main" val="3921889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EF526-2263-4EF5-B9C3-7B0630033C93}"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3449FB-6ECA-48A1-8D3D-6D79EB45E447}" type="slidenum">
              <a:rPr lang="en-IN" smtClean="0"/>
              <a:t>‹#›</a:t>
            </a:fld>
            <a:endParaRPr lang="en-IN"/>
          </a:p>
        </p:txBody>
      </p:sp>
    </p:spTree>
    <p:extLst>
      <p:ext uri="{BB962C8B-B14F-4D97-AF65-F5344CB8AC3E}">
        <p14:creationId xmlns:p14="http://schemas.microsoft.com/office/powerpoint/2010/main" val="492196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EF526-2263-4EF5-B9C3-7B0630033C93}"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3449FB-6ECA-48A1-8D3D-6D79EB45E447}" type="slidenum">
              <a:rPr lang="en-IN" smtClean="0"/>
              <a:t>‹#›</a:t>
            </a:fld>
            <a:endParaRPr lang="en-IN"/>
          </a:p>
        </p:txBody>
      </p:sp>
    </p:spTree>
    <p:extLst>
      <p:ext uri="{BB962C8B-B14F-4D97-AF65-F5344CB8AC3E}">
        <p14:creationId xmlns:p14="http://schemas.microsoft.com/office/powerpoint/2010/main" val="769822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EF526-2263-4EF5-B9C3-7B0630033C93}"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3449FB-6ECA-48A1-8D3D-6D79EB45E447}" type="slidenum">
              <a:rPr lang="en-IN" smtClean="0"/>
              <a:t>‹#›</a:t>
            </a:fld>
            <a:endParaRPr lang="en-IN"/>
          </a:p>
        </p:txBody>
      </p:sp>
    </p:spTree>
    <p:extLst>
      <p:ext uri="{BB962C8B-B14F-4D97-AF65-F5344CB8AC3E}">
        <p14:creationId xmlns:p14="http://schemas.microsoft.com/office/powerpoint/2010/main" val="612561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EF526-2263-4EF5-B9C3-7B0630033C93}"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3449FB-6ECA-48A1-8D3D-6D79EB45E447}" type="slidenum">
              <a:rPr lang="en-IN" smtClean="0"/>
              <a:t>‹#›</a:t>
            </a:fld>
            <a:endParaRPr lang="en-IN"/>
          </a:p>
        </p:txBody>
      </p:sp>
    </p:spTree>
    <p:extLst>
      <p:ext uri="{BB962C8B-B14F-4D97-AF65-F5344CB8AC3E}">
        <p14:creationId xmlns:p14="http://schemas.microsoft.com/office/powerpoint/2010/main" val="2384611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EF526-2263-4EF5-B9C3-7B0630033C93}"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C3449FB-6ECA-48A1-8D3D-6D79EB45E447}" type="slidenum">
              <a:rPr lang="en-IN" smtClean="0"/>
              <a:t>‹#›</a:t>
            </a:fld>
            <a:endParaRPr lang="en-IN"/>
          </a:p>
        </p:txBody>
      </p:sp>
    </p:spTree>
    <p:extLst>
      <p:ext uri="{BB962C8B-B14F-4D97-AF65-F5344CB8AC3E}">
        <p14:creationId xmlns:p14="http://schemas.microsoft.com/office/powerpoint/2010/main" val="3371642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EF526-2263-4EF5-B9C3-7B0630033C93}"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3449FB-6ECA-48A1-8D3D-6D79EB45E447}" type="slidenum">
              <a:rPr lang="en-IN" smtClean="0"/>
              <a:t>‹#›</a:t>
            </a:fld>
            <a:endParaRPr lang="en-IN"/>
          </a:p>
        </p:txBody>
      </p:sp>
    </p:spTree>
    <p:extLst>
      <p:ext uri="{BB962C8B-B14F-4D97-AF65-F5344CB8AC3E}">
        <p14:creationId xmlns:p14="http://schemas.microsoft.com/office/powerpoint/2010/main" val="2813243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BEF526-2263-4EF5-B9C3-7B0630033C93}"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3449FB-6ECA-48A1-8D3D-6D79EB45E447}" type="slidenum">
              <a:rPr lang="en-IN" smtClean="0"/>
              <a:t>‹#›</a:t>
            </a:fld>
            <a:endParaRPr lang="en-IN"/>
          </a:p>
        </p:txBody>
      </p:sp>
    </p:spTree>
    <p:extLst>
      <p:ext uri="{BB962C8B-B14F-4D97-AF65-F5344CB8AC3E}">
        <p14:creationId xmlns:p14="http://schemas.microsoft.com/office/powerpoint/2010/main" val="145527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BEF526-2263-4EF5-B9C3-7B0630033C93}" type="datetimeFigureOut">
              <a:rPr lang="en-IN" smtClean="0"/>
              <a:t>04-03-2022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3449FB-6ECA-48A1-8D3D-6D79EB45E447}" type="slidenum">
              <a:rPr lang="en-IN" smtClean="0"/>
              <a:t>‹#›</a:t>
            </a:fld>
            <a:endParaRPr lang="en-IN"/>
          </a:p>
        </p:txBody>
      </p:sp>
    </p:spTree>
    <p:extLst>
      <p:ext uri="{BB962C8B-B14F-4D97-AF65-F5344CB8AC3E}">
        <p14:creationId xmlns:p14="http://schemas.microsoft.com/office/powerpoint/2010/main" val="1248546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BEF526-2263-4EF5-B9C3-7B0630033C93}"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3449FB-6ECA-48A1-8D3D-6D79EB45E447}" type="slidenum">
              <a:rPr lang="en-IN" smtClean="0"/>
              <a:t>‹#›</a:t>
            </a:fld>
            <a:endParaRPr lang="en-IN"/>
          </a:p>
        </p:txBody>
      </p:sp>
    </p:spTree>
    <p:extLst>
      <p:ext uri="{BB962C8B-B14F-4D97-AF65-F5344CB8AC3E}">
        <p14:creationId xmlns:p14="http://schemas.microsoft.com/office/powerpoint/2010/main" val="2620950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EF526-2263-4EF5-B9C3-7B0630033C93}" type="datetimeFigureOut">
              <a:rPr lang="en-IN" smtClean="0"/>
              <a:t>04-03-2022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3449FB-6ECA-48A1-8D3D-6D79EB45E447}" type="slidenum">
              <a:rPr lang="en-IN" smtClean="0"/>
              <a:t>‹#›</a:t>
            </a:fld>
            <a:endParaRPr lang="en-IN"/>
          </a:p>
        </p:txBody>
      </p:sp>
    </p:spTree>
    <p:extLst>
      <p:ext uri="{BB962C8B-B14F-4D97-AF65-F5344CB8AC3E}">
        <p14:creationId xmlns:p14="http://schemas.microsoft.com/office/powerpoint/2010/main" val="132428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BEF526-2263-4EF5-B9C3-7B0630033C93}"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3449FB-6ECA-48A1-8D3D-6D79EB45E447}" type="slidenum">
              <a:rPr lang="en-IN" smtClean="0"/>
              <a:t>‹#›</a:t>
            </a:fld>
            <a:endParaRPr lang="en-IN"/>
          </a:p>
        </p:txBody>
      </p:sp>
    </p:spTree>
    <p:extLst>
      <p:ext uri="{BB962C8B-B14F-4D97-AF65-F5344CB8AC3E}">
        <p14:creationId xmlns:p14="http://schemas.microsoft.com/office/powerpoint/2010/main" val="711645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BEF526-2263-4EF5-B9C3-7B0630033C93}"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3449FB-6ECA-48A1-8D3D-6D79EB45E447}" type="slidenum">
              <a:rPr lang="en-IN" smtClean="0"/>
              <a:t>‹#›</a:t>
            </a:fld>
            <a:endParaRPr lang="en-IN"/>
          </a:p>
        </p:txBody>
      </p:sp>
    </p:spTree>
    <p:extLst>
      <p:ext uri="{BB962C8B-B14F-4D97-AF65-F5344CB8AC3E}">
        <p14:creationId xmlns:p14="http://schemas.microsoft.com/office/powerpoint/2010/main" val="395150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BEF526-2263-4EF5-B9C3-7B0630033C93}" type="datetimeFigureOut">
              <a:rPr lang="en-IN" smtClean="0"/>
              <a:t>04-03-2022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3449FB-6ECA-48A1-8D3D-6D79EB45E447}" type="slidenum">
              <a:rPr lang="en-IN" smtClean="0"/>
              <a:t>‹#›</a:t>
            </a:fld>
            <a:endParaRPr lang="en-IN"/>
          </a:p>
        </p:txBody>
      </p:sp>
    </p:spTree>
    <p:extLst>
      <p:ext uri="{BB962C8B-B14F-4D97-AF65-F5344CB8AC3E}">
        <p14:creationId xmlns:p14="http://schemas.microsoft.com/office/powerpoint/2010/main" val="3286782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ortswigger.net/web-security/all-labs" TargetMode="External"/><Relationship Id="rId2" Type="http://schemas.openxmlformats.org/officeDocument/2006/relationships/hyperlink" Target="https://portswigger.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EF06-02FF-4290-9AC8-8F03C7ADA5C1}"/>
              </a:ext>
            </a:extLst>
          </p:cNvPr>
          <p:cNvSpPr>
            <a:spLocks noGrp="1"/>
          </p:cNvSpPr>
          <p:nvPr>
            <p:ph type="ctrTitle"/>
          </p:nvPr>
        </p:nvSpPr>
        <p:spPr>
          <a:xfrm>
            <a:off x="3003825" y="952902"/>
            <a:ext cx="8574622" cy="1520792"/>
          </a:xfrm>
        </p:spPr>
        <p:txBody>
          <a:bodyPr>
            <a:noAutofit/>
          </a:bodyPr>
          <a:lstStyle/>
          <a:p>
            <a:pPr algn="ctr"/>
            <a:r>
              <a:rPr lang="en-US" sz="8000" dirty="0">
                <a:latin typeface="Algerian" panose="04020705040A02060702" pitchFamily="82" charset="0"/>
              </a:rPr>
              <a:t>Task - 1</a:t>
            </a:r>
            <a:endParaRPr lang="en-IN" sz="8000" dirty="0">
              <a:latin typeface="Algerian" panose="04020705040A02060702" pitchFamily="82" charset="0"/>
            </a:endParaRPr>
          </a:p>
        </p:txBody>
      </p:sp>
      <p:sp>
        <p:nvSpPr>
          <p:cNvPr id="3" name="Subtitle 2">
            <a:extLst>
              <a:ext uri="{FF2B5EF4-FFF2-40B4-BE49-F238E27FC236}">
                <a16:creationId xmlns:a16="http://schemas.microsoft.com/office/drawing/2014/main" id="{523519B2-F1A1-4057-90A4-FADA5D6D2E1F}"/>
              </a:ext>
            </a:extLst>
          </p:cNvPr>
          <p:cNvSpPr>
            <a:spLocks noGrp="1"/>
          </p:cNvSpPr>
          <p:nvPr>
            <p:ph type="subTitle" idx="1"/>
          </p:nvPr>
        </p:nvSpPr>
        <p:spPr>
          <a:xfrm>
            <a:off x="8951493" y="4911211"/>
            <a:ext cx="2428775" cy="566721"/>
          </a:xfrm>
        </p:spPr>
        <p:txBody>
          <a:bodyPr/>
          <a:lstStyle/>
          <a:p>
            <a:pPr algn="ctr"/>
            <a:r>
              <a:rPr lang="en-US" dirty="0" err="1">
                <a:latin typeface="Cambria" panose="02040503050406030204" pitchFamily="18" charset="0"/>
                <a:ea typeface="Cambria" panose="02040503050406030204" pitchFamily="18" charset="0"/>
              </a:rPr>
              <a:t>Kanthimathi</a:t>
            </a:r>
            <a:r>
              <a:rPr lang="en-US" dirty="0">
                <a:latin typeface="Cambria" panose="02040503050406030204" pitchFamily="18" charset="0"/>
                <a:ea typeface="Cambria" panose="02040503050406030204" pitchFamily="18" charset="0"/>
              </a:rPr>
              <a:t> .C</a:t>
            </a:r>
            <a:endParaRPr lang="en-IN"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3C3AC816-EAD9-43D4-88F6-9F91C5DAD40C}"/>
              </a:ext>
            </a:extLst>
          </p:cNvPr>
          <p:cNvSpPr txBox="1"/>
          <p:nvPr/>
        </p:nvSpPr>
        <p:spPr>
          <a:xfrm>
            <a:off x="2435191" y="2776481"/>
            <a:ext cx="9711890" cy="1305037"/>
          </a:xfrm>
          <a:prstGeom prst="rect">
            <a:avLst/>
          </a:prstGeom>
          <a:noFill/>
        </p:spPr>
        <p:txBody>
          <a:bodyPr wrap="square" rtlCol="0">
            <a:spAutoFit/>
          </a:bodyPr>
          <a:lstStyle/>
          <a:p>
            <a:pPr algn="ctr">
              <a:lnSpc>
                <a:spcPct val="150000"/>
              </a:lnSpc>
            </a:pPr>
            <a:r>
              <a:rPr lang="en-US" sz="2800" dirty="0">
                <a:latin typeface="Cambria" panose="02040503050406030204" pitchFamily="18" charset="0"/>
                <a:ea typeface="Cambria" panose="02040503050406030204" pitchFamily="18" charset="0"/>
              </a:rPr>
              <a:t>SOLVING THE CROSS-SITE SCRIPTING(XSS)VULNERABILITIES OF PORTSWIGGER LABS</a:t>
            </a:r>
            <a:endParaRPr lang="en-IN"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9451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5BF1A-6715-43EF-B326-E757A33FD023}"/>
              </a:ext>
            </a:extLst>
          </p:cNvPr>
          <p:cNvSpPr>
            <a:spLocks noGrp="1"/>
          </p:cNvSpPr>
          <p:nvPr>
            <p:ph type="title"/>
          </p:nvPr>
        </p:nvSpPr>
        <p:spPr>
          <a:xfrm>
            <a:off x="1617044" y="495700"/>
            <a:ext cx="10154653" cy="6362300"/>
          </a:xfrm>
        </p:spPr>
        <p:txBody>
          <a:bodyPr>
            <a:normAutofit fontScale="90000"/>
          </a:bodyPr>
          <a:lstStyle/>
          <a:p>
            <a:pPr algn="l" rtl="0">
              <a:spcBef>
                <a:spcPts val="0"/>
              </a:spcBef>
              <a:spcAft>
                <a:spcPts val="0"/>
              </a:spcAft>
            </a:pPr>
            <a:r>
              <a:rPr lang="en-US" sz="2400" b="1" i="0" u="none" strike="noStrike" dirty="0">
                <a:solidFill>
                  <a:srgbClr val="000000"/>
                </a:solidFill>
                <a:effectLst/>
                <a:latin typeface="Cambria" panose="02040503050406030204" pitchFamily="18" charset="0"/>
                <a:ea typeface="Cambria" panose="02040503050406030204" pitchFamily="18" charset="0"/>
              </a:rPr>
              <a:t>PROBLEM STATEMENT :</a:t>
            </a:r>
            <a:br>
              <a:rPr lang="en-US" sz="1600" b="1" i="0" u="none" strike="noStrike" dirty="0">
                <a:solidFill>
                  <a:srgbClr val="000000"/>
                </a:solidFill>
                <a:effectLst/>
                <a:latin typeface="Cambria" panose="02040503050406030204" pitchFamily="18" charset="0"/>
                <a:ea typeface="Cambria" panose="02040503050406030204" pitchFamily="18" charset="0"/>
              </a:rPr>
            </a:br>
            <a:br>
              <a:rPr lang="en-US" sz="1600" b="0" dirty="0">
                <a:effectLst/>
                <a:latin typeface="Cambria" panose="02040503050406030204" pitchFamily="18" charset="0"/>
                <a:ea typeface="Cambria" panose="02040503050406030204" pitchFamily="18" charset="0"/>
              </a:rPr>
            </a:br>
            <a:r>
              <a:rPr lang="en-US" sz="2000" b="0" dirty="0">
                <a:effectLst/>
                <a:latin typeface="Cambria" panose="02040503050406030204" pitchFamily="18" charset="0"/>
                <a:ea typeface="Cambria" panose="02040503050406030204" pitchFamily="18" charset="0"/>
              </a:rPr>
              <a:t>                 </a:t>
            </a:r>
            <a:r>
              <a:rPr lang="en-US" sz="2000" b="0" i="0" u="none" strike="noStrike" dirty="0">
                <a:solidFill>
                  <a:srgbClr val="000000"/>
                </a:solidFill>
                <a:effectLst/>
                <a:latin typeface="Cambria" panose="02040503050406030204" pitchFamily="18" charset="0"/>
                <a:ea typeface="Cambria" panose="02040503050406030204" pitchFamily="18" charset="0"/>
              </a:rPr>
              <a:t>In Session 22 we introduced you to </a:t>
            </a:r>
            <a:r>
              <a:rPr lang="en-US" sz="2000" b="0" i="0" u="none" strike="noStrike" dirty="0" err="1">
                <a:solidFill>
                  <a:srgbClr val="000000"/>
                </a:solidFill>
                <a:effectLst/>
                <a:latin typeface="Cambria" panose="02040503050406030204" pitchFamily="18" charset="0"/>
                <a:ea typeface="Cambria" panose="02040503050406030204" pitchFamily="18" charset="0"/>
              </a:rPr>
              <a:t>portswigger</a:t>
            </a:r>
            <a:r>
              <a:rPr lang="en-US" sz="2000" b="0" i="0" u="none" strike="noStrike" dirty="0">
                <a:solidFill>
                  <a:srgbClr val="000000"/>
                </a:solidFill>
                <a:effectLst/>
                <a:latin typeface="Cambria" panose="02040503050406030204" pitchFamily="18" charset="0"/>
                <a:ea typeface="Cambria" panose="02040503050406030204" pitchFamily="18" charset="0"/>
              </a:rPr>
              <a:t> labs. </a:t>
            </a:r>
            <a:r>
              <a:rPr lang="en-US" sz="2000" b="0" i="0" u="none" strike="noStrike" dirty="0" err="1">
                <a:solidFill>
                  <a:srgbClr val="000000"/>
                </a:solidFill>
                <a:effectLst/>
                <a:latin typeface="Cambria" panose="02040503050406030204" pitchFamily="18" charset="0"/>
                <a:ea typeface="Cambria" panose="02040503050406030204" pitchFamily="18" charset="0"/>
              </a:rPr>
              <a:t>Portswigger</a:t>
            </a:r>
            <a:r>
              <a:rPr lang="en-US" sz="2000" b="0" i="0" u="none" strike="noStrike" dirty="0">
                <a:solidFill>
                  <a:srgbClr val="000000"/>
                </a:solidFill>
                <a:effectLst/>
                <a:latin typeface="Cambria" panose="02040503050406030204" pitchFamily="18" charset="0"/>
                <a:ea typeface="Cambria" panose="02040503050406030204" pitchFamily="18" charset="0"/>
              </a:rPr>
              <a:t> is a website which has so many vulnerable labs which helps you to learn about other vulnerabilities in real life. You can visit </a:t>
            </a:r>
            <a:r>
              <a:rPr lang="en-US" sz="2000" b="0" i="0" u="none" strike="noStrike" dirty="0" err="1">
                <a:solidFill>
                  <a:srgbClr val="000000"/>
                </a:solidFill>
                <a:effectLst/>
                <a:latin typeface="Cambria" panose="02040503050406030204" pitchFamily="18" charset="0"/>
                <a:ea typeface="Cambria" panose="02040503050406030204" pitchFamily="18" charset="0"/>
              </a:rPr>
              <a:t>Portswigger</a:t>
            </a:r>
            <a:r>
              <a:rPr lang="en-US" sz="2000" b="0" i="0" u="none" strike="noStrike" dirty="0">
                <a:solidFill>
                  <a:srgbClr val="000000"/>
                </a:solidFill>
                <a:effectLst/>
                <a:latin typeface="Cambria" panose="02040503050406030204" pitchFamily="18" charset="0"/>
                <a:ea typeface="Cambria" panose="02040503050406030204" pitchFamily="18" charset="0"/>
              </a:rPr>
              <a:t> labs at </a:t>
            </a:r>
            <a:r>
              <a:rPr lang="en-US" sz="2000" b="0" i="0" u="sng" strike="noStrike" dirty="0">
                <a:solidFill>
                  <a:srgbClr val="1155CC"/>
                </a:solidFill>
                <a:effectLst/>
                <a:latin typeface="Cambria" panose="02040503050406030204" pitchFamily="18" charset="0"/>
                <a:ea typeface="Cambria" panose="02040503050406030204" pitchFamily="18" charset="0"/>
                <a:hlinkClick r:id="rId2"/>
              </a:rPr>
              <a:t>https://portswigger.net/</a:t>
            </a:r>
            <a:r>
              <a:rPr lang="en-US" sz="2000" b="0" i="0" u="none" strike="noStrike" dirty="0">
                <a:solidFill>
                  <a:srgbClr val="000000"/>
                </a:solidFill>
                <a:effectLst/>
                <a:latin typeface="Cambria" panose="02040503050406030204" pitchFamily="18" charset="0"/>
                <a:ea typeface="Cambria" panose="02040503050406030204" pitchFamily="18" charset="0"/>
              </a:rPr>
              <a:t> </a:t>
            </a:r>
            <a:br>
              <a:rPr lang="en-US" sz="2000" b="0" dirty="0">
                <a:effectLst/>
                <a:latin typeface="Cambria" panose="02040503050406030204" pitchFamily="18" charset="0"/>
                <a:ea typeface="Cambria" panose="02040503050406030204" pitchFamily="18" charset="0"/>
              </a:rPr>
            </a:br>
            <a:br>
              <a:rPr lang="en-US" sz="2000" b="0" dirty="0">
                <a:effectLst/>
                <a:latin typeface="Cambria" panose="02040503050406030204" pitchFamily="18" charset="0"/>
                <a:ea typeface="Cambria" panose="02040503050406030204" pitchFamily="18" charset="0"/>
              </a:rPr>
            </a:br>
            <a:r>
              <a:rPr lang="en-US" sz="2000" b="0" dirty="0">
                <a:effectLst/>
                <a:latin typeface="Cambria" panose="02040503050406030204" pitchFamily="18" charset="0"/>
                <a:ea typeface="Cambria" panose="02040503050406030204" pitchFamily="18" charset="0"/>
              </a:rPr>
              <a:t>               </a:t>
            </a:r>
            <a:r>
              <a:rPr lang="en-US" sz="2000" b="0" i="0" u="none" strike="noStrike" dirty="0">
                <a:solidFill>
                  <a:srgbClr val="000000"/>
                </a:solidFill>
                <a:effectLst/>
                <a:latin typeface="Cambria" panose="02040503050406030204" pitchFamily="18" charset="0"/>
                <a:ea typeface="Cambria" panose="02040503050406030204" pitchFamily="18" charset="0"/>
              </a:rPr>
              <a:t>So the exact task for you now is there are several XSS labs on this website </a:t>
            </a:r>
            <a:r>
              <a:rPr lang="en-US" sz="2000" b="0" i="0" u="sng" strike="noStrike" dirty="0">
                <a:solidFill>
                  <a:srgbClr val="1155CC"/>
                </a:solidFill>
                <a:effectLst/>
                <a:latin typeface="Cambria" panose="02040503050406030204" pitchFamily="18" charset="0"/>
                <a:ea typeface="Cambria" panose="02040503050406030204" pitchFamily="18" charset="0"/>
                <a:hlinkClick r:id="rId3"/>
              </a:rPr>
              <a:t>https://portswigger.net/web-security/all-labs</a:t>
            </a:r>
            <a:r>
              <a:rPr lang="en-US" sz="2000" b="0" i="0" u="none" strike="noStrike" dirty="0">
                <a:solidFill>
                  <a:srgbClr val="000000"/>
                </a:solidFill>
                <a:effectLst/>
                <a:latin typeface="Cambria" panose="02040503050406030204" pitchFamily="18" charset="0"/>
                <a:ea typeface="Cambria" panose="02040503050406030204" pitchFamily="18" charset="0"/>
              </a:rPr>
              <a:t>. You can just choose any 5 of them and solve it. We are leaving the choice up to you.</a:t>
            </a:r>
            <a:br>
              <a:rPr lang="en-US" sz="2000" b="0" dirty="0">
                <a:effectLst/>
                <a:latin typeface="Cambria" panose="02040503050406030204" pitchFamily="18" charset="0"/>
                <a:ea typeface="Cambria" panose="02040503050406030204" pitchFamily="18" charset="0"/>
              </a:rPr>
            </a:br>
            <a:br>
              <a:rPr lang="en-US" sz="2000" b="0" dirty="0">
                <a:effectLst/>
                <a:latin typeface="Cambria" panose="02040503050406030204" pitchFamily="18" charset="0"/>
                <a:ea typeface="Cambria" panose="02040503050406030204" pitchFamily="18" charset="0"/>
              </a:rPr>
            </a:br>
            <a:r>
              <a:rPr lang="en-US" sz="2000" b="0" dirty="0">
                <a:effectLst/>
                <a:latin typeface="Cambria" panose="02040503050406030204" pitchFamily="18" charset="0"/>
                <a:ea typeface="Cambria" panose="02040503050406030204" pitchFamily="18" charset="0"/>
              </a:rPr>
              <a:t>              </a:t>
            </a:r>
            <a:r>
              <a:rPr lang="en-US" sz="2000" b="0" i="0" u="none" strike="noStrike" dirty="0">
                <a:solidFill>
                  <a:srgbClr val="000000"/>
                </a:solidFill>
                <a:effectLst/>
                <a:latin typeface="Cambria" panose="02040503050406030204" pitchFamily="18" charset="0"/>
                <a:ea typeface="Cambria" panose="02040503050406030204" pitchFamily="18" charset="0"/>
              </a:rPr>
              <a:t>Every lab on the website has a hint section which you can use to solve the labs if you are stuck somewhere. Watch me solve one lab to give you a demo.</a:t>
            </a:r>
            <a:br>
              <a:rPr lang="en-US" sz="2000" b="0" i="0" u="none" strike="noStrike" dirty="0">
                <a:solidFill>
                  <a:srgbClr val="000000"/>
                </a:solidFill>
                <a:effectLst/>
                <a:latin typeface="Cambria" panose="02040503050406030204" pitchFamily="18" charset="0"/>
                <a:ea typeface="Cambria" panose="02040503050406030204" pitchFamily="18" charset="0"/>
              </a:rPr>
            </a:br>
            <a:br>
              <a:rPr lang="en-US" sz="2000" b="0" i="0" u="none" strike="noStrike" dirty="0">
                <a:solidFill>
                  <a:srgbClr val="000000"/>
                </a:solidFill>
                <a:effectLst/>
                <a:latin typeface="Cambria" panose="02040503050406030204" pitchFamily="18" charset="0"/>
                <a:ea typeface="Cambria" panose="02040503050406030204" pitchFamily="18" charset="0"/>
              </a:rPr>
            </a:br>
            <a:br>
              <a:rPr lang="en-US" sz="2000" b="0" dirty="0">
                <a:effectLst/>
                <a:latin typeface="Cambria" panose="02040503050406030204" pitchFamily="18" charset="0"/>
                <a:ea typeface="Cambria" panose="02040503050406030204" pitchFamily="18" charset="0"/>
              </a:rPr>
            </a:br>
            <a:r>
              <a:rPr lang="en-US" sz="2000" b="0" dirty="0">
                <a:effectLst/>
                <a:latin typeface="Cambria" panose="02040503050406030204" pitchFamily="18" charset="0"/>
                <a:ea typeface="Cambria" panose="02040503050406030204" pitchFamily="18" charset="0"/>
              </a:rPr>
              <a:t>          </a:t>
            </a:r>
            <a:r>
              <a:rPr lang="en-US" sz="2000" b="0" i="0" u="none" strike="noStrike" dirty="0">
                <a:solidFill>
                  <a:srgbClr val="000000"/>
                </a:solidFill>
                <a:effectLst/>
                <a:latin typeface="Cambria" panose="02040503050406030204" pitchFamily="18" charset="0"/>
                <a:ea typeface="Cambria" panose="02040503050406030204" pitchFamily="18" charset="0"/>
              </a:rPr>
              <a:t>After solving you should see something like “Solved Status” on the top of the lab. That status is necessary to pass the task out.</a:t>
            </a:r>
            <a:br>
              <a:rPr lang="en-US" sz="2000" b="0" dirty="0">
                <a:effectLst/>
                <a:latin typeface="Cambria" panose="02040503050406030204" pitchFamily="18" charset="0"/>
                <a:ea typeface="Cambria" panose="02040503050406030204" pitchFamily="18" charset="0"/>
              </a:rPr>
            </a:br>
            <a:br>
              <a:rPr lang="en-US" sz="2000" b="0" dirty="0">
                <a:effectLst/>
                <a:latin typeface="Cambria" panose="02040503050406030204" pitchFamily="18" charset="0"/>
                <a:ea typeface="Cambria" panose="02040503050406030204" pitchFamily="18" charset="0"/>
              </a:rPr>
            </a:br>
            <a:r>
              <a:rPr lang="en-US" sz="2000" b="0" dirty="0">
                <a:effectLst/>
                <a:latin typeface="Cambria" panose="02040503050406030204" pitchFamily="18" charset="0"/>
                <a:ea typeface="Cambria" panose="02040503050406030204" pitchFamily="18" charset="0"/>
              </a:rPr>
              <a:t>            </a:t>
            </a:r>
            <a:r>
              <a:rPr lang="en-US" sz="2000" b="0" i="0" u="none" strike="noStrike" dirty="0">
                <a:solidFill>
                  <a:srgbClr val="000000"/>
                </a:solidFill>
                <a:effectLst/>
                <a:latin typeface="Cambria" panose="02040503050406030204" pitchFamily="18" charset="0"/>
                <a:ea typeface="Cambria" panose="02040503050406030204" pitchFamily="18" charset="0"/>
              </a:rPr>
              <a:t>If you need any more help solving labs, you can use Google to find out a solution video available on </a:t>
            </a:r>
            <a:r>
              <a:rPr lang="en-US" sz="2000" b="0" i="0" u="none" strike="noStrike" dirty="0" err="1">
                <a:solidFill>
                  <a:srgbClr val="000000"/>
                </a:solidFill>
                <a:effectLst/>
                <a:latin typeface="Cambria" panose="02040503050406030204" pitchFamily="18" charset="0"/>
                <a:ea typeface="Cambria" panose="02040503050406030204" pitchFamily="18" charset="0"/>
              </a:rPr>
              <a:t>Youtube</a:t>
            </a:r>
            <a:r>
              <a:rPr lang="en-US" sz="2000" b="0" i="0" u="none" strike="noStrike" dirty="0">
                <a:solidFill>
                  <a:srgbClr val="000000"/>
                </a:solidFill>
                <a:effectLst/>
                <a:latin typeface="Cambria" panose="02040503050406030204" pitchFamily="18" charset="0"/>
                <a:ea typeface="Cambria" panose="02040503050406030204" pitchFamily="18" charset="0"/>
              </a:rPr>
              <a:t>. </a:t>
            </a:r>
            <a:br>
              <a:rPr lang="en-US" sz="2000" b="0" dirty="0">
                <a:effectLst/>
                <a:latin typeface="Cambria" panose="02040503050406030204" pitchFamily="18" charset="0"/>
                <a:ea typeface="Cambria" panose="02040503050406030204" pitchFamily="18" charset="0"/>
              </a:rPr>
            </a:br>
            <a:br>
              <a:rPr lang="en-US" sz="2000" dirty="0">
                <a:latin typeface="Cambria" panose="02040503050406030204" pitchFamily="18" charset="0"/>
                <a:ea typeface="Cambria" panose="02040503050406030204" pitchFamily="18" charset="0"/>
              </a:rPr>
            </a:b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94965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8022-4E99-4920-9A25-253DE67DF785}"/>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0EC0E6D6-5744-4683-B22A-10228845D197}"/>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2278E80F-9B18-479B-A224-41C0813F2508}"/>
              </a:ext>
            </a:extLst>
          </p:cNvPr>
          <p:cNvPicPr>
            <a:picLocks noChangeAspect="1"/>
          </p:cNvPicPr>
          <p:nvPr/>
        </p:nvPicPr>
        <p:blipFill>
          <a:blip r:embed="rId2"/>
          <a:stretch>
            <a:fillRect/>
          </a:stretch>
        </p:blipFill>
        <p:spPr>
          <a:xfrm>
            <a:off x="347828" y="207042"/>
            <a:ext cx="11496344" cy="6068629"/>
          </a:xfrm>
          <a:prstGeom prst="rect">
            <a:avLst/>
          </a:prstGeom>
        </p:spPr>
      </p:pic>
    </p:spTree>
    <p:extLst>
      <p:ext uri="{BB962C8B-B14F-4D97-AF65-F5344CB8AC3E}">
        <p14:creationId xmlns:p14="http://schemas.microsoft.com/office/powerpoint/2010/main" val="2758434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78D1-7D82-4F50-88DA-B9C86B43E1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212067-A1F9-40F1-B15C-E8A1A861BEF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92C28B4-D050-4805-AFC1-F713297B2B5B}"/>
              </a:ext>
            </a:extLst>
          </p:cNvPr>
          <p:cNvPicPr>
            <a:picLocks noChangeAspect="1"/>
          </p:cNvPicPr>
          <p:nvPr/>
        </p:nvPicPr>
        <p:blipFill>
          <a:blip r:embed="rId2"/>
          <a:stretch>
            <a:fillRect/>
          </a:stretch>
        </p:blipFill>
        <p:spPr>
          <a:xfrm>
            <a:off x="221381" y="220745"/>
            <a:ext cx="11675444" cy="6410753"/>
          </a:xfrm>
          <a:prstGeom prst="rect">
            <a:avLst/>
          </a:prstGeom>
        </p:spPr>
      </p:pic>
    </p:spTree>
    <p:extLst>
      <p:ext uri="{BB962C8B-B14F-4D97-AF65-F5344CB8AC3E}">
        <p14:creationId xmlns:p14="http://schemas.microsoft.com/office/powerpoint/2010/main" val="103218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17E0-419B-4632-8B92-B42A11AF43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BF15B7-3D18-40C7-AA74-8A674FFA4B2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466E534-2C95-4486-8459-3453CBA68E39}"/>
              </a:ext>
            </a:extLst>
          </p:cNvPr>
          <p:cNvPicPr>
            <a:picLocks noChangeAspect="1"/>
          </p:cNvPicPr>
          <p:nvPr/>
        </p:nvPicPr>
        <p:blipFill>
          <a:blip r:embed="rId2"/>
          <a:stretch>
            <a:fillRect/>
          </a:stretch>
        </p:blipFill>
        <p:spPr>
          <a:xfrm>
            <a:off x="215898" y="261653"/>
            <a:ext cx="11815577" cy="6187273"/>
          </a:xfrm>
          <a:prstGeom prst="rect">
            <a:avLst/>
          </a:prstGeom>
        </p:spPr>
      </p:pic>
    </p:spTree>
    <p:extLst>
      <p:ext uri="{BB962C8B-B14F-4D97-AF65-F5344CB8AC3E}">
        <p14:creationId xmlns:p14="http://schemas.microsoft.com/office/powerpoint/2010/main" val="2573263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EA4C-75C2-4B88-84F8-A01CC598C9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E26A6A-C232-493C-BD9A-63C22939CF9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95DF62B-CC6A-48A1-8895-92E87C27EC5F}"/>
              </a:ext>
            </a:extLst>
          </p:cNvPr>
          <p:cNvPicPr>
            <a:picLocks noChangeAspect="1"/>
          </p:cNvPicPr>
          <p:nvPr/>
        </p:nvPicPr>
        <p:blipFill>
          <a:blip r:embed="rId2"/>
          <a:stretch>
            <a:fillRect/>
          </a:stretch>
        </p:blipFill>
        <p:spPr>
          <a:xfrm>
            <a:off x="201430" y="226395"/>
            <a:ext cx="11569008" cy="5950568"/>
          </a:xfrm>
          <a:prstGeom prst="rect">
            <a:avLst/>
          </a:prstGeom>
        </p:spPr>
      </p:pic>
    </p:spTree>
    <p:extLst>
      <p:ext uri="{BB962C8B-B14F-4D97-AF65-F5344CB8AC3E}">
        <p14:creationId xmlns:p14="http://schemas.microsoft.com/office/powerpoint/2010/main" val="257658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E7B26-E4EE-4A5B-8A3B-7A1FEA5094C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07C38A0-9CA6-4B28-A936-0DC897E5D367}"/>
              </a:ext>
            </a:extLst>
          </p:cNvPr>
          <p:cNvPicPr>
            <a:picLocks noGrp="1" noChangeAspect="1"/>
          </p:cNvPicPr>
          <p:nvPr>
            <p:ph idx="1"/>
          </p:nvPr>
        </p:nvPicPr>
        <p:blipFill>
          <a:blip r:embed="rId2"/>
          <a:stretch>
            <a:fillRect/>
          </a:stretch>
        </p:blipFill>
        <p:spPr>
          <a:xfrm>
            <a:off x="363078" y="162995"/>
            <a:ext cx="11398994" cy="6502992"/>
          </a:xfrm>
        </p:spPr>
      </p:pic>
    </p:spTree>
    <p:extLst>
      <p:ext uri="{BB962C8B-B14F-4D97-AF65-F5344CB8AC3E}">
        <p14:creationId xmlns:p14="http://schemas.microsoft.com/office/powerpoint/2010/main" val="547913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26</TotalTime>
  <Words>214</Words>
  <Application>Microsoft Office PowerPoint</Application>
  <PresentationFormat>Widescreen</PresentationFormat>
  <Paragraphs>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Algerian</vt:lpstr>
      <vt:lpstr>Arial</vt:lpstr>
      <vt:lpstr>Cambria</vt:lpstr>
      <vt:lpstr>Corbel</vt:lpstr>
      <vt:lpstr>Parallax</vt:lpstr>
      <vt:lpstr>Task - 1</vt:lpstr>
      <vt:lpstr>PROBLEM STATEMENT :                   In Session 22 we introduced you to portswigger labs. Portswigger is a website which has so many vulnerable labs which helps you to learn about other vulnerabilities in real life. You can visit Portswigger labs at https://portswigger.net/                  So the exact task for you now is there are several XSS labs on this website https://portswigger.net/web-security/all-labs. You can just choose any 5 of them and solve it. We are leaving the choice up to you.                Every lab on the website has a hint section which you can use to solve the labs if you are stuck somewhere. Watch me solve one lab to give you a demo.             After solving you should see something like “Solved Status” on the top of the lab. That status is necessary to pass the task out.              If you need any more help solving labs, you can use Google to find out a solution video available on Youtube.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Anirudha sridhar</dc:creator>
  <cp:lastModifiedBy>Anirudha sridhar</cp:lastModifiedBy>
  <cp:revision>4</cp:revision>
  <dcterms:created xsi:type="dcterms:W3CDTF">2022-03-03T17:23:13Z</dcterms:created>
  <dcterms:modified xsi:type="dcterms:W3CDTF">2022-03-04T06:35:19Z</dcterms:modified>
</cp:coreProperties>
</file>