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8" r:id="rId3"/>
    <p:sldId id="257"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E0D14AE-7B16-4F77-B243-C59EAAA0F845}" type="datetimeFigureOut">
              <a:rPr lang="en-IN" smtClean="0"/>
              <a:t>04-03-2022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173438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0D14AE-7B16-4F77-B243-C59EAAA0F845}"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313055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E0D14AE-7B16-4F77-B243-C59EAAA0F845}" type="datetimeFigureOut">
              <a:rPr lang="en-IN" smtClean="0"/>
              <a:t>04-03-2022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2588187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E0D14AE-7B16-4F77-B243-C59EAAA0F845}" type="datetimeFigureOut">
              <a:rPr lang="en-IN" smtClean="0"/>
              <a:t>04-03-2022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31BEE35-EDFF-434E-9581-2DDF7DE9E6F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4459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E0D14AE-7B16-4F77-B243-C59EAAA0F845}" type="datetimeFigureOut">
              <a:rPr lang="en-IN" smtClean="0"/>
              <a:t>04-03-2022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3134658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0D14AE-7B16-4F77-B243-C59EAAA0F845}"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3341424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0D14AE-7B16-4F77-B243-C59EAAA0F845}"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3977771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D14AE-7B16-4F77-B243-C59EAAA0F845}"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978594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E0D14AE-7B16-4F77-B243-C59EAAA0F845}" type="datetimeFigureOut">
              <a:rPr lang="en-IN" smtClean="0"/>
              <a:t>04-03-2022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313103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D14AE-7B16-4F77-B243-C59EAAA0F845}" type="datetimeFigureOut">
              <a:rPr lang="en-IN" smtClean="0"/>
              <a:t>04-03-2022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393988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E0D14AE-7B16-4F77-B243-C59EAAA0F845}" type="datetimeFigureOut">
              <a:rPr lang="en-IN" smtClean="0"/>
              <a:t>04-03-2022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252388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0D14AE-7B16-4F77-B243-C59EAAA0F845}"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155943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0D14AE-7B16-4F77-B243-C59EAAA0F845}" type="datetimeFigureOut">
              <a:rPr lang="en-IN" smtClean="0"/>
              <a:t>04-03-2022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265491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0D14AE-7B16-4F77-B243-C59EAAA0F845}" type="datetimeFigureOut">
              <a:rPr lang="en-IN" smtClean="0"/>
              <a:t>04-03-2022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127760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D14AE-7B16-4F77-B243-C59EAAA0F845}" type="datetimeFigureOut">
              <a:rPr lang="en-IN" smtClean="0"/>
              <a:t>04-03-2022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11185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0D14AE-7B16-4F77-B243-C59EAAA0F845}"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183944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0D14AE-7B16-4F77-B243-C59EAAA0F845}" type="datetimeFigureOut">
              <a:rPr lang="en-IN" smtClean="0"/>
              <a:t>04-03-2022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1BEE35-EDFF-434E-9581-2DDF7DE9E6F9}" type="slidenum">
              <a:rPr lang="en-IN" smtClean="0"/>
              <a:t>‹#›</a:t>
            </a:fld>
            <a:endParaRPr lang="en-IN"/>
          </a:p>
        </p:txBody>
      </p:sp>
    </p:spTree>
    <p:extLst>
      <p:ext uri="{BB962C8B-B14F-4D97-AF65-F5344CB8AC3E}">
        <p14:creationId xmlns:p14="http://schemas.microsoft.com/office/powerpoint/2010/main" val="182171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0D14AE-7B16-4F77-B243-C59EAAA0F845}" type="datetimeFigureOut">
              <a:rPr lang="en-IN" smtClean="0"/>
              <a:t>04-03-2022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1BEE35-EDFF-434E-9581-2DDF7DE9E6F9}" type="slidenum">
              <a:rPr lang="en-IN" smtClean="0"/>
              <a:t>‹#›</a:t>
            </a:fld>
            <a:endParaRPr lang="en-IN"/>
          </a:p>
        </p:txBody>
      </p:sp>
    </p:spTree>
    <p:extLst>
      <p:ext uri="{BB962C8B-B14F-4D97-AF65-F5344CB8AC3E}">
        <p14:creationId xmlns:p14="http://schemas.microsoft.com/office/powerpoint/2010/main" val="185815777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zero.webappsecurity.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5B0C-479B-4024-AC74-BF7A8FA1BFA7}"/>
              </a:ext>
            </a:extLst>
          </p:cNvPr>
          <p:cNvSpPr>
            <a:spLocks noGrp="1"/>
          </p:cNvSpPr>
          <p:nvPr>
            <p:ph type="ctrTitle"/>
          </p:nvPr>
        </p:nvSpPr>
        <p:spPr>
          <a:xfrm>
            <a:off x="1371600" y="1117605"/>
            <a:ext cx="9448800" cy="1026422"/>
          </a:xfrm>
        </p:spPr>
        <p:txBody>
          <a:bodyPr/>
          <a:lstStyle/>
          <a:p>
            <a:pPr algn="ctr"/>
            <a:r>
              <a:rPr lang="en-US" dirty="0">
                <a:latin typeface="Algerian" panose="04020705040A02060702" pitchFamily="82" charset="0"/>
              </a:rPr>
              <a:t>TASK - 2</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120BA1BB-A49F-4C06-863A-B44581EF78C1}"/>
              </a:ext>
            </a:extLst>
          </p:cNvPr>
          <p:cNvSpPr>
            <a:spLocks noGrp="1"/>
          </p:cNvSpPr>
          <p:nvPr>
            <p:ph type="subTitle" idx="1"/>
          </p:nvPr>
        </p:nvSpPr>
        <p:spPr>
          <a:xfrm>
            <a:off x="7709834" y="4235785"/>
            <a:ext cx="2396691" cy="593290"/>
          </a:xfrm>
        </p:spPr>
        <p:txBody>
          <a:bodyPr>
            <a:normAutofit fontScale="92500"/>
          </a:bodyPr>
          <a:lstStyle/>
          <a:p>
            <a:r>
              <a:rPr lang="en-US" sz="2800" b="1" dirty="0" err="1">
                <a:latin typeface="Cambria" panose="02040503050406030204" pitchFamily="18" charset="0"/>
                <a:ea typeface="Cambria" panose="02040503050406030204" pitchFamily="18" charset="0"/>
              </a:rPr>
              <a:t>Kanthimathi.C</a:t>
            </a:r>
            <a:endParaRPr lang="en-IN" sz="2800" b="1"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1FF2DB78-FB65-4FFB-8961-DA5554E9C742}"/>
              </a:ext>
            </a:extLst>
          </p:cNvPr>
          <p:cNvSpPr txBox="1"/>
          <p:nvPr/>
        </p:nvSpPr>
        <p:spPr>
          <a:xfrm>
            <a:off x="1167865" y="2774407"/>
            <a:ext cx="9856269" cy="830997"/>
          </a:xfrm>
          <a:prstGeom prst="rect">
            <a:avLst/>
          </a:prstGeom>
          <a:noFill/>
        </p:spPr>
        <p:txBody>
          <a:bodyPr wrap="square" rtlCol="0">
            <a:spAutoFit/>
          </a:bodyPr>
          <a:lstStyle/>
          <a:p>
            <a:pPr algn="ctr"/>
            <a:r>
              <a:rPr lang="en-US" sz="2400" dirty="0">
                <a:ln w="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FINDING VULNERABILITY OF  THE GIVEN WEBSITE </a:t>
            </a:r>
            <a:r>
              <a:rPr lang="en-IN" sz="2400" i="0" dirty="0">
                <a:ln w="0"/>
                <a:effectLst>
                  <a:outerShdw blurRad="38100" dist="38100" dir="2700000" algn="tl">
                    <a:srgbClr val="000000">
                      <a:alpha val="43137"/>
                    </a:srgbClr>
                  </a:outerShdw>
                </a:effectLst>
                <a:latin typeface="Times New Roman" panose="02020603050405020304" pitchFamily="18" charset="0"/>
              </a:rPr>
              <a:t>USING NETSPARKER TOOL </a:t>
            </a:r>
            <a:endParaRPr lang="en-IN" sz="2400" dirty="0">
              <a:ln w="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0616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27958-C24E-48F0-AF3F-7616C5FB5F25}"/>
              </a:ext>
            </a:extLst>
          </p:cNvPr>
          <p:cNvSpPr txBox="1"/>
          <p:nvPr/>
        </p:nvSpPr>
        <p:spPr>
          <a:xfrm>
            <a:off x="633663" y="1364188"/>
            <a:ext cx="10924674" cy="5493812"/>
          </a:xfrm>
          <a:prstGeom prst="rect">
            <a:avLst/>
          </a:prstGeom>
          <a:noFill/>
        </p:spPr>
        <p:txBody>
          <a:bodyPr wrap="square" rtlCol="0">
            <a:spAutoFit/>
          </a:bodyPr>
          <a:lstStyle/>
          <a:p>
            <a:pPr rtl="0">
              <a:lnSpc>
                <a:spcPct val="150000"/>
              </a:lnSpc>
              <a:spcBef>
                <a:spcPts val="0"/>
              </a:spcBef>
              <a:spcAft>
                <a:spcPts val="0"/>
              </a:spcAft>
            </a:pPr>
            <a:r>
              <a:rPr lang="en-US" sz="2400" b="1" i="0" u="none" strike="noStrike" dirty="0">
                <a:solidFill>
                  <a:srgbClr val="000000"/>
                </a:solidFill>
                <a:effectLst/>
                <a:latin typeface="Cambria" panose="02040503050406030204" pitchFamily="18" charset="0"/>
                <a:ea typeface="Cambria" panose="02040503050406030204" pitchFamily="18" charset="0"/>
              </a:rPr>
              <a:t>Problem Statement :</a:t>
            </a:r>
            <a:endParaRPr lang="en-US" b="1" dirty="0">
              <a:solidFill>
                <a:srgbClr val="000000"/>
              </a:solidFill>
              <a:latin typeface="Cambria" panose="02040503050406030204" pitchFamily="18" charset="0"/>
              <a:ea typeface="Cambria" panose="02040503050406030204" pitchFamily="18" charset="0"/>
            </a:endParaRPr>
          </a:p>
          <a:p>
            <a:pPr rtl="0">
              <a:lnSpc>
                <a:spcPct val="150000"/>
              </a:lnSpc>
              <a:spcBef>
                <a:spcPts val="0"/>
              </a:spcBef>
              <a:spcAft>
                <a:spcPts val="0"/>
              </a:spcAft>
            </a:pPr>
            <a:r>
              <a:rPr lang="en-US" b="1" dirty="0">
                <a:solidFill>
                  <a:srgbClr val="000000"/>
                </a:solidFill>
                <a:latin typeface="Cambria" panose="02040503050406030204" pitchFamily="18" charset="0"/>
                <a:ea typeface="Cambria" panose="02040503050406030204" pitchFamily="18" charset="0"/>
              </a:rPr>
              <a:t>Website Link:</a:t>
            </a:r>
            <a:r>
              <a:rPr lang="en-US" sz="1800" b="1" i="0" u="none" strike="noStrike" dirty="0">
                <a:solidFill>
                  <a:srgbClr val="000000"/>
                </a:solidFill>
                <a:effectLst/>
                <a:latin typeface="Cambria" panose="02040503050406030204" pitchFamily="18" charset="0"/>
                <a:ea typeface="Cambria" panose="02040503050406030204" pitchFamily="18" charset="0"/>
              </a:rPr>
              <a:t> </a:t>
            </a:r>
            <a:r>
              <a:rPr lang="en-US" sz="1800" b="1" i="0" u="sng" strike="noStrike" dirty="0">
                <a:solidFill>
                  <a:srgbClr val="1155CC"/>
                </a:solidFill>
                <a:effectLst/>
                <a:latin typeface="Cambria" panose="02040503050406030204" pitchFamily="18" charset="0"/>
                <a:ea typeface="Cambria" panose="02040503050406030204" pitchFamily="18" charset="0"/>
                <a:hlinkClick r:id="rId2"/>
              </a:rPr>
              <a:t>http://zero.webappsecurity.com/</a:t>
            </a:r>
            <a:endParaRPr lang="en-US" sz="1800" b="0" i="0" u="none" strike="noStrike" dirty="0">
              <a:solidFill>
                <a:srgbClr val="000000"/>
              </a:solidFill>
              <a:effectLst/>
              <a:latin typeface="Cambria" panose="02040503050406030204" pitchFamily="18" charset="0"/>
              <a:ea typeface="Cambria" panose="02040503050406030204" pitchFamily="18" charset="0"/>
            </a:endParaRPr>
          </a:p>
          <a:p>
            <a:pPr rtl="0">
              <a:lnSpc>
                <a:spcPct val="150000"/>
              </a:lnSpc>
              <a:spcBef>
                <a:spcPts val="0"/>
              </a:spcBef>
              <a:spcAft>
                <a:spcPts val="0"/>
              </a:spcAft>
            </a:pPr>
            <a:r>
              <a:rPr lang="en-US" dirty="0">
                <a:solidFill>
                  <a:srgbClr val="000000"/>
                </a:solidFill>
                <a:latin typeface="Cambria" panose="02040503050406030204" pitchFamily="18" charset="0"/>
                <a:ea typeface="Cambria" panose="02040503050406030204" pitchFamily="18" charset="0"/>
              </a:rPr>
              <a:t>          </a:t>
            </a:r>
            <a:r>
              <a:rPr lang="en-US" sz="1800" b="0" i="0" u="none" strike="noStrike" dirty="0">
                <a:solidFill>
                  <a:srgbClr val="000000"/>
                </a:solidFill>
                <a:effectLst/>
                <a:latin typeface="Cambria" panose="02040503050406030204" pitchFamily="18" charset="0"/>
                <a:ea typeface="Cambria" panose="02040503050406030204" pitchFamily="18" charset="0"/>
              </a:rPr>
              <a:t>We have set up a real life-like web application in the form of an online bank portal. Your task is to test this website and find all possible vulnerabilities and loopholes in it. To do so you can use the automatic vulnerabilities scanner “</a:t>
            </a:r>
            <a:r>
              <a:rPr lang="en-US" sz="1800" b="0" i="0" u="none" strike="noStrike" dirty="0" err="1">
                <a:solidFill>
                  <a:srgbClr val="000000"/>
                </a:solidFill>
                <a:effectLst/>
                <a:latin typeface="Cambria" panose="02040503050406030204" pitchFamily="18" charset="0"/>
                <a:ea typeface="Cambria" panose="02040503050406030204" pitchFamily="18" charset="0"/>
              </a:rPr>
              <a:t>Netsparker</a:t>
            </a:r>
            <a:r>
              <a:rPr lang="en-US" sz="1800" b="0" i="0" u="none" strike="noStrike" dirty="0">
                <a:solidFill>
                  <a:srgbClr val="000000"/>
                </a:solidFill>
                <a:effectLst/>
                <a:latin typeface="Cambria" panose="02040503050406030204" pitchFamily="18" charset="0"/>
                <a:ea typeface="Cambria" panose="02040503050406030204" pitchFamily="18" charset="0"/>
              </a:rPr>
              <a:t>” which was taught to you in the session of Automatic Vulnerability Scanner. </a:t>
            </a:r>
          </a:p>
          <a:p>
            <a:pPr rtl="0">
              <a:lnSpc>
                <a:spcPct val="150000"/>
              </a:lnSpc>
              <a:spcBef>
                <a:spcPts val="0"/>
              </a:spcBef>
              <a:spcAft>
                <a:spcPts val="0"/>
              </a:spcAft>
            </a:pPr>
            <a:r>
              <a:rPr lang="en-US" dirty="0">
                <a:solidFill>
                  <a:srgbClr val="000000"/>
                </a:solidFill>
                <a:latin typeface="Cambria" panose="02040503050406030204" pitchFamily="18" charset="0"/>
                <a:ea typeface="Cambria" panose="02040503050406030204" pitchFamily="18" charset="0"/>
              </a:rPr>
              <a:t>          </a:t>
            </a:r>
            <a:r>
              <a:rPr lang="en-US" sz="1800" b="0" i="0" u="none" strike="noStrike" dirty="0">
                <a:solidFill>
                  <a:srgbClr val="000000"/>
                </a:solidFill>
                <a:effectLst/>
                <a:latin typeface="Cambria" panose="02040503050406030204" pitchFamily="18" charset="0"/>
                <a:ea typeface="Cambria" panose="02040503050406030204" pitchFamily="18" charset="0"/>
              </a:rPr>
              <a:t>You have to find 3 critical vulnerabilities. No matter if they are taught to you or not. Now just choose any 1 amongst that 3 and write a report in your own language. If you are using </a:t>
            </a:r>
            <a:r>
              <a:rPr lang="en-US" sz="1800" b="0" i="0" u="none" strike="noStrike" dirty="0" err="1">
                <a:solidFill>
                  <a:srgbClr val="000000"/>
                </a:solidFill>
                <a:effectLst/>
                <a:latin typeface="Cambria" panose="02040503050406030204" pitchFamily="18" charset="0"/>
                <a:ea typeface="Cambria" panose="02040503050406030204" pitchFamily="18" charset="0"/>
              </a:rPr>
              <a:t>Netsparker</a:t>
            </a:r>
            <a:r>
              <a:rPr lang="en-US" sz="1800" b="0" i="0" u="none" strike="noStrike" dirty="0">
                <a:solidFill>
                  <a:srgbClr val="000000"/>
                </a:solidFill>
                <a:effectLst/>
                <a:latin typeface="Cambria" panose="02040503050406030204" pitchFamily="18" charset="0"/>
                <a:ea typeface="Cambria" panose="02040503050406030204" pitchFamily="18" charset="0"/>
              </a:rPr>
              <a:t> you can use the report already generated by software but make sure you do not have to copy it. You have to then submit the report generated by you. </a:t>
            </a:r>
            <a:endParaRPr lang="en-US" b="0" dirty="0">
              <a:effectLst/>
              <a:latin typeface="Cambria" panose="02040503050406030204" pitchFamily="18" charset="0"/>
              <a:ea typeface="Cambria" panose="02040503050406030204" pitchFamily="18" charset="0"/>
            </a:endParaRPr>
          </a:p>
          <a:p>
            <a:br>
              <a:rPr lang="en-US" dirty="0"/>
            </a:br>
            <a:endParaRPr lang="en-US" b="0" dirty="0">
              <a:effectLst/>
            </a:endParaRPr>
          </a:p>
          <a:p>
            <a:br>
              <a:rPr lang="en-US" dirty="0"/>
            </a:br>
            <a:endParaRPr lang="en-IN" dirty="0"/>
          </a:p>
        </p:txBody>
      </p:sp>
    </p:spTree>
    <p:extLst>
      <p:ext uri="{BB962C8B-B14F-4D97-AF65-F5344CB8AC3E}">
        <p14:creationId xmlns:p14="http://schemas.microsoft.com/office/powerpoint/2010/main" val="332198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F7FD1B-0B92-4BD5-B349-2E1DB718E6C2}"/>
              </a:ext>
            </a:extLst>
          </p:cNvPr>
          <p:cNvPicPr>
            <a:picLocks noChangeAspect="1"/>
          </p:cNvPicPr>
          <p:nvPr/>
        </p:nvPicPr>
        <p:blipFill rotWithShape="1">
          <a:blip r:embed="rId2"/>
          <a:srcRect b="6386"/>
          <a:stretch/>
        </p:blipFill>
        <p:spPr>
          <a:xfrm>
            <a:off x="0" y="0"/>
            <a:ext cx="12192000" cy="6858000"/>
          </a:xfrm>
          <a:prstGeom prst="rect">
            <a:avLst/>
          </a:prstGeom>
        </p:spPr>
      </p:pic>
    </p:spTree>
    <p:extLst>
      <p:ext uri="{BB962C8B-B14F-4D97-AF65-F5344CB8AC3E}">
        <p14:creationId xmlns:p14="http://schemas.microsoft.com/office/powerpoint/2010/main" val="322364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769DA0-0AF0-4D9D-ACA5-355F404D7CAC}"/>
              </a:ext>
            </a:extLst>
          </p:cNvPr>
          <p:cNvPicPr>
            <a:picLocks noChangeAspect="1"/>
          </p:cNvPicPr>
          <p:nvPr/>
        </p:nvPicPr>
        <p:blipFill rotWithShape="1">
          <a:blip r:embed="rId2"/>
          <a:srcRect b="6386"/>
          <a:stretch/>
        </p:blipFill>
        <p:spPr>
          <a:xfrm>
            <a:off x="0" y="0"/>
            <a:ext cx="12192000" cy="6858000"/>
          </a:xfrm>
          <a:prstGeom prst="rect">
            <a:avLst/>
          </a:prstGeom>
        </p:spPr>
      </p:pic>
    </p:spTree>
    <p:extLst>
      <p:ext uri="{BB962C8B-B14F-4D97-AF65-F5344CB8AC3E}">
        <p14:creationId xmlns:p14="http://schemas.microsoft.com/office/powerpoint/2010/main" val="423291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90924-8FC4-4600-A25A-0ED8597B9790}"/>
              </a:ext>
            </a:extLst>
          </p:cNvPr>
          <p:cNvPicPr>
            <a:picLocks noChangeAspect="1"/>
          </p:cNvPicPr>
          <p:nvPr/>
        </p:nvPicPr>
        <p:blipFill rotWithShape="1">
          <a:blip r:embed="rId2"/>
          <a:srcRect b="6807"/>
          <a:stretch/>
        </p:blipFill>
        <p:spPr>
          <a:xfrm>
            <a:off x="0" y="0"/>
            <a:ext cx="12192000" cy="6858000"/>
          </a:xfrm>
          <a:prstGeom prst="rect">
            <a:avLst/>
          </a:prstGeom>
        </p:spPr>
      </p:pic>
    </p:spTree>
    <p:extLst>
      <p:ext uri="{BB962C8B-B14F-4D97-AF65-F5344CB8AC3E}">
        <p14:creationId xmlns:p14="http://schemas.microsoft.com/office/powerpoint/2010/main" val="11476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715411-F7DD-4649-A733-E0D0918C68B6}"/>
              </a:ext>
            </a:extLst>
          </p:cNvPr>
          <p:cNvPicPr>
            <a:picLocks noChangeAspect="1"/>
          </p:cNvPicPr>
          <p:nvPr/>
        </p:nvPicPr>
        <p:blipFill rotWithShape="1">
          <a:blip r:embed="rId2"/>
          <a:srcRect b="6807"/>
          <a:stretch/>
        </p:blipFill>
        <p:spPr>
          <a:xfrm>
            <a:off x="0" y="0"/>
            <a:ext cx="12192000" cy="6858000"/>
          </a:xfrm>
          <a:prstGeom prst="rect">
            <a:avLst/>
          </a:prstGeom>
        </p:spPr>
      </p:pic>
    </p:spTree>
    <p:extLst>
      <p:ext uri="{BB962C8B-B14F-4D97-AF65-F5344CB8AC3E}">
        <p14:creationId xmlns:p14="http://schemas.microsoft.com/office/powerpoint/2010/main" val="172263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D59257-4C44-43D4-88E7-AF2F7875A82F}"/>
              </a:ext>
            </a:extLst>
          </p:cNvPr>
          <p:cNvPicPr>
            <a:picLocks noChangeAspect="1"/>
          </p:cNvPicPr>
          <p:nvPr/>
        </p:nvPicPr>
        <p:blipFill rotWithShape="1">
          <a:blip r:embed="rId2"/>
          <a:srcRect b="5965"/>
          <a:stretch/>
        </p:blipFill>
        <p:spPr>
          <a:xfrm>
            <a:off x="0" y="-1"/>
            <a:ext cx="12192000" cy="6930189"/>
          </a:xfrm>
          <a:prstGeom prst="rect">
            <a:avLst/>
          </a:prstGeom>
        </p:spPr>
      </p:pic>
    </p:spTree>
    <p:extLst>
      <p:ext uri="{BB962C8B-B14F-4D97-AF65-F5344CB8AC3E}">
        <p14:creationId xmlns:p14="http://schemas.microsoft.com/office/powerpoint/2010/main" val="401461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A29052-E6CA-4C7C-BA49-9D7BCFAC2B01}"/>
              </a:ext>
            </a:extLst>
          </p:cNvPr>
          <p:cNvSpPr txBox="1"/>
          <p:nvPr/>
        </p:nvSpPr>
        <p:spPr>
          <a:xfrm>
            <a:off x="840606" y="1016448"/>
            <a:ext cx="10510787" cy="5379101"/>
          </a:xfrm>
          <a:prstGeom prst="rect">
            <a:avLst/>
          </a:prstGeom>
          <a:noFill/>
        </p:spPr>
        <p:txBody>
          <a:bodyPr wrap="square" rtlCol="0">
            <a:spAutoFit/>
          </a:bodyPr>
          <a:lstStyle/>
          <a:p>
            <a:pPr algn="ctr">
              <a:lnSpc>
                <a:spcPct val="150000"/>
              </a:lnSpc>
            </a:pPr>
            <a:r>
              <a:rPr lang="en-US" sz="4000" u="sng" dirty="0">
                <a:solidFill>
                  <a:srgbClr val="00B050"/>
                </a:solidFill>
                <a:effectLst>
                  <a:outerShdw blurRad="38100" dist="38100" dir="2700000" algn="tl">
                    <a:srgbClr val="000000">
                      <a:alpha val="43137"/>
                    </a:srgbClr>
                  </a:outerShdw>
                </a:effectLst>
                <a:latin typeface="Algerian" panose="04020705040A02060702" pitchFamily="82" charset="0"/>
                <a:ea typeface="Cambria" panose="02040503050406030204" pitchFamily="18" charset="0"/>
              </a:rPr>
              <a:t>REPORT </a:t>
            </a:r>
          </a:p>
          <a:p>
            <a:pPr>
              <a:lnSpc>
                <a:spcPct val="150000"/>
              </a:lnSpc>
            </a:pPr>
            <a:r>
              <a:rPr lang="en-US" sz="2400" b="1" dirty="0">
                <a:latin typeface="Cambria" panose="02040503050406030204" pitchFamily="18" charset="0"/>
                <a:ea typeface="Cambria" panose="02040503050406030204" pitchFamily="18" charset="0"/>
              </a:rPr>
              <a:t>TITLE: </a:t>
            </a:r>
            <a:r>
              <a:rPr lang="en-US" sz="2400" dirty="0">
                <a:latin typeface="Cambria" panose="02040503050406030204" pitchFamily="18" charset="0"/>
                <a:ea typeface="Cambria" panose="02040503050406030204" pitchFamily="18" charset="0"/>
              </a:rPr>
              <a:t>Out-of-date Version (Tomcat)</a:t>
            </a:r>
          </a:p>
          <a:p>
            <a:pPr>
              <a:lnSpc>
                <a:spcPct val="150000"/>
              </a:lnSpc>
            </a:pPr>
            <a:r>
              <a:rPr lang="en-US" sz="2400" b="1" dirty="0">
                <a:latin typeface="Cambria" panose="02040503050406030204" pitchFamily="18" charset="0"/>
                <a:ea typeface="Cambria" panose="02040503050406030204" pitchFamily="18" charset="0"/>
              </a:rPr>
              <a:t>DOMAIN: </a:t>
            </a:r>
            <a:r>
              <a:rPr lang="en-US" sz="2400" i="0" u="sng" strike="noStrike" dirty="0">
                <a:solidFill>
                  <a:srgbClr val="7030A0"/>
                </a:solidFill>
                <a:effectLst/>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http://zero.webappsecurity.com/</a:t>
            </a:r>
            <a:endParaRPr lang="en-US" sz="2400" i="0" u="sng" strike="noStrike" dirty="0">
              <a:solidFill>
                <a:srgbClr val="7030A0"/>
              </a:solidFill>
              <a:effectLst/>
              <a:latin typeface="Cambria" panose="02040503050406030204" pitchFamily="18" charset="0"/>
              <a:ea typeface="Cambria" panose="02040503050406030204" pitchFamily="18" charset="0"/>
            </a:endParaRPr>
          </a:p>
          <a:p>
            <a:pPr>
              <a:lnSpc>
                <a:spcPct val="150000"/>
              </a:lnSpc>
            </a:pPr>
            <a:r>
              <a:rPr lang="en-US" sz="2400" b="1" dirty="0">
                <a:latin typeface="Cambria" panose="02040503050406030204" pitchFamily="18" charset="0"/>
                <a:ea typeface="Cambria" panose="02040503050406030204" pitchFamily="18" charset="0"/>
              </a:rPr>
              <a:t>TOOL USED: </a:t>
            </a:r>
            <a:r>
              <a:rPr lang="en-US" sz="2400" dirty="0" err="1">
                <a:latin typeface="Cambria" panose="02040503050406030204" pitchFamily="18" charset="0"/>
                <a:ea typeface="Cambria" panose="02040503050406030204" pitchFamily="18" charset="0"/>
              </a:rPr>
              <a:t>Netsparker</a:t>
            </a:r>
            <a:r>
              <a:rPr lang="en-US" sz="2400" dirty="0">
                <a:latin typeface="Cambria" panose="02040503050406030204" pitchFamily="18" charset="0"/>
                <a:ea typeface="Cambria" panose="02040503050406030204" pitchFamily="18" charset="0"/>
              </a:rPr>
              <a:t> (Automatic Vulnerability Scanner)</a:t>
            </a:r>
            <a:endParaRPr lang="en-US" sz="2400" b="1" i="0" strike="noStrike" dirty="0">
              <a:effectLst/>
              <a:latin typeface="Cambria" panose="02040503050406030204" pitchFamily="18" charset="0"/>
              <a:ea typeface="Cambria" panose="02040503050406030204" pitchFamily="18" charset="0"/>
            </a:endParaRPr>
          </a:p>
          <a:p>
            <a:pPr>
              <a:lnSpc>
                <a:spcPct val="150000"/>
              </a:lnSpc>
            </a:pPr>
            <a:r>
              <a:rPr lang="en-US" sz="2400" b="1" i="0" u="none" strike="noStrike" dirty="0">
                <a:effectLst/>
                <a:latin typeface="Cambria" panose="02040503050406030204" pitchFamily="18" charset="0"/>
                <a:ea typeface="Cambria" panose="02040503050406030204" pitchFamily="18" charset="0"/>
              </a:rPr>
              <a:t>VULNERABILITY TYPE: </a:t>
            </a:r>
            <a:r>
              <a:rPr lang="en-US" sz="2400" b="1" i="0" u="none" strike="noStrike" dirty="0">
                <a:solidFill>
                  <a:srgbClr val="FF0000"/>
                </a:solidFill>
                <a:effectLst/>
                <a:latin typeface="Cambria" panose="02040503050406030204" pitchFamily="18" charset="0"/>
                <a:ea typeface="Cambria" panose="02040503050406030204" pitchFamily="18" charset="0"/>
              </a:rPr>
              <a:t>Critical</a:t>
            </a:r>
          </a:p>
          <a:p>
            <a:pPr>
              <a:lnSpc>
                <a:spcPct val="150000"/>
              </a:lnSpc>
            </a:pPr>
            <a:r>
              <a:rPr lang="en-US" sz="2400" b="1" i="0" u="none" strike="noStrike" dirty="0">
                <a:effectLst/>
                <a:latin typeface="Cambria" panose="02040503050406030204" pitchFamily="18" charset="0"/>
                <a:ea typeface="Cambria" panose="02040503050406030204" pitchFamily="18" charset="0"/>
              </a:rPr>
              <a:t>IDENTIFIED VERSION: </a:t>
            </a:r>
            <a:r>
              <a:rPr lang="en-US" sz="2400" i="0" u="none" strike="noStrike" dirty="0">
                <a:effectLst/>
                <a:latin typeface="Cambria" panose="02040503050406030204" pitchFamily="18" charset="0"/>
                <a:ea typeface="Cambria" panose="02040503050406030204" pitchFamily="18" charset="0"/>
              </a:rPr>
              <a:t>7.0.70</a:t>
            </a:r>
          </a:p>
          <a:p>
            <a:pPr>
              <a:lnSpc>
                <a:spcPct val="150000"/>
              </a:lnSpc>
            </a:pPr>
            <a:r>
              <a:rPr lang="en-US" sz="2400" b="1" dirty="0">
                <a:latin typeface="Cambria" panose="02040503050406030204" pitchFamily="18" charset="0"/>
                <a:ea typeface="Cambria" panose="02040503050406030204" pitchFamily="18" charset="0"/>
              </a:rPr>
              <a:t>LATEST VERSION: </a:t>
            </a:r>
            <a:r>
              <a:rPr lang="en-US" sz="2400" dirty="0">
                <a:latin typeface="Cambria" panose="02040503050406030204" pitchFamily="18" charset="0"/>
                <a:ea typeface="Cambria" panose="02040503050406030204" pitchFamily="18" charset="0"/>
              </a:rPr>
              <a:t>10.0.17(In this branch)</a:t>
            </a:r>
          </a:p>
          <a:p>
            <a:pPr>
              <a:lnSpc>
                <a:spcPct val="150000"/>
              </a:lnSpc>
            </a:pPr>
            <a:r>
              <a:rPr lang="en-US" sz="2400" b="1" dirty="0">
                <a:latin typeface="Cambria" panose="02040503050406030204" pitchFamily="18" charset="0"/>
                <a:ea typeface="Cambria" panose="02040503050406030204" pitchFamily="18" charset="0"/>
              </a:rPr>
              <a:t>VULNERABILITY DETAILS:</a:t>
            </a:r>
          </a:p>
          <a:p>
            <a:pPr>
              <a:lnSpc>
                <a:spcPct val="150000"/>
              </a:lnSpc>
            </a:pP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Netsparker</a:t>
            </a:r>
            <a:r>
              <a:rPr lang="en-US" sz="2400" dirty="0">
                <a:latin typeface="Cambria" panose="02040503050406030204" pitchFamily="18" charset="0"/>
                <a:ea typeface="Cambria" panose="02040503050406030204" pitchFamily="18" charset="0"/>
              </a:rPr>
              <a:t> identified you are using an out-of-date version of Tomcat.</a:t>
            </a:r>
          </a:p>
        </p:txBody>
      </p:sp>
    </p:spTree>
    <p:extLst>
      <p:ext uri="{BB962C8B-B14F-4D97-AF65-F5344CB8AC3E}">
        <p14:creationId xmlns:p14="http://schemas.microsoft.com/office/powerpoint/2010/main" val="323573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2FAA31-A7AA-417D-88B9-821F69B5FF5E}"/>
              </a:ext>
            </a:extLst>
          </p:cNvPr>
          <p:cNvSpPr txBox="1"/>
          <p:nvPr/>
        </p:nvSpPr>
        <p:spPr>
          <a:xfrm>
            <a:off x="845419" y="1280161"/>
            <a:ext cx="10116152" cy="5009769"/>
          </a:xfrm>
          <a:prstGeom prst="rect">
            <a:avLst/>
          </a:prstGeom>
          <a:noFill/>
        </p:spPr>
        <p:txBody>
          <a:bodyPr wrap="square" rtlCol="0">
            <a:spAutoFit/>
          </a:bodyPr>
          <a:lstStyle/>
          <a:p>
            <a:pPr>
              <a:lnSpc>
                <a:spcPct val="150000"/>
              </a:lnSpc>
            </a:pPr>
            <a:r>
              <a:rPr lang="en-US" sz="2400" b="1" dirty="0">
                <a:latin typeface="Cambria" panose="02040503050406030204" pitchFamily="18" charset="0"/>
                <a:ea typeface="Cambria" panose="02040503050406030204" pitchFamily="18" charset="0"/>
              </a:rPr>
              <a:t>SOLUTION:</a:t>
            </a:r>
          </a:p>
          <a:p>
            <a:pPr>
              <a:lnSpc>
                <a:spcPct val="150000"/>
              </a:lnSpc>
            </a:pPr>
            <a:r>
              <a:rPr lang="en-US" sz="2400" b="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Please upgrade your installation of Tomcat to the latest stable version.</a:t>
            </a:r>
          </a:p>
          <a:p>
            <a:pPr>
              <a:lnSpc>
                <a:spcPct val="150000"/>
              </a:lnSpc>
            </a:pPr>
            <a:r>
              <a:rPr lang="en-US" sz="2400" b="1" dirty="0">
                <a:latin typeface="Cambria" panose="02040503050406030204" pitchFamily="18" charset="0"/>
                <a:ea typeface="Cambria" panose="02040503050406030204" pitchFamily="18" charset="0"/>
              </a:rPr>
              <a:t>KNOWN VULNERABILITIES IN THIS VERSION:</a:t>
            </a:r>
          </a:p>
          <a:p>
            <a:pPr>
              <a:lnSpc>
                <a:spcPct val="150000"/>
              </a:lnSpc>
            </a:pPr>
            <a:r>
              <a:rPr lang="en-US" sz="2400" dirty="0">
                <a:latin typeface="Cambria" panose="02040503050406030204" pitchFamily="18" charset="0"/>
                <a:ea typeface="Cambria" panose="02040503050406030204" pitchFamily="18" charset="0"/>
              </a:rPr>
              <a:t>        Apache Tomcat Improper Authentication Vulnerability. A vulnerability in the JNDI Realm of Apache Tomcat allows an attacker to authenticate using variations of a valid user name and/or to bypass some of the protection provided by the </a:t>
            </a:r>
            <a:r>
              <a:rPr lang="en-US" sz="2400" dirty="0" err="1">
                <a:latin typeface="Cambria" panose="02040503050406030204" pitchFamily="18" charset="0"/>
                <a:ea typeface="Cambria" panose="02040503050406030204" pitchFamily="18" charset="0"/>
              </a:rPr>
              <a:t>LockOut</a:t>
            </a:r>
            <a:r>
              <a:rPr lang="en-US" sz="2400" dirty="0">
                <a:latin typeface="Cambria" panose="02040503050406030204" pitchFamily="18" charset="0"/>
                <a:ea typeface="Cambria" panose="02040503050406030204" pitchFamily="18" charset="0"/>
              </a:rPr>
              <a:t> Realm. This issue affects Apache Tomcat 10.0.0-M1 to 10.0.5; 9.0.0.M1 to 9.0.45; 8.5.0 to 8.5.65.</a:t>
            </a:r>
          </a:p>
          <a:p>
            <a:pPr>
              <a:lnSpc>
                <a:spcPct val="150000"/>
              </a:lnSpc>
            </a:pPr>
            <a:r>
              <a:rPr lang="en-US" sz="2400" b="1" dirty="0">
                <a:latin typeface="Cambria" panose="02040503050406030204" pitchFamily="18" charset="0"/>
                <a:ea typeface="Cambria" panose="02040503050406030204" pitchFamily="18" charset="0"/>
              </a:rPr>
              <a:t>AFFECTED VERSIONS: </a:t>
            </a:r>
            <a:r>
              <a:rPr lang="en-US" sz="2400" dirty="0">
                <a:latin typeface="Cambria" panose="02040503050406030204" pitchFamily="18" charset="0"/>
                <a:ea typeface="Cambria" panose="02040503050406030204" pitchFamily="18" charset="0"/>
              </a:rPr>
              <a:t>7.0.0 to 7.0.108</a:t>
            </a:r>
          </a:p>
        </p:txBody>
      </p:sp>
    </p:spTree>
    <p:extLst>
      <p:ext uri="{BB962C8B-B14F-4D97-AF65-F5344CB8AC3E}">
        <p14:creationId xmlns:p14="http://schemas.microsoft.com/office/powerpoint/2010/main" val="3003434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95</TotalTime>
  <Words>314</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Cambria</vt:lpstr>
      <vt:lpstr>Century Gothic</vt:lpstr>
      <vt:lpstr>Times New Roman</vt:lpstr>
      <vt:lpstr>Vapor Trail</vt:lpstr>
      <vt:lpstr>TASK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- 2</dc:title>
  <dc:creator>Anirudha sridhar</dc:creator>
  <cp:lastModifiedBy>Anirudha sridhar</cp:lastModifiedBy>
  <cp:revision>1</cp:revision>
  <dcterms:created xsi:type="dcterms:W3CDTF">2022-03-04T05:50:52Z</dcterms:created>
  <dcterms:modified xsi:type="dcterms:W3CDTF">2022-03-04T07:26:34Z</dcterms:modified>
</cp:coreProperties>
</file>