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8"/>
  </p:notesMasterIdLst>
  <p:handoutMasterIdLst>
    <p:handoutMasterId r:id="rId19"/>
  </p:handoutMasterIdLst>
  <p:sldIdLst>
    <p:sldId id="307" r:id="rId3"/>
    <p:sldId id="321" r:id="rId4"/>
    <p:sldId id="322" r:id="rId5"/>
    <p:sldId id="323" r:id="rId6"/>
    <p:sldId id="324" r:id="rId7"/>
    <p:sldId id="330" r:id="rId8"/>
    <p:sldId id="325" r:id="rId9"/>
    <p:sldId id="331" r:id="rId10"/>
    <p:sldId id="336" r:id="rId11"/>
    <p:sldId id="337" r:id="rId12"/>
    <p:sldId id="338" r:id="rId13"/>
    <p:sldId id="339" r:id="rId14"/>
    <p:sldId id="340" r:id="rId15"/>
    <p:sldId id="341" r:id="rId16"/>
    <p:sldId id="320" r:id="rId1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69" d="100"/>
          <a:sy n="69" d="100"/>
        </p:scale>
        <p:origin x="870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2021/8/16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760253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IN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Are Variables In Python?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91177" y="1792501"/>
            <a:ext cx="11487785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IN" sz="2400" dirty="0"/>
              <a:t>Variables and data types in python as the name suggests are the values that vary</a:t>
            </a:r>
            <a:r>
              <a:rPr lang="en-IN" sz="2400" dirty="0" smtClean="0"/>
              <a:t>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sz="2400" dirty="0" smtClean="0"/>
              <a:t> </a:t>
            </a:r>
            <a:r>
              <a:rPr lang="en-IN" sz="2400" dirty="0"/>
              <a:t>In a programming language, a variable is a memory location where you store a value. </a:t>
            </a:r>
            <a:endParaRPr lang="en-IN" sz="2400" dirty="0" smtClean="0"/>
          </a:p>
          <a:p>
            <a:endParaRPr lang="en-IN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sz="2400" dirty="0"/>
              <a:t>The value that you have stored may change in the future according to the specifications</a:t>
            </a:r>
            <a:r>
              <a:rPr lang="en-IN" sz="2400" dirty="0" smtClean="0"/>
              <a:t>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sz="2400" dirty="0"/>
              <a:t>A Variable in python is created as soon as a value is assigned to it. </a:t>
            </a:r>
            <a:endParaRPr lang="en-IN" sz="2400" dirty="0" smtClean="0"/>
          </a:p>
          <a:p>
            <a:endParaRPr lang="en-IN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sz="2400" dirty="0"/>
              <a:t>It does not need any additional commands to declare a variable in python.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11430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9555" y="114300"/>
            <a:ext cx="76033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IN" sz="3200" b="1" dirty="0"/>
              <a:t>List</a:t>
            </a:r>
            <a:endParaRPr lang="en-US" sz="3200" dirty="0">
              <a:sym typeface="+mn-ea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326390" y="890270"/>
            <a:ext cx="1175131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List is one of the four collection data type that we have in python. </a:t>
            </a:r>
            <a:endParaRPr lang="en-IN" sz="2400" b="1" dirty="0" smtClean="0"/>
          </a:p>
          <a:p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Tuple</a:t>
            </a:r>
            <a:r>
              <a:rPr lang="en-IN" sz="2400" b="1" dirty="0"/>
              <a:t>, set and dictionary are the other collection data type is </a:t>
            </a:r>
            <a:r>
              <a:rPr lang="en-IN" sz="2400" b="1" dirty="0" smtClean="0"/>
              <a:t>python.</a:t>
            </a:r>
          </a:p>
          <a:p>
            <a:endParaRPr lang="en-I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A </a:t>
            </a:r>
            <a:r>
              <a:rPr lang="en-IN" sz="2400" b="1" dirty="0"/>
              <a:t>list is ordered and changeable, unlike strings. We can add duplicate values as well. To declare a list we use the square brackets</a:t>
            </a:r>
            <a:r>
              <a:rPr lang="en-IN" sz="2400" b="1" dirty="0" smtClean="0"/>
              <a:t>.</a:t>
            </a:r>
          </a:p>
          <a:p>
            <a:endParaRPr lang="en-IN" sz="2400" b="1" dirty="0"/>
          </a:p>
          <a:p>
            <a:r>
              <a:rPr lang="en-US" sz="2400" b="1" dirty="0" err="1"/>
              <a:t>mylist</a:t>
            </a:r>
            <a:r>
              <a:rPr lang="en-US" sz="2400" b="1" dirty="0"/>
              <a:t> = [10,20,30,40,20,30, 'Python</a:t>
            </a:r>
            <a:r>
              <a:rPr lang="en-US" sz="2400" b="1" dirty="0" smtClean="0"/>
              <a:t>']</a:t>
            </a:r>
          </a:p>
          <a:p>
            <a:endParaRPr lang="en-US" sz="2400" b="1" dirty="0"/>
          </a:p>
          <a:p>
            <a:r>
              <a:rPr lang="en-IN" sz="2400" b="1" dirty="0" err="1"/>
              <a:t>mylist</a:t>
            </a:r>
            <a:r>
              <a:rPr lang="en-IN" sz="2400" b="1" dirty="0"/>
              <a:t>[2:6</a:t>
            </a:r>
            <a:r>
              <a:rPr lang="en-IN" sz="2400" b="1" dirty="0" smtClean="0"/>
              <a:t>]</a:t>
            </a:r>
          </a:p>
          <a:p>
            <a:endParaRPr lang="en-IN" sz="2400" b="1" dirty="0"/>
          </a:p>
          <a:p>
            <a:r>
              <a:rPr lang="en-IN" sz="2400" b="1" dirty="0"/>
              <a:t> #this will get the values from index 2 until index 6.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68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11430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9555" y="114300"/>
            <a:ext cx="76033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IN" sz="3200" b="1" dirty="0"/>
              <a:t>List</a:t>
            </a:r>
            <a:endParaRPr lang="en-US" sz="3200" dirty="0">
              <a:sym typeface="+mn-ea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326390" y="890270"/>
            <a:ext cx="11751310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400" b="1" dirty="0" err="1"/>
              <a:t>mylist</a:t>
            </a:r>
            <a:r>
              <a:rPr lang="en-IN" sz="2400" b="1" dirty="0"/>
              <a:t>[6] = 'python' </a:t>
            </a:r>
          </a:p>
          <a:p>
            <a:r>
              <a:rPr lang="en-IN" sz="2400" b="1" dirty="0" smtClean="0"/>
              <a:t>#</a:t>
            </a:r>
            <a:r>
              <a:rPr lang="en-IN" sz="2400" b="1" dirty="0"/>
              <a:t>this will replace the value at the index 6. </a:t>
            </a:r>
            <a:endParaRPr lang="en-I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r>
              <a:rPr lang="en-IN" sz="2400" b="1" dirty="0" err="1" smtClean="0"/>
              <a:t>mylist.append</a:t>
            </a:r>
            <a:r>
              <a:rPr lang="en-IN" sz="2400" b="1" dirty="0" smtClean="0"/>
              <a:t>(‘java')</a:t>
            </a:r>
            <a:r>
              <a:rPr lang="en-IN" sz="2400" b="1" dirty="0"/>
              <a:t> </a:t>
            </a:r>
            <a:endParaRPr lang="en-IN" sz="2400" b="1" dirty="0" smtClean="0"/>
          </a:p>
          <a:p>
            <a:r>
              <a:rPr lang="en-IN" sz="2400" b="1" dirty="0" smtClean="0"/>
              <a:t>#</a:t>
            </a:r>
            <a:r>
              <a:rPr lang="en-IN" sz="2400" b="1" dirty="0"/>
              <a:t>this will add the value at the end of the list</a:t>
            </a:r>
            <a:r>
              <a:rPr lang="en-IN" sz="2400" b="1" dirty="0" smtClean="0"/>
              <a:t>.</a:t>
            </a:r>
          </a:p>
          <a:p>
            <a:endParaRPr lang="en-IN" sz="2400" b="1" dirty="0"/>
          </a:p>
          <a:p>
            <a:r>
              <a:rPr lang="en-IN" sz="2400" b="1" dirty="0" err="1" smtClean="0"/>
              <a:t>mylist.insert</a:t>
            </a:r>
            <a:r>
              <a:rPr lang="en-IN" sz="2400" b="1" dirty="0" smtClean="0"/>
              <a:t>(5</a:t>
            </a:r>
            <a:r>
              <a:rPr lang="en-IN" sz="2400" b="1" dirty="0"/>
              <a:t>, 'data science</a:t>
            </a:r>
            <a:r>
              <a:rPr lang="en-IN" sz="2400" b="1" dirty="0" smtClean="0"/>
              <a:t>')</a:t>
            </a:r>
          </a:p>
          <a:p>
            <a:r>
              <a:rPr lang="en-IN" sz="2400" b="1" dirty="0" smtClean="0"/>
              <a:t>#</a:t>
            </a:r>
            <a:r>
              <a:rPr lang="en-IN" sz="2400" b="1" dirty="0"/>
              <a:t>this will add the value at the index 5.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84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11430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9555" y="114300"/>
            <a:ext cx="111421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IN" sz="3200" b="1" dirty="0"/>
              <a:t>Tuple</a:t>
            </a:r>
            <a:endParaRPr lang="en-US" sz="3200" dirty="0">
              <a:sym typeface="+mn-ea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326390" y="890270"/>
            <a:ext cx="11751310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Tuple is a collection which is unchangeable or immutable</a:t>
            </a:r>
            <a:r>
              <a:rPr lang="en-IN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 </a:t>
            </a:r>
            <a:r>
              <a:rPr lang="en-IN" sz="2400" b="1" dirty="0"/>
              <a:t>It is ordered and the values can be accessed using the index values. </a:t>
            </a:r>
            <a:endParaRPr lang="en-I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A </a:t>
            </a:r>
            <a:r>
              <a:rPr lang="en-IN" sz="2400" b="1" dirty="0"/>
              <a:t>tuple can have duplicate values as well. To declare a tuple we use the round brackets</a:t>
            </a:r>
            <a:r>
              <a:rPr lang="en-IN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r>
              <a:rPr lang="en-US" sz="2400" b="1" dirty="0" err="1"/>
              <a:t>mytuple</a:t>
            </a:r>
            <a:r>
              <a:rPr lang="en-US" sz="2400" b="1" dirty="0"/>
              <a:t> = (10,10,20,30,40,50</a:t>
            </a:r>
            <a:r>
              <a:rPr lang="en-US" sz="2400" b="1" dirty="0" smtClean="0"/>
              <a:t>)</a:t>
            </a:r>
          </a:p>
          <a:p>
            <a:endParaRPr lang="en-US" sz="2400" b="1" dirty="0"/>
          </a:p>
          <a:p>
            <a:r>
              <a:rPr lang="en-IN" sz="2400" b="1" dirty="0" err="1"/>
              <a:t>mytuple.count</a:t>
            </a:r>
            <a:r>
              <a:rPr lang="en-IN" sz="2400" b="1" dirty="0"/>
              <a:t>(10</a:t>
            </a:r>
            <a:r>
              <a:rPr lang="en-IN" sz="2400" b="1" dirty="0" smtClean="0"/>
              <a:t>)</a:t>
            </a:r>
          </a:p>
          <a:p>
            <a:r>
              <a:rPr lang="en-IN" sz="2400" b="1" dirty="0"/>
              <a:t> #the output will be </a:t>
            </a:r>
            <a:r>
              <a:rPr lang="en-IN" sz="2400" b="1" dirty="0" smtClean="0"/>
              <a:t>2</a:t>
            </a:r>
          </a:p>
          <a:p>
            <a:endParaRPr lang="en-IN" sz="2400" b="1" dirty="0"/>
          </a:p>
          <a:p>
            <a:r>
              <a:rPr lang="en-IN" sz="2400" b="1" dirty="0" err="1"/>
              <a:t>mytuple.index</a:t>
            </a:r>
            <a:r>
              <a:rPr lang="en-IN" sz="2400" b="1" dirty="0"/>
              <a:t>(50) </a:t>
            </a:r>
            <a:endParaRPr lang="en-IN" sz="2400" b="1" dirty="0" smtClean="0"/>
          </a:p>
          <a:p>
            <a:r>
              <a:rPr lang="en-IN" sz="2400" b="1" dirty="0" smtClean="0"/>
              <a:t>#</a:t>
            </a:r>
            <a:r>
              <a:rPr lang="en-IN" sz="2400" b="1" dirty="0"/>
              <a:t>the output will be </a:t>
            </a:r>
            <a:r>
              <a:rPr lang="en-IN" sz="2400" b="1" dirty="0" smtClean="0"/>
              <a:t>5</a:t>
            </a:r>
          </a:p>
          <a:p>
            <a:endParaRPr lang="en-IN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9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11430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9555" y="114300"/>
            <a:ext cx="725263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IN" sz="3200" b="1" dirty="0" smtClean="0"/>
              <a:t>Set</a:t>
            </a:r>
            <a:endParaRPr lang="en-US" sz="3200" dirty="0">
              <a:sym typeface="+mn-ea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326390" y="890270"/>
            <a:ext cx="11751310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A set is a collection which is unordered,  it does not have any indexes as well. </a:t>
            </a:r>
            <a:endParaRPr lang="en-I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To </a:t>
            </a:r>
            <a:r>
              <a:rPr lang="en-IN" sz="2400" b="1" dirty="0"/>
              <a:t>declare a set in python we use the curly brackets</a:t>
            </a:r>
            <a:r>
              <a:rPr lang="en-IN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r>
              <a:rPr lang="en-US" sz="2400" b="1" dirty="0" err="1"/>
              <a:t>myset</a:t>
            </a:r>
            <a:r>
              <a:rPr lang="en-US" sz="2400" b="1" dirty="0"/>
              <a:t> = {10, 20 , 30 ,40, 50, 50</a:t>
            </a:r>
            <a:r>
              <a:rPr lang="en-US" sz="2400" b="1" dirty="0" smtClean="0"/>
              <a:t>}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IN" sz="2400" b="1" dirty="0"/>
              <a:t>A set does not have any duplicate values, even though it will not show any errors while declaring the set, the output will only have the distinct </a:t>
            </a:r>
            <a:r>
              <a:rPr lang="en-IN" sz="2400" b="1" dirty="0" smtClean="0"/>
              <a:t>values . To </a:t>
            </a:r>
            <a:r>
              <a:rPr lang="en-IN" sz="2400" b="1" dirty="0"/>
              <a:t>access the values in a set we can either loop through the set, or use a membership operator to find a particular value.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318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11430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9555" y="114300"/>
            <a:ext cx="1943353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IN" sz="3200" b="1" dirty="0" smtClean="0"/>
              <a:t>Dictionary</a:t>
            </a:r>
            <a:endParaRPr lang="en-US" sz="3200" dirty="0">
              <a:sym typeface="+mn-ea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326390" y="890270"/>
            <a:ext cx="1175131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A dictionary is just like any other collection array in python</a:t>
            </a:r>
            <a:r>
              <a:rPr lang="en-IN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 </a:t>
            </a:r>
            <a:r>
              <a:rPr lang="en-IN" sz="2400" b="1" dirty="0"/>
              <a:t>But they have key value pairs</a:t>
            </a:r>
            <a:r>
              <a:rPr lang="en-IN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 </a:t>
            </a:r>
            <a:r>
              <a:rPr lang="en-IN" sz="2400" b="1" dirty="0"/>
              <a:t>A dictionary is unordered and changeable. </a:t>
            </a:r>
            <a:endParaRPr lang="en-I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We </a:t>
            </a:r>
            <a:r>
              <a:rPr lang="en-IN" sz="2400" b="1" dirty="0"/>
              <a:t>use the keys to access the items from a dictionary. </a:t>
            </a:r>
            <a:endParaRPr lang="en-IN" sz="2400" b="1" dirty="0" smtClean="0"/>
          </a:p>
          <a:p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/>
              <a:t>To </a:t>
            </a:r>
            <a:r>
              <a:rPr lang="en-IN" sz="2400" b="1" dirty="0"/>
              <a:t>declare a dictionary, we use the curly brackets</a:t>
            </a:r>
            <a:r>
              <a:rPr lang="en-IN" sz="24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r>
              <a:rPr lang="en-US" sz="2400" b="1" dirty="0" err="1"/>
              <a:t>mydictionary</a:t>
            </a:r>
            <a:r>
              <a:rPr lang="en-US" sz="2400" b="1" dirty="0"/>
              <a:t> = { 'python': 'data science', 'machine learning' : '</a:t>
            </a:r>
            <a:r>
              <a:rPr lang="en-US" sz="2400" b="1" dirty="0" err="1"/>
              <a:t>tensorflow</a:t>
            </a:r>
            <a:r>
              <a:rPr lang="en-US" sz="2400" b="1" dirty="0"/>
              <a:t>' , 'artificial intelligence': '</a:t>
            </a:r>
            <a:r>
              <a:rPr lang="en-US" sz="2400" b="1" dirty="0" err="1"/>
              <a:t>keras</a:t>
            </a:r>
            <a:r>
              <a:rPr lang="en-US" sz="2400" b="1" dirty="0"/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37837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文本框 9"/>
          <p:cNvSpPr txBox="1"/>
          <p:nvPr/>
        </p:nvSpPr>
        <p:spPr>
          <a:xfrm>
            <a:off x="2577523" y="4465685"/>
            <a:ext cx="9712146" cy="83099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err="1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 Anil Gaikwad</a:t>
            </a:r>
            <a:r>
              <a:rPr lang="zh-CN" altLang="en-US" sz="2400" dirty="0" smtClean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400" dirty="0" smtClean="0">
              <a:solidFill>
                <a:srgbClr val="262626"/>
              </a:solidFill>
              <a:latin typeface="Verdana" panose="020B060403050404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IN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https://github.com/anirudhagaikwad/AI-ML-Python_11Aug21</a:t>
            </a:r>
            <a:endParaRPr lang="zh-CN" altLang="en-US" sz="2400" dirty="0">
              <a:solidFill>
                <a:srgbClr val="262626"/>
              </a:solidFill>
              <a:latin typeface="Verdana" panose="020B060403050404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8108887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Variable Definition &amp; Declaration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55600" y="2662555"/>
            <a:ext cx="832104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IN" sz="2400" dirty="0">
                <a:sym typeface="+mn-ea"/>
              </a:rPr>
              <a:t>ex. x = </a:t>
            </a:r>
            <a:r>
              <a:rPr lang="en-IN" sz="2400" dirty="0" smtClean="0">
                <a:sym typeface="+mn-ea"/>
              </a:rPr>
              <a:t>10</a:t>
            </a:r>
          </a:p>
          <a:p>
            <a:endParaRPr lang="en-IN" sz="2400" dirty="0">
              <a:sym typeface="+mn-ea"/>
            </a:endParaRPr>
          </a:p>
          <a:p>
            <a:r>
              <a:rPr lang="en-IN" sz="2400" dirty="0">
                <a:sym typeface="+mn-ea"/>
              </a:rPr>
              <a:t>#variable is declared as the value 10 is assigned to it.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 Box 9"/>
          <p:cNvSpPr txBox="1"/>
          <p:nvPr/>
        </p:nvSpPr>
        <p:spPr>
          <a:xfrm>
            <a:off x="250190" y="1402715"/>
            <a:ext cx="117671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400" dirty="0"/>
              <a:t>Python has no additional commands to declare a variable. As soon as the value is</a:t>
            </a:r>
          </a:p>
          <a:p>
            <a:r>
              <a:rPr lang="en-IN" sz="2400" dirty="0"/>
              <a:t>assigned to it, the variable is declared.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0" y="546458"/>
            <a:ext cx="11277446" cy="193899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endParaRPr lang="en-IN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lvl="0"/>
            <a:r>
              <a:rPr lang="en-IN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There are a certain rules that we have to keep</a:t>
            </a:r>
          </a:p>
          <a:p>
            <a:pPr lvl="0"/>
            <a:r>
              <a:rPr lang="en-IN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in mind while declaring a variable: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52425" y="2714625"/>
            <a:ext cx="11487785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IN" sz="2400" dirty="0" smtClean="0"/>
              <a:t>The </a:t>
            </a:r>
            <a:r>
              <a:rPr lang="en-IN" sz="2400" dirty="0"/>
              <a:t>variable name cannot start with a number. It can only start with a character or an underscore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sz="2400" dirty="0" smtClean="0"/>
              <a:t>Variables </a:t>
            </a:r>
            <a:r>
              <a:rPr lang="en-IN" sz="2400" dirty="0"/>
              <a:t>in python are case sensitive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sz="2400" dirty="0" smtClean="0"/>
              <a:t>They </a:t>
            </a:r>
            <a:r>
              <a:rPr lang="en-IN" sz="2400" dirty="0"/>
              <a:t>can only contain alpha-numeric characters and underscores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sz="2400" dirty="0" smtClean="0"/>
              <a:t>No </a:t>
            </a:r>
            <a:r>
              <a:rPr lang="en-IN" sz="2400" dirty="0"/>
              <a:t>special characters are allowed.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68630" y="1529715"/>
            <a:ext cx="1106614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400" dirty="0"/>
              <a:t>According to the properties they possess, there are mainly six data types in python.</a:t>
            </a:r>
          </a:p>
          <a:p>
            <a:r>
              <a:rPr lang="en-IN" sz="2400" dirty="0"/>
              <a:t>Although there is one more data type range which is often used while working with </a:t>
            </a:r>
          </a:p>
          <a:p>
            <a:r>
              <a:rPr lang="en-IN" sz="2400" dirty="0"/>
              <a:t>loops in python.</a:t>
            </a:r>
            <a:endParaRPr lang="en-US" sz="2400" dirty="0"/>
          </a:p>
        </p:txBody>
      </p:sp>
      <p:sp>
        <p:nvSpPr>
          <p:cNvPr id="10" name="文本框 8"/>
          <p:cNvSpPr txBox="1"/>
          <p:nvPr/>
        </p:nvSpPr>
        <p:spPr>
          <a:xfrm>
            <a:off x="113348" y="207328"/>
            <a:ext cx="5359544" cy="132343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Data Types In Python</a:t>
            </a:r>
            <a:endParaRPr lang="en-US" sz="4000" dirty="0"/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506368" y="3060482"/>
            <a:ext cx="5464941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Numerical Data Types</a:t>
            </a:r>
            <a:endParaRPr lang="en-US" sz="4000" dirty="0"/>
          </a:p>
        </p:txBody>
      </p:sp>
      <p:sp>
        <p:nvSpPr>
          <p:cNvPr id="12" name="Text Box 3"/>
          <p:cNvSpPr txBox="1"/>
          <p:nvPr/>
        </p:nvSpPr>
        <p:spPr>
          <a:xfrm>
            <a:off x="506368" y="4092292"/>
            <a:ext cx="11066145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400" dirty="0"/>
              <a:t>Numerical data type holds numerical value. In numerical data there are 4 sub types as </a:t>
            </a:r>
            <a:r>
              <a:rPr lang="en-IN" sz="2400" dirty="0" smtClean="0"/>
              <a:t>well. Following </a:t>
            </a:r>
            <a:r>
              <a:rPr lang="en-IN" sz="2400" dirty="0"/>
              <a:t>are the sub-types of numerical data type</a:t>
            </a:r>
            <a:r>
              <a:rPr lang="en-IN" sz="2400" dirty="0" smtClean="0"/>
              <a:t>:</a:t>
            </a:r>
          </a:p>
          <a:p>
            <a:r>
              <a:rPr lang="en-IN" sz="2400" dirty="0"/>
              <a:t>1)Integers</a:t>
            </a:r>
          </a:p>
          <a:p>
            <a:r>
              <a:rPr lang="en-IN" sz="2400" dirty="0"/>
              <a:t>2)Float</a:t>
            </a:r>
          </a:p>
          <a:p>
            <a:r>
              <a:rPr lang="en-IN" sz="2400" dirty="0"/>
              <a:t>3)Complex Numbers</a:t>
            </a:r>
          </a:p>
          <a:p>
            <a:r>
              <a:rPr lang="en-IN" sz="2400" dirty="0"/>
              <a:t>4)Boolean</a:t>
            </a:r>
          </a:p>
          <a:p>
            <a:r>
              <a:rPr lang="en-IN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32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2180405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IN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Integers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78765" y="1135380"/>
            <a:ext cx="1163193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IN" altLang="zh-CN" sz="24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Integers</a:t>
            </a:r>
            <a:r>
              <a:rPr lang="en-US" altLang="zh-CN" sz="24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</a:t>
            </a:r>
            <a:r>
              <a:rPr lang="en-IN" altLang="zh-CN" sz="24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are </a:t>
            </a:r>
            <a:r>
              <a:rPr lang="en-IN" altLang="zh-CN" sz="24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used to represent whole number values.</a:t>
            </a:r>
            <a:endParaRPr lang="en-US" sz="2400" dirty="0"/>
          </a:p>
        </p:txBody>
      </p:sp>
      <p:sp>
        <p:nvSpPr>
          <p:cNvPr id="7" name="Text Box 6"/>
          <p:cNvSpPr txBox="1"/>
          <p:nvPr/>
        </p:nvSpPr>
        <p:spPr>
          <a:xfrm>
            <a:off x="278765" y="2334260"/>
            <a:ext cx="11504295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400" dirty="0"/>
              <a:t>ex. x = 100</a:t>
            </a:r>
          </a:p>
          <a:p>
            <a:r>
              <a:rPr lang="en-IN" sz="2400" dirty="0"/>
              <a:t>      y = </a:t>
            </a:r>
            <a:r>
              <a:rPr lang="en-IN" sz="2400" dirty="0" smtClean="0"/>
              <a:t>124</a:t>
            </a:r>
          </a:p>
          <a:p>
            <a:endParaRPr lang="en-IN" sz="2400" dirty="0"/>
          </a:p>
          <a:p>
            <a:r>
              <a:rPr lang="en-IN" sz="2400" dirty="0"/>
              <a:t># it will be the integer as long as the value is a whole number.</a:t>
            </a:r>
          </a:p>
          <a:p>
            <a:endParaRPr lang="en-IN" sz="2400" dirty="0"/>
          </a:p>
          <a:p>
            <a:r>
              <a:rPr lang="en-IN" sz="2400" dirty="0"/>
              <a:t>To check the type of any variable data type, we can use the type() function. </a:t>
            </a:r>
          </a:p>
          <a:p>
            <a:r>
              <a:rPr lang="en-IN" sz="2400" dirty="0"/>
              <a:t>It will return the type of the mentioned variable data type.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7843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14325" y="104775"/>
            <a:ext cx="116249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IN" altLang="zh-CN" sz="32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Float</a:t>
            </a:r>
            <a:endParaRPr lang="en-US" sz="3200" dirty="0">
              <a:sym typeface="+mn-ea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278765" y="1135380"/>
            <a:ext cx="1163193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IN" altLang="zh-CN" sz="24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Float data type is used to represent decimal point values.</a:t>
            </a:r>
            <a:endParaRPr lang="en-US" sz="2400" dirty="0"/>
          </a:p>
        </p:txBody>
      </p:sp>
      <p:sp>
        <p:nvSpPr>
          <p:cNvPr id="10" name="Text Box 6"/>
          <p:cNvSpPr txBox="1"/>
          <p:nvPr/>
        </p:nvSpPr>
        <p:spPr>
          <a:xfrm>
            <a:off x="278765" y="2334260"/>
            <a:ext cx="1150429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S" sz="2400" dirty="0" smtClean="0"/>
              <a:t>ex</a:t>
            </a:r>
            <a:r>
              <a:rPr lang="es-ES" sz="2400" dirty="0"/>
              <a:t>. x  = 10.25</a:t>
            </a:r>
          </a:p>
          <a:p>
            <a:r>
              <a:rPr lang="es-ES" sz="2400" dirty="0"/>
              <a:t>     y = 12.30</a:t>
            </a:r>
            <a:endParaRPr lang="en-US" sz="2400" dirty="0"/>
          </a:p>
        </p:txBody>
      </p:sp>
      <p:sp>
        <p:nvSpPr>
          <p:cNvPr id="11" name="Text Box 3"/>
          <p:cNvSpPr txBox="1"/>
          <p:nvPr/>
        </p:nvSpPr>
        <p:spPr>
          <a:xfrm>
            <a:off x="372085" y="3453032"/>
            <a:ext cx="3874779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IN" altLang="zh-CN" sz="32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Complex numbers </a:t>
            </a:r>
            <a:endParaRPr lang="en-US" sz="3200" dirty="0">
              <a:sym typeface="+mn-ea"/>
            </a:endParaRPr>
          </a:p>
        </p:txBody>
      </p:sp>
      <p:sp>
        <p:nvSpPr>
          <p:cNvPr id="12" name="Text Box 3"/>
          <p:cNvSpPr txBox="1"/>
          <p:nvPr/>
        </p:nvSpPr>
        <p:spPr>
          <a:xfrm>
            <a:off x="372085" y="4094749"/>
            <a:ext cx="1163193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IN" altLang="zh-CN" sz="24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Complex numbers are used to represent imaginary values. </a:t>
            </a:r>
          </a:p>
          <a:p>
            <a:pPr lvl="0"/>
            <a:r>
              <a:rPr lang="en-IN" altLang="zh-CN" sz="24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Imaginary values are denoted with ‘j’ at the end of the number.</a:t>
            </a:r>
            <a:endParaRPr lang="en-US" sz="2400" dirty="0"/>
          </a:p>
        </p:txBody>
      </p:sp>
      <p:sp>
        <p:nvSpPr>
          <p:cNvPr id="13" name="Text Box 6"/>
          <p:cNvSpPr txBox="1"/>
          <p:nvPr/>
        </p:nvSpPr>
        <p:spPr>
          <a:xfrm>
            <a:off x="687705" y="5256073"/>
            <a:ext cx="1150429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S" sz="2400" dirty="0"/>
              <a:t>ex. x = 10 + 5j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25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27000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13348" y="207328"/>
            <a:ext cx="234872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Boolean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26390" y="890270"/>
            <a:ext cx="1175131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400" dirty="0"/>
              <a:t>Boolean is used for categorical output, since the output of </a:t>
            </a:r>
            <a:r>
              <a:rPr lang="en-IN" sz="2400" dirty="0" err="1"/>
              <a:t>boolean</a:t>
            </a:r>
            <a:r>
              <a:rPr lang="en-IN" sz="2400" dirty="0"/>
              <a:t> </a:t>
            </a:r>
          </a:p>
          <a:p>
            <a:r>
              <a:rPr lang="en-IN" sz="2400" dirty="0"/>
              <a:t>is either true or false</a:t>
            </a:r>
            <a:r>
              <a:rPr lang="en-IN" sz="2400" dirty="0" smtClean="0"/>
              <a:t>.</a:t>
            </a:r>
          </a:p>
          <a:p>
            <a:endParaRPr lang="en-US" sz="2400" b="1" dirty="0"/>
          </a:p>
          <a:p>
            <a:r>
              <a:rPr lang="en-IN" sz="2400" b="1" dirty="0" smtClean="0"/>
              <a:t>ex</a:t>
            </a:r>
            <a:r>
              <a:rPr lang="en-IN" sz="2400" b="1" dirty="0"/>
              <a:t>. </a:t>
            </a:r>
            <a:r>
              <a:rPr lang="en-IN" sz="2400" b="1" dirty="0" err="1"/>
              <a:t>num</a:t>
            </a:r>
            <a:r>
              <a:rPr lang="en-IN" sz="2400" b="1" dirty="0"/>
              <a:t> = 5 &gt; 4</a:t>
            </a:r>
          </a:p>
          <a:p>
            <a:r>
              <a:rPr lang="en-IN" sz="2400" b="1" dirty="0"/>
              <a:t>#</a:t>
            </a:r>
            <a:r>
              <a:rPr lang="en-IN" sz="2400" b="1" dirty="0" err="1"/>
              <a:t>num</a:t>
            </a:r>
            <a:r>
              <a:rPr lang="en-IN" sz="2400" b="1" dirty="0"/>
              <a:t> is the </a:t>
            </a:r>
            <a:r>
              <a:rPr lang="en-IN" sz="2400" b="1" dirty="0" err="1"/>
              <a:t>boolean</a:t>
            </a:r>
            <a:r>
              <a:rPr lang="en-IN" sz="2400" b="1" dirty="0"/>
              <a:t> variable</a:t>
            </a:r>
          </a:p>
          <a:p>
            <a:r>
              <a:rPr lang="en-IN" sz="2400" b="1" dirty="0"/>
              <a:t>type(</a:t>
            </a:r>
            <a:r>
              <a:rPr lang="en-IN" sz="2400" b="1" dirty="0" err="1"/>
              <a:t>num</a:t>
            </a:r>
            <a:r>
              <a:rPr lang="en-IN" sz="2400" b="1" dirty="0"/>
              <a:t>)</a:t>
            </a:r>
          </a:p>
          <a:p>
            <a:r>
              <a:rPr lang="en-IN" sz="2400" b="1" dirty="0"/>
              <a:t>#the output will be bool</a:t>
            </a:r>
          </a:p>
          <a:p>
            <a:r>
              <a:rPr lang="en-IN" sz="2400" b="1" dirty="0"/>
              <a:t>print(</a:t>
            </a:r>
            <a:r>
              <a:rPr lang="en-IN" sz="2400" b="1" dirty="0" err="1"/>
              <a:t>num</a:t>
            </a:r>
            <a:r>
              <a:rPr lang="en-IN" sz="2400" b="1" dirty="0"/>
              <a:t>)</a:t>
            </a:r>
          </a:p>
          <a:p>
            <a:r>
              <a:rPr lang="en-IN" sz="2400" b="1" dirty="0"/>
              <a:t>#this will print true.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9428767" y="6452165"/>
            <a:ext cx="2350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Data Types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9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11430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9555" y="114300"/>
            <a:ext cx="131959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US" sz="3200" dirty="0" smtClean="0">
                <a:sym typeface="+mn-ea"/>
              </a:rPr>
              <a:t>Strings</a:t>
            </a:r>
            <a:endParaRPr lang="en-US" sz="3200" dirty="0">
              <a:sym typeface="+mn-ea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326390" y="890270"/>
            <a:ext cx="11751310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400" b="1" dirty="0"/>
              <a:t>Strings in python are used to represent </a:t>
            </a:r>
            <a:r>
              <a:rPr lang="en-IN" sz="2400" b="1" dirty="0" err="1"/>
              <a:t>unicode</a:t>
            </a:r>
            <a:r>
              <a:rPr lang="en-IN" sz="2400" b="1" dirty="0"/>
              <a:t> character values. </a:t>
            </a:r>
          </a:p>
          <a:p>
            <a:r>
              <a:rPr lang="en-IN" sz="2400" b="1" dirty="0"/>
              <a:t>Python does not have a character data type, a single character is also </a:t>
            </a:r>
          </a:p>
          <a:p>
            <a:r>
              <a:rPr lang="en-IN" sz="2400" b="1" dirty="0"/>
              <a:t>considered as a string</a:t>
            </a:r>
            <a:r>
              <a:rPr lang="en-IN" sz="2400" b="1" dirty="0" smtClean="0"/>
              <a:t>.</a:t>
            </a:r>
          </a:p>
          <a:p>
            <a:endParaRPr lang="en-US" sz="2400" b="1" dirty="0"/>
          </a:p>
          <a:p>
            <a:r>
              <a:rPr lang="en-IN" sz="2400" b="1" dirty="0"/>
              <a:t>We denote or declare the string values inside single quotes or double quotes. </a:t>
            </a:r>
          </a:p>
          <a:p>
            <a:r>
              <a:rPr lang="en-IN" sz="2400" b="1" dirty="0"/>
              <a:t>To access the values in a string, we use the indexes and square brackets</a:t>
            </a:r>
            <a:r>
              <a:rPr lang="en-IN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 smtClean="0"/>
              <a:t>ex. </a:t>
            </a:r>
            <a:endParaRPr lang="en-IN" sz="2400" b="1" dirty="0"/>
          </a:p>
          <a:p>
            <a:r>
              <a:rPr lang="en-IN" sz="2400" b="1" dirty="0"/>
              <a:t>name = 'INDIA'</a:t>
            </a:r>
          </a:p>
          <a:p>
            <a:r>
              <a:rPr lang="en-IN" sz="2400" b="1" dirty="0"/>
              <a:t>name[2] </a:t>
            </a:r>
          </a:p>
          <a:p>
            <a:r>
              <a:rPr lang="en-IN" sz="2400" b="1" dirty="0"/>
              <a:t>#this will give you the output as </a:t>
            </a:r>
            <a:r>
              <a:rPr lang="en-IN" sz="2400" b="1" dirty="0" smtClean="0"/>
              <a:t>'D‘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IN" sz="2400" b="1" dirty="0"/>
              <a:t>Strings are immutable in nature, which means you cannot change a string once replaced.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52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11430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9555" y="114300"/>
            <a:ext cx="131959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US" sz="3200" dirty="0" smtClean="0">
                <a:sym typeface="+mn-ea"/>
              </a:rPr>
              <a:t>Strings</a:t>
            </a:r>
            <a:endParaRPr lang="en-US" sz="3200" dirty="0">
              <a:sym typeface="+mn-ea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326390" y="890270"/>
            <a:ext cx="11751310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400" b="1" dirty="0" err="1"/>
              <a:t>name.upper</a:t>
            </a:r>
            <a:r>
              <a:rPr lang="en-IN" sz="2400" b="1" dirty="0" smtClean="0"/>
              <a:t>()</a:t>
            </a:r>
          </a:p>
          <a:p>
            <a:r>
              <a:rPr lang="en-IN" sz="2400" b="1" dirty="0" smtClean="0"/>
              <a:t>#</a:t>
            </a:r>
            <a:r>
              <a:rPr lang="en-IN" sz="2400" b="1" dirty="0"/>
              <a:t>this will make the letters to </a:t>
            </a:r>
            <a:r>
              <a:rPr lang="en-IN" sz="2400" b="1" dirty="0" smtClean="0"/>
              <a:t>uppercase</a:t>
            </a:r>
          </a:p>
          <a:p>
            <a:endParaRPr lang="en-IN" sz="2400" b="1" dirty="0" smtClean="0"/>
          </a:p>
          <a:p>
            <a:r>
              <a:rPr lang="en-IN" sz="2400" b="1" dirty="0" err="1" smtClean="0"/>
              <a:t>name.lower</a:t>
            </a:r>
            <a:r>
              <a:rPr lang="en-IN" sz="2400" b="1" dirty="0" smtClean="0"/>
              <a:t>()</a:t>
            </a:r>
          </a:p>
          <a:p>
            <a:r>
              <a:rPr lang="en-IN" sz="2400" b="1" dirty="0" smtClean="0"/>
              <a:t>#</a:t>
            </a:r>
            <a:r>
              <a:rPr lang="en-IN" sz="2400" b="1" dirty="0"/>
              <a:t>this will make the letters to </a:t>
            </a:r>
            <a:r>
              <a:rPr lang="en-IN" sz="2400" b="1" dirty="0" smtClean="0"/>
              <a:t>lowercase</a:t>
            </a:r>
          </a:p>
          <a:p>
            <a:endParaRPr lang="en-IN" sz="2400" b="1" dirty="0" smtClean="0"/>
          </a:p>
          <a:p>
            <a:r>
              <a:rPr lang="en-IN" sz="2400" b="1" dirty="0" err="1" smtClean="0"/>
              <a:t>name.replace</a:t>
            </a:r>
            <a:r>
              <a:rPr lang="en-IN" sz="2400" b="1" dirty="0" smtClean="0"/>
              <a:t>(‘d') </a:t>
            </a:r>
            <a:r>
              <a:rPr lang="en-IN" sz="2400" b="1" dirty="0"/>
              <a:t>= </a:t>
            </a:r>
            <a:r>
              <a:rPr lang="en-IN" sz="2400" b="1" dirty="0" smtClean="0"/>
              <a:t>‘D‘</a:t>
            </a:r>
            <a:endParaRPr lang="en-IN" sz="2400" b="1" dirty="0" smtClean="0"/>
          </a:p>
          <a:p>
            <a:r>
              <a:rPr lang="en-IN" sz="2400" b="1" dirty="0" smtClean="0"/>
              <a:t>#</a:t>
            </a:r>
            <a:r>
              <a:rPr lang="en-IN" sz="2400" b="1" dirty="0"/>
              <a:t>this will replace the letter </a:t>
            </a:r>
            <a:r>
              <a:rPr lang="en-IN" sz="2400" b="1" dirty="0" smtClean="0"/>
              <a:t>‘d' </a:t>
            </a:r>
            <a:r>
              <a:rPr lang="en-IN" sz="2400" b="1" dirty="0"/>
              <a:t>with </a:t>
            </a:r>
            <a:r>
              <a:rPr lang="en-IN" sz="2400" b="1" dirty="0" smtClean="0"/>
              <a:t>‘D‘</a:t>
            </a:r>
            <a:endParaRPr lang="en-IN" sz="2400" b="1" dirty="0" smtClean="0"/>
          </a:p>
          <a:p>
            <a:endParaRPr lang="en-IN" sz="2400" b="1" dirty="0" smtClean="0"/>
          </a:p>
          <a:p>
            <a:r>
              <a:rPr lang="en-IN" sz="2400" b="1" dirty="0" smtClean="0"/>
              <a:t>name[1</a:t>
            </a:r>
            <a:r>
              <a:rPr lang="en-IN" sz="2400" b="1" dirty="0"/>
              <a:t>: 4</a:t>
            </a:r>
            <a:r>
              <a:rPr lang="en-IN" sz="2400" b="1" dirty="0" smtClean="0"/>
              <a:t>]</a:t>
            </a:r>
          </a:p>
          <a:p>
            <a:r>
              <a:rPr lang="en-IN" sz="2400" b="1" dirty="0" smtClean="0"/>
              <a:t>#</a:t>
            </a:r>
            <a:r>
              <a:rPr lang="en-IN" sz="2400" b="1" dirty="0"/>
              <a:t>this will return the strings starting at index 1 until the index 4.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71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828</Words>
  <Application>Microsoft Office PowerPoint</Application>
  <PresentationFormat>Widescreen</PresentationFormat>
  <Paragraphs>158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Windows User</cp:lastModifiedBy>
  <cp:revision>104</cp:revision>
  <dcterms:created xsi:type="dcterms:W3CDTF">2016-01-14T13:25:00Z</dcterms:created>
  <dcterms:modified xsi:type="dcterms:W3CDTF">2021-08-16T09:27:23Z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