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2"/>
  </p:notesMasterIdLst>
  <p:handoutMasterIdLst>
    <p:handoutMasterId r:id="rId13"/>
  </p:handoutMasterIdLst>
  <p:sldIdLst>
    <p:sldId id="307" r:id="rId3"/>
    <p:sldId id="321" r:id="rId4"/>
    <p:sldId id="322" r:id="rId5"/>
    <p:sldId id="323" r:id="rId6"/>
    <p:sldId id="330" r:id="rId7"/>
    <p:sldId id="324" r:id="rId8"/>
    <p:sldId id="325" r:id="rId9"/>
    <p:sldId id="331" r:id="rId10"/>
    <p:sldId id="320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69" d="100"/>
          <a:sy n="69" d="100"/>
        </p:scale>
        <p:origin x="8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2021/8/19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51598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IN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Python Operators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91177" y="1792501"/>
            <a:ext cx="11487785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/>
              <a:t>The operator can be defined as a symbol which is responsible for a particular operation between two operands. </a:t>
            </a:r>
            <a:endParaRPr lang="en-IN" sz="2400" dirty="0" smtClean="0"/>
          </a:p>
          <a:p>
            <a:pPr marL="342900" indent="-342900">
              <a:buFont typeface="Wingdings" panose="05000000000000000000" charset="0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 smtClean="0"/>
              <a:t>Operators </a:t>
            </a:r>
            <a:r>
              <a:rPr lang="en-IN" sz="2400" dirty="0"/>
              <a:t>are the pillars of a program on which the logic is built in a specific programming language. Python provides a variety of operators, which are described as follows</a:t>
            </a:r>
            <a:r>
              <a:rPr lang="en-IN" sz="2400" dirty="0" smtClean="0"/>
              <a:t>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/>
              <a:t>Arithmetic </a:t>
            </a:r>
            <a:r>
              <a:rPr lang="en-IN" sz="2400" dirty="0" smtClean="0"/>
              <a:t>operators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 smtClean="0"/>
              <a:t>Comparison operators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 smtClean="0"/>
              <a:t>Assignment Operators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 smtClean="0"/>
              <a:t>Logical Operators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 smtClean="0"/>
              <a:t>Bitwise Operators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 smtClean="0"/>
              <a:t>Membership Operators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 smtClean="0"/>
              <a:t>Identity </a:t>
            </a:r>
            <a:r>
              <a:rPr lang="en-IN" sz="2400" dirty="0"/>
              <a:t>Operators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5319085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Arithmetic Operators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55600" y="2662555"/>
            <a:ext cx="832104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8" y="1563137"/>
            <a:ext cx="11953962" cy="5358586"/>
          </a:xfrm>
          <a:prstGeom prst="rect">
            <a:avLst/>
          </a:prstGeom>
        </p:spPr>
      </p:pic>
      <p:sp>
        <p:nvSpPr>
          <p:cNvPr id="10" name="文本框 8"/>
          <p:cNvSpPr txBox="1"/>
          <p:nvPr/>
        </p:nvSpPr>
        <p:spPr>
          <a:xfrm>
            <a:off x="595259" y="1008343"/>
            <a:ext cx="2390398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Ex . a=10, b=20</a:t>
            </a:r>
            <a:endParaRPr lang="en-US" altLang="zh-CN" sz="24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57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0" y="290260"/>
            <a:ext cx="5399235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IN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Comparison operator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9" y="1480205"/>
            <a:ext cx="10913665" cy="4950997"/>
          </a:xfrm>
          <a:prstGeom prst="rect">
            <a:avLst/>
          </a:prstGeom>
        </p:spPr>
      </p:pic>
      <p:sp>
        <p:nvSpPr>
          <p:cNvPr id="10" name="文本框 8"/>
          <p:cNvSpPr txBox="1"/>
          <p:nvPr/>
        </p:nvSpPr>
        <p:spPr>
          <a:xfrm>
            <a:off x="595259" y="1008343"/>
            <a:ext cx="2390398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Ex . a=10, b=20</a:t>
            </a:r>
            <a:endParaRPr lang="en-US" altLang="zh-CN" sz="24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23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41565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0" name="文本框 8"/>
          <p:cNvSpPr txBox="1"/>
          <p:nvPr/>
        </p:nvSpPr>
        <p:spPr>
          <a:xfrm>
            <a:off x="113348" y="207328"/>
            <a:ext cx="5715026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Assignment Operators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4449"/>
            <a:ext cx="12192000" cy="5343106"/>
          </a:xfrm>
          <a:prstGeom prst="rect">
            <a:avLst/>
          </a:prstGeom>
        </p:spPr>
      </p:pic>
      <p:sp>
        <p:nvSpPr>
          <p:cNvPr id="13" name="文本框 8"/>
          <p:cNvSpPr txBox="1"/>
          <p:nvPr/>
        </p:nvSpPr>
        <p:spPr>
          <a:xfrm>
            <a:off x="595259" y="1008343"/>
            <a:ext cx="2475358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Ex . a=10, b=20</a:t>
            </a:r>
            <a:endParaRPr lang="en-US" altLang="zh-CN" sz="24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32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14325" y="104775"/>
            <a:ext cx="36904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IN" altLang="zh-CN" sz="32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Logical Operators</a:t>
            </a:r>
            <a:endParaRPr lang="en-US" sz="3200" dirty="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" y="1393128"/>
            <a:ext cx="11360727" cy="4384217"/>
          </a:xfrm>
          <a:prstGeom prst="rect">
            <a:avLst/>
          </a:prstGeom>
        </p:spPr>
      </p:pic>
      <p:sp>
        <p:nvSpPr>
          <p:cNvPr id="14" name="文本框 8"/>
          <p:cNvSpPr txBox="1"/>
          <p:nvPr/>
        </p:nvSpPr>
        <p:spPr>
          <a:xfrm>
            <a:off x="595259" y="1008343"/>
            <a:ext cx="3254417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Ex . a=10, b=20, c=30</a:t>
            </a:r>
            <a:endParaRPr lang="en-US" altLang="zh-CN" sz="24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25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4576894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IN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Bitwise Operators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5" y="1655165"/>
            <a:ext cx="11391035" cy="5424766"/>
          </a:xfrm>
          <a:prstGeom prst="rect">
            <a:avLst/>
          </a:prstGeom>
        </p:spPr>
      </p:pic>
      <p:sp>
        <p:nvSpPr>
          <p:cNvPr id="11" name="文本框 8"/>
          <p:cNvSpPr txBox="1"/>
          <p:nvPr/>
        </p:nvSpPr>
        <p:spPr>
          <a:xfrm>
            <a:off x="446809" y="1062627"/>
            <a:ext cx="2220480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IN" altLang="zh-CN" sz="24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Ex. a=60 b=13</a:t>
            </a:r>
            <a:endParaRPr lang="en-US" altLang="zh-CN" sz="24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4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27000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5801588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Membership Operators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0" y="2121266"/>
            <a:ext cx="11471564" cy="369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11430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9555" y="114300"/>
            <a:ext cx="323704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US" sz="3200" dirty="0">
                <a:sym typeface="+mn-ea"/>
              </a:rPr>
              <a:t>Identity Operators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1119513"/>
            <a:ext cx="11499273" cy="422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855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2" name="文本框 9"/>
          <p:cNvSpPr txBox="1"/>
          <p:nvPr/>
        </p:nvSpPr>
        <p:spPr>
          <a:xfrm>
            <a:off x="2577523" y="4465685"/>
            <a:ext cx="9712146" cy="83099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err="1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 Anil Gaikwad</a:t>
            </a:r>
            <a:r>
              <a:rPr lang="zh-CN" altLang="en-US" sz="2400" dirty="0" smtClean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400" dirty="0" smtClean="0">
              <a:solidFill>
                <a:srgbClr val="262626"/>
              </a:solidFill>
              <a:latin typeface="Verdana" panose="020B060403050404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IN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https://github.com/anirudhagaikwad/AI-ML-Python_11Aug21</a:t>
            </a:r>
            <a:endParaRPr lang="zh-CN" altLang="en-US" sz="2400" dirty="0">
              <a:solidFill>
                <a:srgbClr val="262626"/>
              </a:solidFill>
              <a:latin typeface="Verdana" panose="020B060403050404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116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Windows User</cp:lastModifiedBy>
  <cp:revision>123</cp:revision>
  <dcterms:created xsi:type="dcterms:W3CDTF">2016-01-14T13:25:00Z</dcterms:created>
  <dcterms:modified xsi:type="dcterms:W3CDTF">2021-08-19T08:56:58Z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