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1"/>
  </p:notesMasterIdLst>
  <p:handoutMasterIdLst>
    <p:handoutMasterId r:id="rId12"/>
  </p:handoutMasterIdLst>
  <p:sldIdLst>
    <p:sldId id="307" r:id="rId3"/>
    <p:sldId id="321" r:id="rId4"/>
    <p:sldId id="322" r:id="rId5"/>
    <p:sldId id="323" r:id="rId6"/>
    <p:sldId id="330" r:id="rId7"/>
    <p:sldId id="324" r:id="rId8"/>
    <p:sldId id="325" r:id="rId9"/>
    <p:sldId id="320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41" d="100"/>
          <a:sy n="41" d="100"/>
        </p:scale>
        <p:origin x="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6219138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sz="4000" b="1" dirty="0" smtClean="0"/>
              <a:t>Control statement </a:t>
            </a:r>
            <a:r>
              <a:rPr lang="en-IN" sz="4000" b="1" dirty="0"/>
              <a:t>In Python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91177" y="1792501"/>
            <a:ext cx="11487785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Dealing with redundant code and repetitive commands </a:t>
            </a:r>
            <a:r>
              <a:rPr lang="en-IN" sz="2400" dirty="0" smtClean="0"/>
              <a:t>in program. Python makes </a:t>
            </a:r>
            <a:r>
              <a:rPr lang="en-IN" sz="2400" dirty="0"/>
              <a:t>use of loops, control and conditional statements to overcome this </a:t>
            </a:r>
            <a:r>
              <a:rPr lang="en-IN" sz="2400" dirty="0" smtClean="0"/>
              <a:t>difficulty.</a:t>
            </a:r>
          </a:p>
          <a:p>
            <a:endParaRPr lang="en-IN" sz="2400" dirty="0"/>
          </a:p>
          <a:p>
            <a:r>
              <a:rPr lang="en-IN" sz="2400" b="1" dirty="0"/>
              <a:t>Conditional Statements</a:t>
            </a:r>
            <a:endParaRPr lang="en-IN" sz="2400" dirty="0"/>
          </a:p>
          <a:p>
            <a:r>
              <a:rPr lang="en-IN" sz="2400" b="1" dirty="0"/>
              <a:t>Conditional </a:t>
            </a:r>
            <a:r>
              <a:rPr lang="en-IN" sz="2400" b="1" dirty="0" smtClean="0"/>
              <a:t>Statements</a:t>
            </a:r>
            <a:r>
              <a:rPr lang="en-IN" sz="2400" dirty="0" smtClean="0"/>
              <a:t> </a:t>
            </a:r>
            <a:r>
              <a:rPr lang="en-IN" sz="2400" b="1" dirty="0" smtClean="0"/>
              <a:t>in python</a:t>
            </a:r>
            <a:r>
              <a:rPr lang="en-IN" sz="2400" dirty="0"/>
              <a:t> support the usual logical conditions from mathematics.</a:t>
            </a:r>
          </a:p>
          <a:p>
            <a:r>
              <a:rPr lang="en-IN" sz="2400" dirty="0"/>
              <a:t>For example:</a:t>
            </a:r>
          </a:p>
          <a:p>
            <a:r>
              <a:rPr lang="en-IN" sz="2400" dirty="0"/>
              <a:t>Equals: a == b</a:t>
            </a:r>
          </a:p>
          <a:p>
            <a:r>
              <a:rPr lang="en-IN" sz="2400" dirty="0"/>
              <a:t>Not Equals: a != b</a:t>
            </a:r>
          </a:p>
          <a:p>
            <a:r>
              <a:rPr lang="en-IN" sz="2400" dirty="0"/>
              <a:t>Less than: a &lt; b</a:t>
            </a:r>
          </a:p>
          <a:p>
            <a:r>
              <a:rPr lang="en-IN" sz="2400" dirty="0"/>
              <a:t>Less than or equal to: a &lt;= b</a:t>
            </a:r>
          </a:p>
          <a:p>
            <a:r>
              <a:rPr lang="en-IN" sz="2400" dirty="0"/>
              <a:t>Greater than: a &gt; b</a:t>
            </a:r>
          </a:p>
          <a:p>
            <a:r>
              <a:rPr lang="en-IN" sz="2400" dirty="0"/>
              <a:t>Greater than or equal to : a &gt;= b</a:t>
            </a:r>
          </a:p>
          <a:p>
            <a:r>
              <a:rPr lang="en-IN" sz="2400" dirty="0"/>
              <a:t>These statements can be used in several ways, most commonly in </a:t>
            </a:r>
            <a:r>
              <a:rPr lang="en-IN" sz="2400" b="1" dirty="0"/>
              <a:t>if</a:t>
            </a:r>
            <a:r>
              <a:rPr lang="en-IN" sz="2400" dirty="0"/>
              <a:t> 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280564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sz="4000" b="1" dirty="0" smtClean="0"/>
              <a:t>if </a:t>
            </a:r>
            <a:r>
              <a:rPr lang="en-IN" sz="4000" b="1" dirty="0"/>
              <a:t>Statement</a:t>
            </a:r>
            <a:endParaRPr lang="en-IN" sz="4000" dirty="0"/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</p:txBody>
      </p:sp>
      <p:sp>
        <p:nvSpPr>
          <p:cNvPr id="10" name="文本框 8"/>
          <p:cNvSpPr txBox="1"/>
          <p:nvPr/>
        </p:nvSpPr>
        <p:spPr>
          <a:xfrm>
            <a:off x="595259" y="1008343"/>
            <a:ext cx="660366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/>
              <a:t>An </a:t>
            </a:r>
            <a:r>
              <a:rPr lang="en-IN" sz="2400" b="1" dirty="0"/>
              <a:t>if</a:t>
            </a:r>
            <a:r>
              <a:rPr lang="en-IN" sz="2400" dirty="0"/>
              <a:t> statement is written using the ‘</a:t>
            </a:r>
            <a:r>
              <a:rPr lang="en-IN" sz="2400" b="1" dirty="0"/>
              <a:t>if’</a:t>
            </a:r>
            <a:r>
              <a:rPr lang="en-IN" sz="2400" dirty="0"/>
              <a:t> keyword, </a:t>
            </a:r>
            <a:endParaRPr lang="en-I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03" y="2035936"/>
            <a:ext cx="8111797" cy="4416229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521338" y="1909249"/>
            <a:ext cx="145398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sz="2400" b="1" dirty="0" smtClean="0"/>
              <a:t>Flowchart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0" y="290260"/>
            <a:ext cx="3365088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sz="4000" b="1" dirty="0" smtClean="0"/>
              <a:t>else </a:t>
            </a:r>
            <a:r>
              <a:rPr lang="en-IN" sz="4000" b="1" dirty="0"/>
              <a:t>Statement</a:t>
            </a:r>
            <a:endParaRPr lang="en-IN" sz="4000" dirty="0"/>
          </a:p>
        </p:txBody>
      </p:sp>
      <p:sp>
        <p:nvSpPr>
          <p:cNvPr id="10" name="文本框 8"/>
          <p:cNvSpPr txBox="1"/>
          <p:nvPr/>
        </p:nvSpPr>
        <p:spPr>
          <a:xfrm>
            <a:off x="375236" y="1214897"/>
            <a:ext cx="1165050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/>
              <a:t>The </a:t>
            </a:r>
            <a:r>
              <a:rPr lang="en-IN" sz="2400" b="1" dirty="0"/>
              <a:t>else</a:t>
            </a:r>
            <a:r>
              <a:rPr lang="en-IN" sz="2400" dirty="0"/>
              <a:t> keyword catches anything that is not caught by the preceding conditions</a:t>
            </a:r>
            <a:r>
              <a:rPr lang="en-IN" sz="2400" dirty="0" smtClean="0"/>
              <a:t>.</a:t>
            </a:r>
          </a:p>
          <a:p>
            <a:pPr lvl="0"/>
            <a:r>
              <a:rPr lang="en-IN" sz="2400" dirty="0"/>
              <a:t> </a:t>
            </a:r>
            <a:r>
              <a:rPr lang="en-IN" sz="2400" dirty="0" smtClean="0"/>
              <a:t>    When </a:t>
            </a:r>
            <a:r>
              <a:rPr lang="en-IN" sz="2400" dirty="0"/>
              <a:t>the condition is false for the </a:t>
            </a:r>
            <a:r>
              <a:rPr lang="en-IN" sz="2400" b="1" dirty="0"/>
              <a:t>if</a:t>
            </a:r>
            <a:r>
              <a:rPr lang="en-IN" sz="2400" dirty="0"/>
              <a:t> statement, the execution will move to the </a:t>
            </a:r>
            <a:r>
              <a:rPr lang="en-IN" sz="2400" dirty="0" smtClean="0"/>
              <a:t>else                statement</a:t>
            </a:r>
            <a:r>
              <a:rPr lang="en-IN" sz="2400" dirty="0"/>
              <a:t>.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48" y="2289124"/>
            <a:ext cx="8350970" cy="44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41565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113348" y="207328"/>
            <a:ext cx="330334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sz="4000" b="1" dirty="0" err="1" smtClean="0"/>
              <a:t>elif</a:t>
            </a:r>
            <a:r>
              <a:rPr lang="en-IN" sz="4000" b="1" dirty="0" smtClean="0"/>
              <a:t> </a:t>
            </a:r>
            <a:r>
              <a:rPr lang="en-IN" sz="4000" b="1" dirty="0"/>
              <a:t>Statement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74" y="1497628"/>
            <a:ext cx="7118927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48016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3200" b="1" dirty="0"/>
              <a:t>Nested if else</a:t>
            </a: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7" y="901961"/>
            <a:ext cx="8696037" cy="58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0" y="262281"/>
            <a:ext cx="198188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sz="4000" dirty="0"/>
              <a:t> </a:t>
            </a:r>
            <a:r>
              <a:rPr lang="en-IN" sz="4000" b="1" dirty="0"/>
              <a:t>for</a:t>
            </a:r>
            <a:r>
              <a:rPr lang="en-IN" sz="4000" dirty="0"/>
              <a:t> </a:t>
            </a:r>
            <a:r>
              <a:rPr lang="en-IN" sz="4000" b="1" dirty="0"/>
              <a:t>loop</a:t>
            </a:r>
            <a:endParaRPr lang="en-US" altLang="zh-CN" sz="4000" b="1" dirty="0">
              <a:sym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05333" y="1339153"/>
            <a:ext cx="10143803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/>
              <a:t>A </a:t>
            </a:r>
            <a:r>
              <a:rPr lang="en-IN" sz="2400" b="1" dirty="0"/>
              <a:t>for</a:t>
            </a:r>
            <a:r>
              <a:rPr lang="en-IN" sz="2400" dirty="0"/>
              <a:t> loop is used to execute statements, once for each item in the sequence</a:t>
            </a:r>
            <a:r>
              <a:rPr lang="en-IN" sz="2400" dirty="0" smtClean="0"/>
              <a:t>.</a:t>
            </a:r>
          </a:p>
          <a:p>
            <a:pPr lvl="0"/>
            <a:r>
              <a:rPr lang="en-IN" sz="2400" dirty="0" smtClean="0"/>
              <a:t>    The</a:t>
            </a:r>
            <a:r>
              <a:rPr lang="en-IN" sz="2400" dirty="0"/>
              <a:t> sequence could be a list, a Dictionary, a set or a string.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49" y="2539136"/>
            <a:ext cx="8234507" cy="35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347172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sz="4000" b="1" dirty="0"/>
              <a:t>Range </a:t>
            </a:r>
            <a:r>
              <a:rPr lang="en-IN" sz="4000" b="1" dirty="0" smtClean="0"/>
              <a:t>Function</a:t>
            </a:r>
            <a:endParaRPr lang="en-IN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505333" y="1339153"/>
            <a:ext cx="11276357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/>
              <a:t>Range function requires a specific sequence of numbers. </a:t>
            </a:r>
            <a:endParaRPr lang="en-IN" sz="2400" dirty="0" smtClean="0"/>
          </a:p>
          <a:p>
            <a:pPr lvl="0"/>
            <a:r>
              <a:rPr lang="en-IN" sz="2400" dirty="0"/>
              <a:t> </a:t>
            </a:r>
            <a:r>
              <a:rPr lang="en-IN" sz="2400" dirty="0" smtClean="0"/>
              <a:t>    It </a:t>
            </a:r>
            <a:r>
              <a:rPr lang="en-IN" sz="2400" dirty="0"/>
              <a:t>starts at 0 and then the value increments by 1 until the specified number is reached.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505332" y="3136900"/>
            <a:ext cx="2161874" cy="267765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sz="2400" dirty="0" smtClean="0"/>
              <a:t>For example:</a:t>
            </a:r>
          </a:p>
          <a:p>
            <a:pPr lvl="0"/>
            <a:endParaRPr lang="en-IN" sz="2400" dirty="0" smtClean="0"/>
          </a:p>
          <a:p>
            <a:pPr lvl="0"/>
            <a:r>
              <a:rPr lang="en-IN" sz="2400" dirty="0" smtClean="0"/>
              <a:t>for </a:t>
            </a:r>
            <a:r>
              <a:rPr lang="en-IN" sz="2400" dirty="0"/>
              <a:t>x in range(3</a:t>
            </a:r>
            <a:r>
              <a:rPr lang="en-IN" sz="2400" dirty="0" smtClean="0"/>
              <a:t>)</a:t>
            </a:r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print(x</a:t>
            </a:r>
            <a:r>
              <a:rPr lang="en-IN" sz="2400" dirty="0" smtClean="0"/>
              <a:t>)</a:t>
            </a:r>
          </a:p>
          <a:p>
            <a:pPr lvl="0"/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/>
            <a:r>
              <a:rPr lang="en-US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Output:0,1,2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855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2577523" y="4465685"/>
            <a:ext cx="9712146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err="1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 Anil Gaikwad</a:t>
            </a:r>
            <a:r>
              <a:rPr lang="zh-CN" altLang="en-US" sz="2400" dirty="0" smtClean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400" dirty="0" smtClean="0">
              <a:solidFill>
                <a:srgbClr val="262626"/>
              </a:solidFill>
              <a:latin typeface="Verdana" panose="020B060403050404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IN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https://github.com/anirudhagaikwad/AI-ML-Python_11Aug21</a:t>
            </a:r>
            <a:endParaRPr lang="zh-CN" altLang="en-US" sz="2400" dirty="0">
              <a:solidFill>
                <a:srgbClr val="262626"/>
              </a:solidFill>
              <a:latin typeface="Verdana" panose="020B060403050404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98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Windows User</cp:lastModifiedBy>
  <cp:revision>138</cp:revision>
  <dcterms:created xsi:type="dcterms:W3CDTF">2016-01-14T13:25:00Z</dcterms:created>
  <dcterms:modified xsi:type="dcterms:W3CDTF">2021-08-20T10:51:23Z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