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4" r:id="rId7"/>
    <p:sldId id="268" r:id="rId8"/>
    <p:sldId id="295" r:id="rId9"/>
    <p:sldId id="297" r:id="rId10"/>
    <p:sldId id="298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99221"/>
              </p:ext>
            </p:extLst>
          </p:nvPr>
        </p:nvGraphicFramePr>
        <p:xfrm>
          <a:off x="455612" y="2209800"/>
          <a:ext cx="11041040" cy="184364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 in C++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Dereferencing pointer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Modifying 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Pointers with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Call by Reference: Using pointers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016295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Pointer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ADB47-0AFC-4542-1D2A-C7184FEEF11F}"/>
              </a:ext>
            </a:extLst>
          </p:cNvPr>
          <p:cNvSpPr txBox="1"/>
          <p:nvPr/>
        </p:nvSpPr>
        <p:spPr>
          <a:xfrm>
            <a:off x="455612" y="1447800"/>
            <a:ext cx="1112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pointer however, is a variable that stores the memory address as its value.</a:t>
            </a:r>
          </a:p>
          <a:p>
            <a:endParaRPr lang="en-GB" dirty="0"/>
          </a:p>
          <a:p>
            <a:r>
              <a:rPr lang="en-GB" dirty="0"/>
              <a:t>A pointer variable points to a data type (like int or string) of the same type, and is created with the * operator. </a:t>
            </a:r>
          </a:p>
          <a:p>
            <a:r>
              <a:rPr lang="en-GB" dirty="0"/>
              <a:t>The address of the variable you're working with is assigned to the pointer: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string food = "Pizza"; 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// A food variable of type string</a:t>
            </a:r>
          </a:p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string*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ptr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= &amp;food;   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// A pointer variable, with the name </a:t>
            </a:r>
            <a:r>
              <a:rPr lang="en-GB" sz="1800" b="1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, that stores the address of food</a:t>
            </a:r>
          </a:p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cout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&lt;&lt; food &lt;&lt; "\n";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// Output the value of food (Pizza)</a:t>
            </a:r>
          </a:p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cout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&lt;&lt; &amp;food &lt;&lt; "\n";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// Output the memory address of food (0x6dfed4)</a:t>
            </a:r>
          </a:p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cout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&lt;&lt;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ptr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&lt;&lt; "\n";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// Output the memory address of food with the pointer (0x6dfed4)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Dereferencing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B9075-1B1B-F8FA-4028-FBB47BE9A3A1}"/>
              </a:ext>
            </a:extLst>
          </p:cNvPr>
          <p:cNvSpPr txBox="1"/>
          <p:nvPr/>
        </p:nvSpPr>
        <p:spPr>
          <a:xfrm>
            <a:off x="798512" y="1219200"/>
            <a:ext cx="10591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the example from the previous page, we used the pointer variable to get the memory address of a variable (used together with the &amp; reference operator). However, you can also use the pointer to get the value of the variable, by using the * operator (the dereference operator):</a:t>
            </a:r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 food = "Pizza";  </a:t>
            </a:r>
            <a:r>
              <a:rPr lang="en-GB" sz="2000" b="1" dirty="0">
                <a:solidFill>
                  <a:schemeClr val="accent2"/>
                </a:solidFill>
              </a:rPr>
              <a:t>// Variable declaration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string*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= &amp;food;    </a:t>
            </a:r>
            <a:r>
              <a:rPr lang="en-GB" sz="2000" b="1" dirty="0">
                <a:solidFill>
                  <a:schemeClr val="accent2"/>
                </a:solidFill>
              </a:rPr>
              <a:t>// Pointer declaration</a:t>
            </a:r>
          </a:p>
          <a:p>
            <a:endParaRPr lang="en-GB" dirty="0"/>
          </a:p>
          <a:p>
            <a:r>
              <a:rPr lang="en-GB" dirty="0"/>
              <a:t>// Reference: Output the memory address of food with the pointer (0x6dfed4)</a:t>
            </a:r>
          </a:p>
          <a:p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ptr</a:t>
            </a:r>
            <a:r>
              <a:rPr lang="en-GB" dirty="0"/>
              <a:t> &lt;&lt; "\n";</a:t>
            </a:r>
          </a:p>
          <a:p>
            <a:endParaRPr lang="en-GB" dirty="0"/>
          </a:p>
          <a:p>
            <a:r>
              <a:rPr lang="en-GB" dirty="0"/>
              <a:t>// Dereference: Output the value of food with the pointer (Pizza)</a:t>
            </a:r>
          </a:p>
          <a:p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b="1" dirty="0"/>
              <a:t>*</a:t>
            </a:r>
            <a:r>
              <a:rPr lang="en-GB" b="1" dirty="0" err="1"/>
              <a:t>ptr</a:t>
            </a:r>
            <a:r>
              <a:rPr lang="en-GB" b="1" dirty="0"/>
              <a:t> </a:t>
            </a:r>
            <a:r>
              <a:rPr lang="en-GB" dirty="0"/>
              <a:t>&lt;&lt; "\n";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IN" sz="4000" b="1" dirty="0"/>
              <a:t>Modifying pointer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725234" y="1600200"/>
            <a:ext cx="107383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You can also change the pointer's value. But note that this will also change the value of the original variable:</a:t>
            </a:r>
          </a:p>
          <a:p>
            <a:endParaRPr lang="en-GB" dirty="0"/>
          </a:p>
          <a:p>
            <a:r>
              <a:rPr lang="en-GB" b="1" dirty="0"/>
              <a:t>Example</a:t>
            </a:r>
          </a:p>
          <a:p>
            <a:r>
              <a:rPr lang="en-GB" dirty="0"/>
              <a:t>string food = "Pizza";</a:t>
            </a:r>
          </a:p>
          <a:p>
            <a:r>
              <a:rPr lang="en-GB" dirty="0"/>
              <a:t>string* </a:t>
            </a:r>
            <a:r>
              <a:rPr lang="en-GB" dirty="0" err="1"/>
              <a:t>ptr</a:t>
            </a:r>
            <a:r>
              <a:rPr lang="en-GB" dirty="0"/>
              <a:t> = &amp;food;</a:t>
            </a:r>
          </a:p>
          <a:p>
            <a:endParaRPr lang="en-GB" dirty="0"/>
          </a:p>
          <a:p>
            <a:r>
              <a:rPr lang="en-GB" dirty="0"/>
              <a:t>// Change the value of the pointer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"Hamburger";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IN" sz="4000" b="1" dirty="0"/>
              <a:t>Pointers with Array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497428" y="990600"/>
            <a:ext cx="110833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In C++, Pointers are variables that hold addresses of other variables. Not only can a pointer store the address of a single variable, it can also store the address of cells of an array.</a:t>
            </a:r>
          </a:p>
          <a:p>
            <a:endParaRPr lang="en-GB" b="1" dirty="0"/>
          </a:p>
          <a:p>
            <a:r>
              <a:rPr lang="en-GB" b="1" dirty="0"/>
              <a:t>Consider this example: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 *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[5];</a:t>
            </a:r>
          </a:p>
          <a:p>
            <a:endParaRPr lang="en-GB" dirty="0"/>
          </a:p>
          <a:p>
            <a:r>
              <a:rPr lang="en-GB" dirty="0"/>
              <a:t>// store the address of the first</a:t>
            </a:r>
          </a:p>
          <a:p>
            <a:r>
              <a:rPr lang="en-GB" dirty="0"/>
              <a:t>// element of </a:t>
            </a:r>
            <a:r>
              <a:rPr lang="en-GB" dirty="0" err="1"/>
              <a:t>arr</a:t>
            </a:r>
            <a:r>
              <a:rPr lang="en-GB" dirty="0"/>
              <a:t> in </a:t>
            </a:r>
            <a:r>
              <a:rPr lang="en-GB" dirty="0" err="1"/>
              <a:t>ptr</a:t>
            </a:r>
            <a:endParaRPr lang="en-GB" dirty="0"/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GB" dirty="0"/>
              <a:t>Here, </a:t>
            </a:r>
            <a:r>
              <a:rPr lang="en-GB" dirty="0" err="1"/>
              <a:t>ptr</a:t>
            </a:r>
            <a:r>
              <a:rPr lang="en-GB" dirty="0"/>
              <a:t> is a pointer variable while </a:t>
            </a:r>
            <a:r>
              <a:rPr lang="en-GB" dirty="0" err="1"/>
              <a:t>arr</a:t>
            </a:r>
            <a:r>
              <a:rPr lang="en-GB" dirty="0"/>
              <a:t> is an int array. </a:t>
            </a:r>
          </a:p>
          <a:p>
            <a:r>
              <a:rPr lang="en-GB" dirty="0"/>
              <a:t>The code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arr</a:t>
            </a:r>
            <a:r>
              <a:rPr lang="en-GB" dirty="0"/>
              <a:t>; stores the address of the first element of the array in variable </a:t>
            </a:r>
            <a:r>
              <a:rPr lang="en-GB" dirty="0" err="1"/>
              <a:t>ptr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IN" sz="4000" b="1" dirty="0"/>
              <a:t>Pointers with Array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E6290-5343-F3F4-0E28-517D77C8AD32}"/>
              </a:ext>
            </a:extLst>
          </p:cNvPr>
          <p:cNvSpPr txBox="1"/>
          <p:nvPr/>
        </p:nvSpPr>
        <p:spPr>
          <a:xfrm>
            <a:off x="379412" y="3002214"/>
            <a:ext cx="51816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int *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/>
              <a:t>int </a:t>
            </a:r>
            <a:r>
              <a:rPr lang="en-GB" dirty="0" err="1"/>
              <a:t>arr</a:t>
            </a:r>
            <a:r>
              <a:rPr lang="en-GB" dirty="0"/>
              <a:t>[5];</a:t>
            </a:r>
          </a:p>
          <a:p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arr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 err="1"/>
              <a:t>ptr</a:t>
            </a:r>
            <a:r>
              <a:rPr lang="en-GB" dirty="0"/>
              <a:t> + 1 is equivalent to &amp;</a:t>
            </a:r>
            <a:r>
              <a:rPr lang="en-GB" dirty="0" err="1"/>
              <a:t>arr</a:t>
            </a:r>
            <a:r>
              <a:rPr lang="en-GB" dirty="0"/>
              <a:t>[1];</a:t>
            </a:r>
          </a:p>
          <a:p>
            <a:r>
              <a:rPr lang="en-GB" dirty="0" err="1"/>
              <a:t>ptr</a:t>
            </a:r>
            <a:r>
              <a:rPr lang="en-GB" dirty="0"/>
              <a:t> + 2 is equivalent to &amp;</a:t>
            </a:r>
            <a:r>
              <a:rPr lang="en-GB" dirty="0" err="1"/>
              <a:t>arr</a:t>
            </a:r>
            <a:r>
              <a:rPr lang="en-GB" dirty="0"/>
              <a:t>[2];</a:t>
            </a:r>
          </a:p>
          <a:p>
            <a:r>
              <a:rPr lang="en-GB" dirty="0" err="1"/>
              <a:t>ptr</a:t>
            </a:r>
            <a:r>
              <a:rPr lang="en-GB" dirty="0"/>
              <a:t> + 3 is equivalent to &amp;</a:t>
            </a:r>
            <a:r>
              <a:rPr lang="en-GB" dirty="0" err="1"/>
              <a:t>arr</a:t>
            </a:r>
            <a:r>
              <a:rPr lang="en-GB" dirty="0"/>
              <a:t>[3];</a:t>
            </a:r>
          </a:p>
          <a:p>
            <a:r>
              <a:rPr lang="en-GB" dirty="0" err="1"/>
              <a:t>ptr</a:t>
            </a:r>
            <a:r>
              <a:rPr lang="en-GB" dirty="0"/>
              <a:t> + 4 is equivalent to &amp;</a:t>
            </a:r>
            <a:r>
              <a:rPr lang="en-GB" dirty="0" err="1"/>
              <a:t>arr</a:t>
            </a:r>
            <a:r>
              <a:rPr lang="en-GB" dirty="0"/>
              <a:t>[4];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0D12-0F2C-7E21-6B20-E29E3964D0DB}"/>
              </a:ext>
            </a:extLst>
          </p:cNvPr>
          <p:cNvSpPr txBox="1"/>
          <p:nvPr/>
        </p:nvSpPr>
        <p:spPr>
          <a:xfrm>
            <a:off x="6000061" y="3002214"/>
            <a:ext cx="580935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Similarly, we can access the elements using the single pointer. For example,</a:t>
            </a:r>
          </a:p>
          <a:p>
            <a:endParaRPr lang="en-GB" dirty="0"/>
          </a:p>
          <a:p>
            <a:r>
              <a:rPr lang="en-GB" dirty="0"/>
              <a:t>// use dereference operator</a:t>
            </a:r>
          </a:p>
          <a:p>
            <a:r>
              <a:rPr lang="en-GB" dirty="0"/>
              <a:t>*</a:t>
            </a:r>
            <a:r>
              <a:rPr lang="en-GB" dirty="0" err="1"/>
              <a:t>ptr</a:t>
            </a:r>
            <a:r>
              <a:rPr lang="en-GB" dirty="0"/>
              <a:t> == </a:t>
            </a:r>
            <a:r>
              <a:rPr lang="en-GB" dirty="0" err="1"/>
              <a:t>arr</a:t>
            </a:r>
            <a:r>
              <a:rPr lang="en-GB" dirty="0"/>
              <a:t>[0];</a:t>
            </a:r>
          </a:p>
          <a:p>
            <a:r>
              <a:rPr lang="en-GB" dirty="0"/>
              <a:t>*(</a:t>
            </a:r>
            <a:r>
              <a:rPr lang="en-GB" dirty="0" err="1"/>
              <a:t>ptr</a:t>
            </a:r>
            <a:r>
              <a:rPr lang="en-GB" dirty="0"/>
              <a:t> + 1) is equivalent to </a:t>
            </a:r>
            <a:r>
              <a:rPr lang="en-GB" dirty="0" err="1"/>
              <a:t>arr</a:t>
            </a:r>
            <a:r>
              <a:rPr lang="en-GB" dirty="0"/>
              <a:t>[1];</a:t>
            </a:r>
          </a:p>
          <a:p>
            <a:r>
              <a:rPr lang="en-GB" dirty="0"/>
              <a:t>*(</a:t>
            </a:r>
            <a:r>
              <a:rPr lang="en-GB" dirty="0" err="1"/>
              <a:t>ptr</a:t>
            </a:r>
            <a:r>
              <a:rPr lang="en-GB" dirty="0"/>
              <a:t> + 2) is equivalent to </a:t>
            </a:r>
            <a:r>
              <a:rPr lang="en-GB" dirty="0" err="1"/>
              <a:t>arr</a:t>
            </a:r>
            <a:r>
              <a:rPr lang="en-GB" dirty="0"/>
              <a:t>[2];</a:t>
            </a:r>
          </a:p>
          <a:p>
            <a:r>
              <a:rPr lang="en-GB" dirty="0"/>
              <a:t>*(</a:t>
            </a:r>
            <a:r>
              <a:rPr lang="en-GB" dirty="0" err="1"/>
              <a:t>ptr</a:t>
            </a:r>
            <a:r>
              <a:rPr lang="en-GB" dirty="0"/>
              <a:t> + 3) is equivalent to </a:t>
            </a:r>
            <a:r>
              <a:rPr lang="en-GB" dirty="0" err="1"/>
              <a:t>arr</a:t>
            </a:r>
            <a:r>
              <a:rPr lang="en-GB" dirty="0"/>
              <a:t>[3];</a:t>
            </a:r>
          </a:p>
          <a:p>
            <a:r>
              <a:rPr lang="en-GB" dirty="0"/>
              <a:t>*(</a:t>
            </a:r>
            <a:r>
              <a:rPr lang="en-GB" dirty="0" err="1"/>
              <a:t>ptr</a:t>
            </a:r>
            <a:r>
              <a:rPr lang="en-GB" dirty="0"/>
              <a:t> + 4) is equivalent to </a:t>
            </a:r>
            <a:r>
              <a:rPr lang="en-GB" dirty="0" err="1"/>
              <a:t>arr</a:t>
            </a:r>
            <a:r>
              <a:rPr lang="en-GB" dirty="0"/>
              <a:t>[4];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F46D-05B9-C0E9-787D-ACC1EB705160}"/>
              </a:ext>
            </a:extLst>
          </p:cNvPr>
          <p:cNvSpPr txBox="1"/>
          <p:nvPr/>
        </p:nvSpPr>
        <p:spPr>
          <a:xfrm>
            <a:off x="1141412" y="858378"/>
            <a:ext cx="92203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Suppose we need to point to the fourth element of the array using the same pointer </a:t>
            </a:r>
            <a:r>
              <a:rPr lang="en-GB" dirty="0" err="1"/>
              <a:t>ptr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Here, if </a:t>
            </a:r>
            <a:r>
              <a:rPr lang="en-GB" dirty="0" err="1"/>
              <a:t>ptr</a:t>
            </a:r>
            <a:r>
              <a:rPr lang="en-GB" dirty="0"/>
              <a:t> points to the first element in the above example then </a:t>
            </a:r>
            <a:r>
              <a:rPr lang="en-GB" dirty="0" err="1"/>
              <a:t>ptr</a:t>
            </a:r>
            <a:r>
              <a:rPr lang="en-GB" dirty="0"/>
              <a:t> + 3 will point to the fourth element. For example,</a:t>
            </a:r>
          </a:p>
        </p:txBody>
      </p:sp>
    </p:spTree>
    <p:extLst>
      <p:ext uri="{BB962C8B-B14F-4D97-AF65-F5344CB8AC3E}">
        <p14:creationId xmlns:p14="http://schemas.microsoft.com/office/powerpoint/2010/main" val="14273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>
              <a:defRPr/>
            </a:pPr>
            <a:r>
              <a:rPr lang="en-GB" sz="4000" b="1" dirty="0"/>
              <a:t>Call by Reference: Using pointers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F46D-05B9-C0E9-787D-ACC1EB705160}"/>
              </a:ext>
            </a:extLst>
          </p:cNvPr>
          <p:cNvSpPr txBox="1"/>
          <p:nvPr/>
        </p:nvSpPr>
        <p:spPr>
          <a:xfrm>
            <a:off x="304800" y="838200"/>
            <a:ext cx="117332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However, there is another way of passing arguments to a function where the actual values of arguments are not passed. Instead, the reference to values is passed.</a:t>
            </a:r>
          </a:p>
          <a:p>
            <a:r>
              <a:rPr lang="en-GB" dirty="0"/>
              <a:t>For example,</a:t>
            </a:r>
          </a:p>
          <a:p>
            <a:endParaRPr lang="en-GB" dirty="0"/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// function that takes value as parameter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void func1(int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numVal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// code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// function that takes reference as parameter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// notice the &amp; before the parameter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void func2(int &amp;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numRef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// code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int main() {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int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= 5;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func1(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); // pass by value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func2(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); // pass by reference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   return 0;</a:t>
            </a:r>
          </a:p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800" dirty="0"/>
              <a:t>Notice the &amp; in void func2(int &amp;</a:t>
            </a:r>
            <a:r>
              <a:rPr lang="en-GB" sz="1800" dirty="0" err="1"/>
              <a:t>numRef</a:t>
            </a:r>
            <a:r>
              <a:rPr lang="en-GB" sz="1800" dirty="0"/>
              <a:t>). This denotes that we are using the address of the variable as our parameter.</a:t>
            </a:r>
          </a:p>
        </p:txBody>
      </p:sp>
    </p:spTree>
    <p:extLst>
      <p:ext uri="{BB962C8B-B14F-4D97-AF65-F5344CB8AC3E}">
        <p14:creationId xmlns:p14="http://schemas.microsoft.com/office/powerpoint/2010/main" val="27543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737</TotalTime>
  <Words>782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242</cp:revision>
  <dcterms:created xsi:type="dcterms:W3CDTF">2021-12-19T05:09:16Z</dcterms:created>
  <dcterms:modified xsi:type="dcterms:W3CDTF">2023-07-22T17:30:41Z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