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8" r:id="rId6"/>
    <p:sldId id="299" r:id="rId7"/>
    <p:sldId id="294" r:id="rId8"/>
    <p:sldId id="268" r:id="rId9"/>
    <p:sldId id="259"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9" d="100"/>
          <a:sy n="69" d="100"/>
        </p:scale>
        <p:origin x="7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475269166"/>
              </p:ext>
            </p:extLst>
          </p:nvPr>
        </p:nvGraphicFramePr>
        <p:xfrm>
          <a:off x="455612" y="2209800"/>
          <a:ext cx="11041040" cy="138149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a:solidFill>
                            <a:schemeClr val="tx1"/>
                          </a:solidFill>
                          <a:latin typeface="Verdana" panose="020B0604030504040204" pitchFamily="34" charset="0"/>
                          <a:ea typeface="Verdana" panose="020B0604030504040204" pitchFamily="34" charset="0"/>
                        </a:rPr>
                        <a:t>C++</a:t>
                      </a:r>
                      <a:endParaRPr lang="en-US" sz="2400" dirty="0">
                        <a:solidFill>
                          <a:schemeClr val="tx1"/>
                        </a:solidFill>
                        <a:latin typeface="Verdana" panose="020B0604030504040204" pitchFamily="34" charset="0"/>
                        <a:ea typeface="Verdana" panose="020B0604030504040204"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Pointer to pointer</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IN" sz="2400" kern="1200" dirty="0">
                          <a:solidFill>
                            <a:schemeClr val="dk1"/>
                          </a:solidFill>
                          <a:latin typeface="+mn-lt"/>
                          <a:ea typeface="+mn-ea"/>
                          <a:cs typeface="+mn-cs"/>
                        </a:rPr>
                        <a:t>Array of pointers</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Pointer arithmetic</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1000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Pointer to Pointer</a:t>
            </a:r>
          </a:p>
        </p:txBody>
      </p:sp>
      <p:sp>
        <p:nvSpPr>
          <p:cNvPr id="7" name="TextBox 6">
            <a:extLst>
              <a:ext uri="{FF2B5EF4-FFF2-40B4-BE49-F238E27FC236}">
                <a16:creationId xmlns:a16="http://schemas.microsoft.com/office/drawing/2014/main" id="{248ADB47-0AFC-4542-1D2A-C7184FEEF11F}"/>
              </a:ext>
            </a:extLst>
          </p:cNvPr>
          <p:cNvSpPr txBox="1"/>
          <p:nvPr/>
        </p:nvSpPr>
        <p:spPr>
          <a:xfrm>
            <a:off x="455612" y="1447800"/>
            <a:ext cx="11125200" cy="2308324"/>
          </a:xfrm>
          <a:prstGeom prst="rect">
            <a:avLst/>
          </a:prstGeom>
          <a:noFill/>
        </p:spPr>
        <p:txBody>
          <a:bodyPr wrap="square">
            <a:spAutoFit/>
          </a:bodyPr>
          <a:lstStyle/>
          <a:p>
            <a:r>
              <a:rPr lang="en-GB" dirty="0"/>
              <a:t>A pointer to a pointer is a form of multiple indirection or a chain of pointers. Normally, a pointer contains the address of a variable. </a:t>
            </a:r>
          </a:p>
          <a:p>
            <a:endParaRPr lang="en-GB" dirty="0"/>
          </a:p>
          <a:p>
            <a:r>
              <a:rPr lang="en-GB" dirty="0"/>
              <a:t>When we define a pointer to a pointer, the first pointer contains the address of the second pointer, which points to the location that contains the actual value.</a:t>
            </a:r>
          </a:p>
          <a:p>
            <a:endParaRPr lang="en-GB" dirty="0"/>
          </a:p>
        </p:txBody>
      </p:sp>
      <p:pic>
        <p:nvPicPr>
          <p:cNvPr id="1026" name="Picture 2" descr="C++ Pointer to Pointer">
            <a:extLst>
              <a:ext uri="{FF2B5EF4-FFF2-40B4-BE49-F238E27FC236}">
                <a16:creationId xmlns:a16="http://schemas.microsoft.com/office/drawing/2014/main" id="{12F04819-25C2-E3BB-5CC3-55B371AF0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674" y="4003907"/>
            <a:ext cx="8753475" cy="137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Pointer to Pointer</a:t>
            </a:r>
          </a:p>
        </p:txBody>
      </p:sp>
      <p:sp>
        <p:nvSpPr>
          <p:cNvPr id="7" name="TextBox 6">
            <a:extLst>
              <a:ext uri="{FF2B5EF4-FFF2-40B4-BE49-F238E27FC236}">
                <a16:creationId xmlns:a16="http://schemas.microsoft.com/office/drawing/2014/main" id="{248ADB47-0AFC-4542-1D2A-C7184FEEF11F}"/>
              </a:ext>
            </a:extLst>
          </p:cNvPr>
          <p:cNvSpPr txBox="1"/>
          <p:nvPr/>
        </p:nvSpPr>
        <p:spPr>
          <a:xfrm>
            <a:off x="455612" y="1447800"/>
            <a:ext cx="11125200" cy="4893647"/>
          </a:xfrm>
          <a:prstGeom prst="rect">
            <a:avLst/>
          </a:prstGeom>
          <a:noFill/>
        </p:spPr>
        <p:txBody>
          <a:bodyPr wrap="square">
            <a:spAutoFit/>
          </a:bodyPr>
          <a:lstStyle/>
          <a:p>
            <a:r>
              <a:rPr lang="en-GB" dirty="0"/>
              <a:t>A variable that is a pointer to a pointer must be declared as such. This is done by placing an additional asterisk in front of its name. For example, following is the declaration to declare a pointer to a pointer of type int −</a:t>
            </a:r>
          </a:p>
          <a:p>
            <a:endParaRPr lang="en-GB" dirty="0"/>
          </a:p>
          <a:p>
            <a:r>
              <a:rPr lang="en-GB" dirty="0">
                <a:solidFill>
                  <a:schemeClr val="accent1"/>
                </a:solidFill>
              </a:rPr>
              <a:t>int **var;</a:t>
            </a:r>
          </a:p>
          <a:p>
            <a:endParaRPr lang="en-GB" dirty="0"/>
          </a:p>
          <a:p>
            <a:r>
              <a:rPr lang="en-GB" b="1" dirty="0"/>
              <a:t>Example:</a:t>
            </a:r>
          </a:p>
          <a:p>
            <a:r>
              <a:rPr lang="en-GB" dirty="0"/>
              <a:t>int  var=3000;;</a:t>
            </a:r>
          </a:p>
          <a:p>
            <a:r>
              <a:rPr lang="en-GB" dirty="0"/>
              <a:t>int  *</a:t>
            </a:r>
            <a:r>
              <a:rPr lang="en-GB" dirty="0" err="1"/>
              <a:t>ptr</a:t>
            </a:r>
            <a:r>
              <a:rPr lang="en-GB" dirty="0"/>
              <a:t>;</a:t>
            </a:r>
          </a:p>
          <a:p>
            <a:r>
              <a:rPr lang="en-GB" dirty="0">
                <a:solidFill>
                  <a:schemeClr val="accent1"/>
                </a:solidFill>
              </a:rPr>
              <a:t>int  **</a:t>
            </a:r>
            <a:r>
              <a:rPr lang="en-GB" dirty="0" err="1">
                <a:solidFill>
                  <a:schemeClr val="accent1"/>
                </a:solidFill>
              </a:rPr>
              <a:t>pptr</a:t>
            </a:r>
            <a:r>
              <a:rPr lang="en-GB" dirty="0"/>
              <a:t>;</a:t>
            </a:r>
          </a:p>
          <a:p>
            <a:r>
              <a:rPr lang="en-GB" dirty="0" err="1"/>
              <a:t>ptr</a:t>
            </a:r>
            <a:r>
              <a:rPr lang="en-GB" dirty="0"/>
              <a:t> = &amp;var; // take the address of var</a:t>
            </a:r>
          </a:p>
          <a:p>
            <a:r>
              <a:rPr lang="en-GB" dirty="0" err="1">
                <a:solidFill>
                  <a:schemeClr val="accent1"/>
                </a:solidFill>
              </a:rPr>
              <a:t>pptr</a:t>
            </a:r>
            <a:r>
              <a:rPr lang="en-GB" dirty="0">
                <a:solidFill>
                  <a:schemeClr val="accent1"/>
                </a:solidFill>
              </a:rPr>
              <a:t> = &amp;</a:t>
            </a:r>
            <a:r>
              <a:rPr lang="en-GB" dirty="0" err="1">
                <a:solidFill>
                  <a:schemeClr val="accent1"/>
                </a:solidFill>
              </a:rPr>
              <a:t>ptr</a:t>
            </a:r>
            <a:r>
              <a:rPr lang="en-GB" dirty="0"/>
              <a:t>; // take the address of </a:t>
            </a:r>
            <a:r>
              <a:rPr lang="en-GB" dirty="0" err="1"/>
              <a:t>ptr</a:t>
            </a:r>
            <a:r>
              <a:rPr lang="en-GB" dirty="0"/>
              <a:t> using address of operator &amp;</a:t>
            </a:r>
          </a:p>
          <a:p>
            <a:r>
              <a:rPr lang="en-GB" dirty="0" err="1"/>
              <a:t>cout</a:t>
            </a:r>
            <a:r>
              <a:rPr lang="en-GB" dirty="0"/>
              <a:t> &lt;&lt; "Value available at **</a:t>
            </a:r>
            <a:r>
              <a:rPr lang="en-GB" dirty="0" err="1"/>
              <a:t>pptr</a:t>
            </a:r>
            <a:r>
              <a:rPr lang="en-GB" dirty="0"/>
              <a:t> :" &lt;&lt; </a:t>
            </a:r>
            <a:r>
              <a:rPr lang="en-GB" dirty="0">
                <a:solidFill>
                  <a:schemeClr val="accent1"/>
                </a:solidFill>
              </a:rPr>
              <a:t>**</a:t>
            </a:r>
            <a:r>
              <a:rPr lang="en-GB" dirty="0" err="1">
                <a:solidFill>
                  <a:schemeClr val="accent1"/>
                </a:solidFill>
              </a:rPr>
              <a:t>pptr</a:t>
            </a:r>
            <a:r>
              <a:rPr lang="en-GB" dirty="0"/>
              <a:t>;</a:t>
            </a:r>
            <a:endParaRPr lang="en-IN" dirty="0"/>
          </a:p>
        </p:txBody>
      </p:sp>
    </p:spTree>
    <p:extLst>
      <p:ext uri="{BB962C8B-B14F-4D97-AF65-F5344CB8AC3E}">
        <p14:creationId xmlns:p14="http://schemas.microsoft.com/office/powerpoint/2010/main" val="148005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kern="1200" dirty="0">
                <a:solidFill>
                  <a:schemeClr val="dk1"/>
                </a:solidFill>
                <a:latin typeface="+mn-lt"/>
                <a:ea typeface="+mn-ea"/>
                <a:cs typeface="+mn-cs"/>
              </a:rPr>
              <a:t>Array of Pointers</a:t>
            </a:r>
          </a:p>
        </p:txBody>
      </p:sp>
      <p:sp>
        <p:nvSpPr>
          <p:cNvPr id="7" name="TextBox 6">
            <a:extLst>
              <a:ext uri="{FF2B5EF4-FFF2-40B4-BE49-F238E27FC236}">
                <a16:creationId xmlns:a16="http://schemas.microsoft.com/office/drawing/2014/main" id="{9C0B9075-1B1B-F8FA-4028-FBB47BE9A3A1}"/>
              </a:ext>
            </a:extLst>
          </p:cNvPr>
          <p:cNvSpPr txBox="1"/>
          <p:nvPr/>
        </p:nvSpPr>
        <p:spPr>
          <a:xfrm>
            <a:off x="1101725" y="857249"/>
            <a:ext cx="11087100" cy="2554545"/>
          </a:xfrm>
          <a:prstGeom prst="rect">
            <a:avLst/>
          </a:prstGeom>
          <a:noFill/>
        </p:spPr>
        <p:txBody>
          <a:bodyPr wrap="square">
            <a:spAutoFit/>
          </a:bodyPr>
          <a:lstStyle/>
          <a:p>
            <a:r>
              <a:rPr lang="en-GB" sz="2000" dirty="0"/>
              <a:t>There may be a situation, when we want to maintain an array, which can store pointers to an int or char or any other data type available. Following is the declaration of an array of pointers to an integer −</a:t>
            </a:r>
          </a:p>
          <a:p>
            <a:endParaRPr lang="en-GB" sz="2000" dirty="0"/>
          </a:p>
          <a:p>
            <a:r>
              <a:rPr lang="en-GB" sz="2000" dirty="0">
                <a:solidFill>
                  <a:schemeClr val="accent1"/>
                </a:solidFill>
              </a:rPr>
              <a:t>int *</a:t>
            </a:r>
            <a:r>
              <a:rPr lang="en-GB" sz="2000" dirty="0" err="1">
                <a:solidFill>
                  <a:schemeClr val="accent1"/>
                </a:solidFill>
              </a:rPr>
              <a:t>ptr</a:t>
            </a:r>
            <a:r>
              <a:rPr lang="en-GB" sz="2000" dirty="0">
                <a:solidFill>
                  <a:schemeClr val="accent1"/>
                </a:solidFill>
              </a:rPr>
              <a:t>[MAX];</a:t>
            </a:r>
          </a:p>
          <a:p>
            <a:r>
              <a:rPr lang="en-GB" sz="2000" dirty="0"/>
              <a:t>This declares </a:t>
            </a:r>
            <a:r>
              <a:rPr lang="en-GB" sz="2000" dirty="0" err="1"/>
              <a:t>ptr</a:t>
            </a:r>
            <a:r>
              <a:rPr lang="en-GB" sz="2000" dirty="0"/>
              <a:t> as an array of MAX integer pointers. Thus, each element in </a:t>
            </a:r>
            <a:r>
              <a:rPr lang="en-GB" sz="2000" dirty="0" err="1"/>
              <a:t>ptr</a:t>
            </a:r>
            <a:r>
              <a:rPr lang="en-GB" sz="2000" dirty="0"/>
              <a:t>, now holds a pointer to an int value. Following example makes use of three integers which will be stored in an array of pointers as follows −</a:t>
            </a:r>
          </a:p>
        </p:txBody>
      </p:sp>
      <p:sp>
        <p:nvSpPr>
          <p:cNvPr id="4" name="TextBox 3">
            <a:extLst>
              <a:ext uri="{FF2B5EF4-FFF2-40B4-BE49-F238E27FC236}">
                <a16:creationId xmlns:a16="http://schemas.microsoft.com/office/drawing/2014/main" id="{766F67E0-6240-63C6-6A02-62A0BA888AFD}"/>
              </a:ext>
            </a:extLst>
          </p:cNvPr>
          <p:cNvSpPr txBox="1"/>
          <p:nvPr/>
        </p:nvSpPr>
        <p:spPr>
          <a:xfrm>
            <a:off x="1370012" y="3475704"/>
            <a:ext cx="6186948" cy="3170099"/>
          </a:xfrm>
          <a:prstGeom prst="rect">
            <a:avLst/>
          </a:prstGeom>
          <a:noFill/>
        </p:spPr>
        <p:txBody>
          <a:bodyPr wrap="square">
            <a:spAutoFit/>
          </a:bodyPr>
          <a:lstStyle/>
          <a:p>
            <a:r>
              <a:rPr lang="en-GB" sz="2000" dirty="0">
                <a:solidFill>
                  <a:schemeClr val="accent2">
                    <a:lumMod val="50000"/>
                  </a:schemeClr>
                </a:solidFill>
              </a:rPr>
              <a:t>int  var[MAX] = {10, 100, 200};</a:t>
            </a:r>
          </a:p>
          <a:p>
            <a:r>
              <a:rPr lang="en-GB" sz="2000" dirty="0">
                <a:solidFill>
                  <a:schemeClr val="accent2">
                    <a:lumMod val="50000"/>
                  </a:schemeClr>
                </a:solidFill>
              </a:rPr>
              <a:t>   int *</a:t>
            </a:r>
            <a:r>
              <a:rPr lang="en-GB" sz="2000" dirty="0" err="1">
                <a:solidFill>
                  <a:schemeClr val="accent2">
                    <a:lumMod val="50000"/>
                  </a:schemeClr>
                </a:solidFill>
              </a:rPr>
              <a:t>ptr</a:t>
            </a:r>
            <a:r>
              <a:rPr lang="en-GB" sz="2000" dirty="0">
                <a:solidFill>
                  <a:schemeClr val="accent2">
                    <a:lumMod val="50000"/>
                  </a:schemeClr>
                </a:solidFill>
              </a:rPr>
              <a:t>[MAX];</a:t>
            </a:r>
          </a:p>
          <a:p>
            <a:r>
              <a:rPr lang="en-GB" sz="2000" dirty="0">
                <a:solidFill>
                  <a:schemeClr val="accent2">
                    <a:lumMod val="50000"/>
                  </a:schemeClr>
                </a:solidFill>
              </a:rPr>
              <a:t>   for (int </a:t>
            </a:r>
            <a:r>
              <a:rPr lang="en-GB" sz="2000" dirty="0" err="1">
                <a:solidFill>
                  <a:schemeClr val="accent2">
                    <a:lumMod val="50000"/>
                  </a:schemeClr>
                </a:solidFill>
              </a:rPr>
              <a:t>i</a:t>
            </a:r>
            <a:r>
              <a:rPr lang="en-GB" sz="2000" dirty="0">
                <a:solidFill>
                  <a:schemeClr val="accent2">
                    <a:lumMod val="50000"/>
                  </a:schemeClr>
                </a:solidFill>
              </a:rPr>
              <a:t> = 0; </a:t>
            </a:r>
            <a:r>
              <a:rPr lang="en-GB" sz="2000" dirty="0" err="1">
                <a:solidFill>
                  <a:schemeClr val="accent2">
                    <a:lumMod val="50000"/>
                  </a:schemeClr>
                </a:solidFill>
              </a:rPr>
              <a:t>i</a:t>
            </a:r>
            <a:r>
              <a:rPr lang="en-GB" sz="2000" dirty="0">
                <a:solidFill>
                  <a:schemeClr val="accent2">
                    <a:lumMod val="50000"/>
                  </a:schemeClr>
                </a:solidFill>
              </a:rPr>
              <a:t> &lt; MAX; </a:t>
            </a:r>
            <a:r>
              <a:rPr lang="en-GB" sz="2000" dirty="0" err="1">
                <a:solidFill>
                  <a:schemeClr val="accent2">
                    <a:lumMod val="50000"/>
                  </a:schemeClr>
                </a:solidFill>
              </a:rPr>
              <a:t>i</a:t>
            </a:r>
            <a:r>
              <a:rPr lang="en-GB" sz="2000" dirty="0">
                <a:solidFill>
                  <a:schemeClr val="accent2">
                    <a:lumMod val="50000"/>
                  </a:schemeClr>
                </a:solidFill>
              </a:rPr>
              <a:t>++) {</a:t>
            </a:r>
          </a:p>
          <a:p>
            <a:r>
              <a:rPr lang="en-GB" sz="2000" dirty="0">
                <a:solidFill>
                  <a:schemeClr val="accent2">
                    <a:lumMod val="50000"/>
                  </a:schemeClr>
                </a:solidFill>
              </a:rPr>
              <a:t>      </a:t>
            </a:r>
            <a:r>
              <a:rPr lang="en-GB" sz="2000" dirty="0" err="1">
                <a:solidFill>
                  <a:schemeClr val="accent2">
                    <a:lumMod val="50000"/>
                  </a:schemeClr>
                </a:solidFill>
              </a:rPr>
              <a:t>ptr</a:t>
            </a:r>
            <a:r>
              <a:rPr lang="en-GB" sz="2000" dirty="0">
                <a:solidFill>
                  <a:schemeClr val="accent2">
                    <a:lumMod val="50000"/>
                  </a:schemeClr>
                </a:solidFill>
              </a:rPr>
              <a:t>[</a:t>
            </a:r>
            <a:r>
              <a:rPr lang="en-GB" sz="2000" dirty="0" err="1">
                <a:solidFill>
                  <a:schemeClr val="accent2">
                    <a:lumMod val="50000"/>
                  </a:schemeClr>
                </a:solidFill>
              </a:rPr>
              <a:t>i</a:t>
            </a:r>
            <a:r>
              <a:rPr lang="en-GB" sz="2000" dirty="0">
                <a:solidFill>
                  <a:schemeClr val="accent2">
                    <a:lumMod val="50000"/>
                  </a:schemeClr>
                </a:solidFill>
              </a:rPr>
              <a:t>] = &amp;var[</a:t>
            </a:r>
            <a:r>
              <a:rPr lang="en-GB" sz="2000" dirty="0" err="1">
                <a:solidFill>
                  <a:schemeClr val="accent2">
                    <a:lumMod val="50000"/>
                  </a:schemeClr>
                </a:solidFill>
              </a:rPr>
              <a:t>i</a:t>
            </a:r>
            <a:r>
              <a:rPr lang="en-GB" sz="2000" dirty="0">
                <a:solidFill>
                  <a:schemeClr val="accent2">
                    <a:lumMod val="50000"/>
                  </a:schemeClr>
                </a:solidFill>
              </a:rPr>
              <a:t>]; // assign the address of integer.</a:t>
            </a:r>
          </a:p>
          <a:p>
            <a:r>
              <a:rPr lang="en-GB" sz="2000" dirty="0">
                <a:solidFill>
                  <a:schemeClr val="accent2">
                    <a:lumMod val="50000"/>
                  </a:schemeClr>
                </a:solidFill>
              </a:rPr>
              <a:t>   }</a:t>
            </a:r>
          </a:p>
          <a:p>
            <a:r>
              <a:rPr lang="en-GB" sz="2000" dirty="0">
                <a:solidFill>
                  <a:schemeClr val="accent2">
                    <a:lumMod val="50000"/>
                  </a:schemeClr>
                </a:solidFill>
              </a:rPr>
              <a:t>   </a:t>
            </a:r>
          </a:p>
          <a:p>
            <a:r>
              <a:rPr lang="en-GB" sz="2000" dirty="0">
                <a:solidFill>
                  <a:schemeClr val="accent2">
                    <a:lumMod val="50000"/>
                  </a:schemeClr>
                </a:solidFill>
              </a:rPr>
              <a:t>   for (int </a:t>
            </a:r>
            <a:r>
              <a:rPr lang="en-GB" sz="2000" dirty="0" err="1">
                <a:solidFill>
                  <a:schemeClr val="accent2">
                    <a:lumMod val="50000"/>
                  </a:schemeClr>
                </a:solidFill>
              </a:rPr>
              <a:t>i</a:t>
            </a:r>
            <a:r>
              <a:rPr lang="en-GB" sz="2000" dirty="0">
                <a:solidFill>
                  <a:schemeClr val="accent2">
                    <a:lumMod val="50000"/>
                  </a:schemeClr>
                </a:solidFill>
              </a:rPr>
              <a:t> = 0; </a:t>
            </a:r>
            <a:r>
              <a:rPr lang="en-GB" sz="2000" dirty="0" err="1">
                <a:solidFill>
                  <a:schemeClr val="accent2">
                    <a:lumMod val="50000"/>
                  </a:schemeClr>
                </a:solidFill>
              </a:rPr>
              <a:t>i</a:t>
            </a:r>
            <a:r>
              <a:rPr lang="en-GB" sz="2000" dirty="0">
                <a:solidFill>
                  <a:schemeClr val="accent2">
                    <a:lumMod val="50000"/>
                  </a:schemeClr>
                </a:solidFill>
              </a:rPr>
              <a:t> &lt; MAX; </a:t>
            </a:r>
            <a:r>
              <a:rPr lang="en-GB" sz="2000" dirty="0" err="1">
                <a:solidFill>
                  <a:schemeClr val="accent2">
                    <a:lumMod val="50000"/>
                  </a:schemeClr>
                </a:solidFill>
              </a:rPr>
              <a:t>i</a:t>
            </a:r>
            <a:r>
              <a:rPr lang="en-GB" sz="2000" dirty="0">
                <a:solidFill>
                  <a:schemeClr val="accent2">
                    <a:lumMod val="50000"/>
                  </a:schemeClr>
                </a:solidFill>
              </a:rPr>
              <a:t>++) {</a:t>
            </a:r>
          </a:p>
          <a:p>
            <a:r>
              <a:rPr lang="en-GB" sz="2000" dirty="0">
                <a:solidFill>
                  <a:schemeClr val="accent2">
                    <a:lumMod val="50000"/>
                  </a:schemeClr>
                </a:solidFill>
              </a:rPr>
              <a:t>      </a:t>
            </a:r>
            <a:r>
              <a:rPr lang="en-GB" sz="2000" dirty="0" err="1">
                <a:solidFill>
                  <a:schemeClr val="accent2">
                    <a:lumMod val="50000"/>
                  </a:schemeClr>
                </a:solidFill>
              </a:rPr>
              <a:t>cout</a:t>
            </a:r>
            <a:r>
              <a:rPr lang="en-GB" sz="2000" dirty="0">
                <a:solidFill>
                  <a:schemeClr val="accent2">
                    <a:lumMod val="50000"/>
                  </a:schemeClr>
                </a:solidFill>
              </a:rPr>
              <a:t> &lt;&lt; "Value of var[" &lt;&lt; </a:t>
            </a:r>
            <a:r>
              <a:rPr lang="en-GB" sz="2000" dirty="0" err="1">
                <a:solidFill>
                  <a:schemeClr val="accent2">
                    <a:lumMod val="50000"/>
                  </a:schemeClr>
                </a:solidFill>
              </a:rPr>
              <a:t>i</a:t>
            </a:r>
            <a:r>
              <a:rPr lang="en-GB" sz="2000" dirty="0">
                <a:solidFill>
                  <a:schemeClr val="accent2">
                    <a:lumMod val="50000"/>
                  </a:schemeClr>
                </a:solidFill>
              </a:rPr>
              <a:t> &lt;&lt; "] = ";</a:t>
            </a:r>
          </a:p>
          <a:p>
            <a:r>
              <a:rPr lang="en-GB" sz="2000" dirty="0">
                <a:solidFill>
                  <a:schemeClr val="accent2">
                    <a:lumMod val="50000"/>
                  </a:schemeClr>
                </a:solidFill>
              </a:rPr>
              <a:t>      </a:t>
            </a:r>
            <a:r>
              <a:rPr lang="en-GB" sz="2000" dirty="0" err="1">
                <a:solidFill>
                  <a:schemeClr val="accent2">
                    <a:lumMod val="50000"/>
                  </a:schemeClr>
                </a:solidFill>
              </a:rPr>
              <a:t>cout</a:t>
            </a:r>
            <a:r>
              <a:rPr lang="en-GB" sz="2000" dirty="0">
                <a:solidFill>
                  <a:schemeClr val="accent2">
                    <a:lumMod val="50000"/>
                  </a:schemeClr>
                </a:solidFill>
              </a:rPr>
              <a:t> &lt;&lt; *</a:t>
            </a:r>
            <a:r>
              <a:rPr lang="en-GB" sz="2000" dirty="0" err="1">
                <a:solidFill>
                  <a:schemeClr val="accent2">
                    <a:lumMod val="50000"/>
                  </a:schemeClr>
                </a:solidFill>
              </a:rPr>
              <a:t>ptr</a:t>
            </a:r>
            <a:r>
              <a:rPr lang="en-GB" sz="2000" dirty="0">
                <a:solidFill>
                  <a:schemeClr val="accent2">
                    <a:lumMod val="50000"/>
                  </a:schemeClr>
                </a:solidFill>
              </a:rPr>
              <a:t>[</a:t>
            </a:r>
            <a:r>
              <a:rPr lang="en-GB" sz="2000" dirty="0" err="1">
                <a:solidFill>
                  <a:schemeClr val="accent2">
                    <a:lumMod val="50000"/>
                  </a:schemeClr>
                </a:solidFill>
              </a:rPr>
              <a:t>i</a:t>
            </a:r>
            <a:r>
              <a:rPr lang="en-GB" sz="2000" dirty="0">
                <a:solidFill>
                  <a:schemeClr val="accent2">
                    <a:lumMod val="50000"/>
                  </a:schemeClr>
                </a:solidFill>
              </a:rPr>
              <a:t>] &lt;&lt; </a:t>
            </a:r>
            <a:r>
              <a:rPr lang="en-GB" sz="2000" dirty="0" err="1">
                <a:solidFill>
                  <a:schemeClr val="accent2">
                    <a:lumMod val="50000"/>
                  </a:schemeClr>
                </a:solidFill>
              </a:rPr>
              <a:t>endl</a:t>
            </a:r>
            <a:r>
              <a:rPr lang="en-GB" sz="2000" dirty="0">
                <a:solidFill>
                  <a:schemeClr val="accent2">
                    <a:lumMod val="50000"/>
                  </a:schemeClr>
                </a:solidFill>
              </a:rPr>
              <a:t>;</a:t>
            </a:r>
          </a:p>
          <a:p>
            <a:r>
              <a:rPr lang="en-GB" sz="2000" dirty="0">
                <a:solidFill>
                  <a:schemeClr val="accent2">
                    <a:lumMod val="50000"/>
                  </a:schemeClr>
                </a:solidFill>
              </a:rPr>
              <a:t>   }</a:t>
            </a:r>
            <a:endParaRPr lang="en-IN" sz="2000" dirty="0">
              <a:solidFill>
                <a:schemeClr val="accent2">
                  <a:lumMod val="50000"/>
                </a:schemeClr>
              </a:solidFill>
            </a:endParaRPr>
          </a:p>
        </p:txBody>
      </p:sp>
    </p:spTree>
    <p:extLst>
      <p:ext uri="{BB962C8B-B14F-4D97-AF65-F5344CB8AC3E}">
        <p14:creationId xmlns:p14="http://schemas.microsoft.com/office/powerpoint/2010/main" val="21900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defTabSz="914400">
              <a:defRPr/>
            </a:pPr>
            <a:r>
              <a:rPr lang="en-IN" sz="4000" b="1" dirty="0"/>
              <a:t>Pointer arithmetic</a:t>
            </a:r>
            <a:endParaRPr lang="en-US" sz="4000" b="1" kern="120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A05E6290-5343-F3F4-0E28-517D77C8AD32}"/>
              </a:ext>
            </a:extLst>
          </p:cNvPr>
          <p:cNvSpPr txBox="1"/>
          <p:nvPr/>
        </p:nvSpPr>
        <p:spPr>
          <a:xfrm>
            <a:off x="978521" y="990600"/>
            <a:ext cx="10738355" cy="5632311"/>
          </a:xfrm>
          <a:prstGeom prst="rect">
            <a:avLst/>
          </a:prstGeom>
          <a:noFill/>
        </p:spPr>
        <p:txBody>
          <a:bodyPr wrap="square">
            <a:spAutoFit/>
          </a:bodyPr>
          <a:lstStyle/>
          <a:p>
            <a:r>
              <a:rPr lang="en-GB" dirty="0"/>
              <a:t>You can perform </a:t>
            </a:r>
            <a:r>
              <a:rPr lang="en-GB" dirty="0">
                <a:solidFill>
                  <a:schemeClr val="accent1">
                    <a:lumMod val="75000"/>
                  </a:schemeClr>
                </a:solidFill>
              </a:rPr>
              <a:t>arithmetic operations </a:t>
            </a:r>
            <a:r>
              <a:rPr lang="en-GB" dirty="0"/>
              <a:t>on a pointer just as you can a numeric value. There are four arithmetic operators that can be used on pointers: </a:t>
            </a:r>
            <a:r>
              <a:rPr lang="en-GB" dirty="0">
                <a:solidFill>
                  <a:schemeClr val="accent1">
                    <a:lumMod val="75000"/>
                  </a:schemeClr>
                </a:solidFill>
              </a:rPr>
              <a:t>++, --, +, and -</a:t>
            </a:r>
          </a:p>
          <a:p>
            <a:endParaRPr lang="en-GB" dirty="0"/>
          </a:p>
          <a:p>
            <a:r>
              <a:rPr lang="en-GB" dirty="0"/>
              <a:t>To understand pointer arithmetic, let us consider that </a:t>
            </a:r>
            <a:r>
              <a:rPr lang="en-GB" dirty="0" err="1"/>
              <a:t>ptr</a:t>
            </a:r>
            <a:r>
              <a:rPr lang="en-GB" dirty="0"/>
              <a:t> is an integer pointer which points to the address 1000. Assuming 32-bit integers, let us perform the following arithmetic operation on the pointer −</a:t>
            </a:r>
          </a:p>
          <a:p>
            <a:endParaRPr lang="en-GB" dirty="0"/>
          </a:p>
          <a:p>
            <a:r>
              <a:rPr lang="en-GB" b="1" dirty="0" err="1">
                <a:solidFill>
                  <a:schemeClr val="accent2">
                    <a:lumMod val="50000"/>
                  </a:schemeClr>
                </a:solidFill>
              </a:rPr>
              <a:t>ptr</a:t>
            </a:r>
            <a:r>
              <a:rPr lang="en-GB" b="1" dirty="0">
                <a:solidFill>
                  <a:schemeClr val="accent2">
                    <a:lumMod val="50000"/>
                  </a:schemeClr>
                </a:solidFill>
              </a:rPr>
              <a:t>++</a:t>
            </a:r>
          </a:p>
          <a:p>
            <a:endParaRPr lang="en-GB" dirty="0"/>
          </a:p>
          <a:p>
            <a:r>
              <a:rPr lang="en-GB" dirty="0"/>
              <a:t>the </a:t>
            </a:r>
            <a:r>
              <a:rPr lang="en-GB" dirty="0" err="1"/>
              <a:t>ptr</a:t>
            </a:r>
            <a:r>
              <a:rPr lang="en-GB" dirty="0"/>
              <a:t> will point to the location 1004 because each time </a:t>
            </a:r>
            <a:r>
              <a:rPr lang="en-GB" dirty="0" err="1"/>
              <a:t>ptr</a:t>
            </a:r>
            <a:r>
              <a:rPr lang="en-GB" dirty="0"/>
              <a:t> is incremented, it will point to the next integer. This operation will move the pointer to next memory location without impacting actual value at the memory location. </a:t>
            </a:r>
          </a:p>
          <a:p>
            <a:r>
              <a:rPr lang="en-GB" dirty="0"/>
              <a:t>If </a:t>
            </a:r>
            <a:r>
              <a:rPr lang="en-GB" dirty="0" err="1"/>
              <a:t>ptr</a:t>
            </a:r>
            <a:r>
              <a:rPr lang="en-GB" dirty="0"/>
              <a:t> points to a character whose address is 1000, then above operation will point to the location 1001 because next character will be available at 1001.</a:t>
            </a:r>
            <a:endParaRPr lang="en-IN"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768</TotalTime>
  <Words>531</Words>
  <Application>Microsoft Office PowerPoint</Application>
  <PresentationFormat>Custom</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256</cp:revision>
  <dcterms:created xsi:type="dcterms:W3CDTF">2021-12-19T05:09:16Z</dcterms:created>
  <dcterms:modified xsi:type="dcterms:W3CDTF">2023-07-22T17:31:11Z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