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56" r:id="rId5"/>
    <p:sldId id="258" r:id="rId6"/>
    <p:sldId id="299" r:id="rId7"/>
    <p:sldId id="294" r:id="rId8"/>
    <p:sldId id="268" r:id="rId9"/>
    <p:sldId id="300" r:id="rId10"/>
    <p:sldId id="301" r:id="rId11"/>
    <p:sldId id="259" r:id="rId1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92" autoAdjust="0"/>
  </p:normalViewPr>
  <p:slideViewPr>
    <p:cSldViewPr>
      <p:cViewPr varScale="1">
        <p:scale>
          <a:sx n="69" d="100"/>
          <a:sy n="69" d="100"/>
        </p:scale>
        <p:origin x="780" y="6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7/22/2023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7/22/2023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7/22/2023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7/22/2023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7/22/2023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7/22/2023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7/22/2023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7/22/2023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7/22/2023</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7/22/2023</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7/22/2023</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7/22/2023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7/22/2023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7/22/2023</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7379677" cy="856804"/>
          </a:xfrm>
        </p:spPr>
        <p:txBody>
          <a:bodyPr/>
          <a:lstStyle/>
          <a:p>
            <a:r>
              <a:rPr lang="en-IN" b="1" dirty="0"/>
              <a:t>C++</a:t>
            </a:r>
          </a:p>
        </p:txBody>
      </p:sp>
      <p:graphicFrame>
        <p:nvGraphicFramePr>
          <p:cNvPr id="4" name="Table 3"/>
          <p:cNvGraphicFramePr>
            <a:graphicFrameLocks noGrp="1"/>
          </p:cNvGraphicFramePr>
          <p:nvPr>
            <p:extLst>
              <p:ext uri="{D42A27DB-BD31-4B8C-83A1-F6EECF244321}">
                <p14:modId xmlns:p14="http://schemas.microsoft.com/office/powerpoint/2010/main" val="3095995903"/>
              </p:ext>
            </p:extLst>
          </p:nvPr>
        </p:nvGraphicFramePr>
        <p:xfrm>
          <a:off x="455612" y="2209800"/>
          <a:ext cx="11041040" cy="1843644"/>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20001"/>
                    </a:ext>
                  </a:extLst>
                </a:gridCol>
              </a:tblGrid>
              <a:tr h="385948">
                <a:tc gridSpan="2">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sz="2400" dirty="0">
                          <a:solidFill>
                            <a:schemeClr val="tx1"/>
                          </a:solidFill>
                          <a:latin typeface="Verdana" panose="020B0604030504040204" pitchFamily="34" charset="0"/>
                          <a:ea typeface="Verdana" panose="020B0604030504040204" pitchFamily="34" charset="0"/>
                        </a:rPr>
                        <a:t>C++</a:t>
                      </a:r>
                    </a:p>
                  </a:txBody>
                  <a:tcPr anchor="ctr"/>
                </a:tc>
                <a:tc hMerge="1">
                  <a:txBody>
                    <a:bodyPr/>
                    <a:lstStyle/>
                    <a:p>
                      <a:endParaRPr lang="en-US" dirty="0"/>
                    </a:p>
                  </a:txBody>
                  <a:tcPr/>
                </a:tc>
                <a:extLst>
                  <a:ext uri="{0D108BD9-81ED-4DB2-BD59-A6C34878D82A}">
                    <a16:rowId xmlns:a16="http://schemas.microsoft.com/office/drawing/2014/main" val="10000"/>
                  </a:ext>
                </a:extLst>
              </a:tr>
              <a:tr h="462148">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2400" kern="1200" dirty="0">
                          <a:solidFill>
                            <a:schemeClr val="dk1"/>
                          </a:solidFill>
                          <a:latin typeface="+mn-lt"/>
                          <a:ea typeface="+mn-ea"/>
                          <a:cs typeface="+mn-cs"/>
                        </a:rPr>
                        <a:t>Null pointer</a:t>
                      </a:r>
                      <a:endParaRPr lang="en-US" sz="2400" kern="1200" dirty="0">
                        <a:solidFill>
                          <a:schemeClr val="dk1"/>
                        </a:solidFill>
                        <a:latin typeface="+mn-lt"/>
                        <a:ea typeface="+mn-ea"/>
                        <a:cs typeface="+mn-cs"/>
                      </a:endParaRP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 </a:t>
                      </a:r>
                      <a:r>
                        <a:rPr lang="en-IN" sz="2400" kern="1200" dirty="0">
                          <a:solidFill>
                            <a:schemeClr val="dk1"/>
                          </a:solidFill>
                          <a:latin typeface="+mn-lt"/>
                          <a:ea typeface="+mn-ea"/>
                          <a:cs typeface="+mn-cs"/>
                        </a:rPr>
                        <a:t>this pointers</a:t>
                      </a:r>
                      <a:endParaRPr lang="en-US" sz="2400" kern="1200" dirty="0">
                        <a:solidFill>
                          <a:schemeClr val="dk1"/>
                        </a:solidFill>
                        <a:latin typeface="+mn-lt"/>
                        <a:ea typeface="+mn-ea"/>
                        <a:cs typeface="+mn-cs"/>
                      </a:endParaRPr>
                    </a:p>
                  </a:txBody>
                  <a:tcPr anchor="ctr"/>
                </a:tc>
                <a:extLst>
                  <a:ext uri="{0D108BD9-81ED-4DB2-BD59-A6C34878D82A}">
                    <a16:rowId xmlns:a16="http://schemas.microsoft.com/office/drawing/2014/main" val="10001"/>
                  </a:ext>
                </a:extLst>
              </a:tr>
              <a:tr h="462148">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Dangling pointer</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altLang="zh-CN" sz="2400" kern="1200" dirty="0">
                          <a:solidFill>
                            <a:schemeClr val="dk1"/>
                          </a:solidFill>
                          <a:latin typeface="+mn-lt"/>
                          <a:ea typeface="+mn-ea"/>
                          <a:cs typeface="+mn-cs"/>
                          <a:sym typeface="+mn-ea"/>
                        </a:rPr>
                        <a:t>Void pointer</a:t>
                      </a:r>
                    </a:p>
                  </a:txBody>
                  <a:tcPr anchor="ctr"/>
                </a:tc>
                <a:extLst>
                  <a:ext uri="{0D108BD9-81ED-4DB2-BD59-A6C34878D82A}">
                    <a16:rowId xmlns:a16="http://schemas.microsoft.com/office/drawing/2014/main" val="10002"/>
                  </a:ext>
                </a:extLst>
              </a:tr>
              <a:tr h="462148">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Wild pointer</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altLang="zh-CN" sz="2400" kern="1200" dirty="0">
                        <a:solidFill>
                          <a:schemeClr val="dk1"/>
                        </a:solidFill>
                        <a:latin typeface="+mn-lt"/>
                        <a:ea typeface="+mn-ea"/>
                        <a:cs typeface="+mn-cs"/>
                        <a:sym typeface="+mn-ea"/>
                      </a:endParaRPr>
                    </a:p>
                  </a:txBody>
                  <a:tcPr anchor="ctr"/>
                </a:tc>
                <a:extLst>
                  <a:ext uri="{0D108BD9-81ED-4DB2-BD59-A6C34878D82A}">
                    <a16:rowId xmlns:a16="http://schemas.microsoft.com/office/drawing/2014/main" val="2551865543"/>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303"/>
            <a:ext cx="11809412" cy="809897"/>
          </a:xfrm>
          <a:prstGeom prst="rect">
            <a:avLst/>
          </a:prstGeom>
        </p:spPr>
        <p:txBody>
          <a:bodyPr vert="horz" lIns="121899" tIns="60949" rIns="121899" bIns="60949" rtlCol="0" anchor="b">
            <a:noAutofit/>
          </a:bodyPr>
          <a:lstStyle/>
          <a:p>
            <a:pPr marL="0" indent="0" algn="just">
              <a:buNone/>
            </a:pPr>
            <a:r>
              <a:rPr lang="en-GB" sz="4000" b="1" dirty="0"/>
              <a:t>Null Pointer</a:t>
            </a:r>
          </a:p>
        </p:txBody>
      </p:sp>
      <p:sp>
        <p:nvSpPr>
          <p:cNvPr id="7" name="TextBox 6">
            <a:extLst>
              <a:ext uri="{FF2B5EF4-FFF2-40B4-BE49-F238E27FC236}">
                <a16:creationId xmlns:a16="http://schemas.microsoft.com/office/drawing/2014/main" id="{248ADB47-0AFC-4542-1D2A-C7184FEEF11F}"/>
              </a:ext>
            </a:extLst>
          </p:cNvPr>
          <p:cNvSpPr txBox="1"/>
          <p:nvPr/>
        </p:nvSpPr>
        <p:spPr>
          <a:xfrm>
            <a:off x="684212" y="1828800"/>
            <a:ext cx="11125200" cy="3785652"/>
          </a:xfrm>
          <a:prstGeom prst="rect">
            <a:avLst/>
          </a:prstGeom>
          <a:noFill/>
        </p:spPr>
        <p:txBody>
          <a:bodyPr wrap="square">
            <a:spAutoFit/>
          </a:bodyPr>
          <a:lstStyle/>
          <a:p>
            <a:r>
              <a:rPr lang="en-GB" b="1" dirty="0"/>
              <a:t>NULL Pointer</a:t>
            </a:r>
          </a:p>
          <a:p>
            <a:r>
              <a:rPr lang="en-GB" dirty="0"/>
              <a:t>If there is no exact address that is to be assigned, then the pointer variable can be assigned a NULL. It should be done during the declaration. Such a pointer is known as a null pointer. Its value is zero and is defined in many standard libraries like iostream.</a:t>
            </a:r>
          </a:p>
          <a:p>
            <a:endParaRPr lang="en-GB" dirty="0"/>
          </a:p>
          <a:p>
            <a:r>
              <a:rPr lang="en-GB" b="1" dirty="0"/>
              <a:t>Example:</a:t>
            </a:r>
          </a:p>
          <a:p>
            <a:endParaRPr lang="en-GB" dirty="0"/>
          </a:p>
          <a:p>
            <a:r>
              <a:rPr lang="en-GB" dirty="0">
                <a:solidFill>
                  <a:schemeClr val="accent1">
                    <a:lumMod val="75000"/>
                  </a:schemeClr>
                </a:solidFill>
              </a:rPr>
              <a:t>int  *</a:t>
            </a:r>
            <a:r>
              <a:rPr lang="en-GB" dirty="0" err="1">
                <a:solidFill>
                  <a:schemeClr val="accent1">
                    <a:lumMod val="75000"/>
                  </a:schemeClr>
                </a:solidFill>
              </a:rPr>
              <a:t>ip</a:t>
            </a:r>
            <a:r>
              <a:rPr lang="en-GB" dirty="0">
                <a:solidFill>
                  <a:schemeClr val="accent1">
                    <a:lumMod val="75000"/>
                  </a:schemeClr>
                </a:solidFill>
              </a:rPr>
              <a:t> = NULL;</a:t>
            </a:r>
          </a:p>
          <a:p>
            <a:r>
              <a:rPr lang="en-GB" dirty="0" err="1"/>
              <a:t>cout</a:t>
            </a:r>
            <a:r>
              <a:rPr lang="en-GB" dirty="0"/>
              <a:t> &lt;&lt; "Value of </a:t>
            </a:r>
            <a:r>
              <a:rPr lang="en-GB" dirty="0" err="1"/>
              <a:t>ip</a:t>
            </a:r>
            <a:r>
              <a:rPr lang="en-GB" dirty="0"/>
              <a:t> is: " &lt;&lt; </a:t>
            </a:r>
            <a:r>
              <a:rPr lang="en-GB" dirty="0" err="1"/>
              <a:t>ip</a:t>
            </a:r>
            <a:r>
              <a:rPr lang="en-GB" dirty="0"/>
              <a:t>; // Output: Value of </a:t>
            </a:r>
            <a:r>
              <a:rPr lang="en-GB" dirty="0" err="1"/>
              <a:t>ip</a:t>
            </a:r>
            <a:r>
              <a:rPr lang="en-GB" dirty="0"/>
              <a:t> is: 0</a:t>
            </a:r>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303"/>
            <a:ext cx="11809412" cy="809897"/>
          </a:xfrm>
          <a:prstGeom prst="rect">
            <a:avLst/>
          </a:prstGeom>
        </p:spPr>
        <p:txBody>
          <a:bodyPr vert="horz" lIns="121899" tIns="60949" rIns="121899" bIns="60949" rtlCol="0" anchor="b">
            <a:noAutofit/>
          </a:bodyPr>
          <a:lstStyle/>
          <a:p>
            <a:pPr marL="0" indent="0" algn="just">
              <a:buNone/>
            </a:pPr>
            <a:r>
              <a:rPr lang="en-GB" sz="4000" b="1" dirty="0"/>
              <a:t>this Pointer</a:t>
            </a:r>
          </a:p>
        </p:txBody>
      </p:sp>
      <p:sp>
        <p:nvSpPr>
          <p:cNvPr id="7" name="TextBox 6">
            <a:extLst>
              <a:ext uri="{FF2B5EF4-FFF2-40B4-BE49-F238E27FC236}">
                <a16:creationId xmlns:a16="http://schemas.microsoft.com/office/drawing/2014/main" id="{248ADB47-0AFC-4542-1D2A-C7184FEEF11F}"/>
              </a:ext>
            </a:extLst>
          </p:cNvPr>
          <p:cNvSpPr txBox="1"/>
          <p:nvPr/>
        </p:nvSpPr>
        <p:spPr>
          <a:xfrm>
            <a:off x="1091534" y="870155"/>
            <a:ext cx="10794078" cy="1015663"/>
          </a:xfrm>
          <a:prstGeom prst="rect">
            <a:avLst/>
          </a:prstGeom>
          <a:noFill/>
        </p:spPr>
        <p:txBody>
          <a:bodyPr wrap="square">
            <a:spAutoFit/>
          </a:bodyPr>
          <a:lstStyle/>
          <a:p>
            <a:r>
              <a:rPr lang="en-GB" sz="2000" dirty="0"/>
              <a:t>In C++, this pointer is a unique keyword that is used to represent an object that invokes a member function. this pointer is a pointer that points to the object for which this function was called. The pointer this acts as an implicit argument to all the member functions.</a:t>
            </a:r>
            <a:endParaRPr lang="en-IN" sz="2000" dirty="0"/>
          </a:p>
        </p:txBody>
      </p:sp>
      <p:sp>
        <p:nvSpPr>
          <p:cNvPr id="4" name="TextBox 3">
            <a:extLst>
              <a:ext uri="{FF2B5EF4-FFF2-40B4-BE49-F238E27FC236}">
                <a16:creationId xmlns:a16="http://schemas.microsoft.com/office/drawing/2014/main" id="{ED8E0B25-D898-E952-A05D-B6421B003BBF}"/>
              </a:ext>
            </a:extLst>
          </p:cNvPr>
          <p:cNvSpPr txBox="1"/>
          <p:nvPr/>
        </p:nvSpPr>
        <p:spPr>
          <a:xfrm>
            <a:off x="1903412" y="1751384"/>
            <a:ext cx="6186948" cy="5078313"/>
          </a:xfrm>
          <a:prstGeom prst="rect">
            <a:avLst/>
          </a:prstGeom>
          <a:noFill/>
        </p:spPr>
        <p:txBody>
          <a:bodyPr wrap="square">
            <a:spAutoFit/>
          </a:bodyPr>
          <a:lstStyle/>
          <a:p>
            <a:endParaRPr lang="en-IN" sz="2000" dirty="0"/>
          </a:p>
          <a:p>
            <a:r>
              <a:rPr lang="en-IN" sz="2000" b="1" dirty="0"/>
              <a:t>Example</a:t>
            </a:r>
            <a:r>
              <a:rPr lang="en-IN" sz="2000" dirty="0"/>
              <a:t>:</a:t>
            </a:r>
          </a:p>
          <a:p>
            <a:r>
              <a:rPr lang="en-IN" sz="2000" dirty="0"/>
              <a:t>/* local variable is same as a member's name */</a:t>
            </a:r>
          </a:p>
          <a:p>
            <a:r>
              <a:rPr lang="en-IN" sz="2000" dirty="0"/>
              <a:t>class Test</a:t>
            </a:r>
          </a:p>
          <a:p>
            <a:r>
              <a:rPr lang="en-IN" sz="2000" dirty="0"/>
              <a:t>{</a:t>
            </a:r>
          </a:p>
          <a:p>
            <a:r>
              <a:rPr lang="en-IN" sz="2000" dirty="0"/>
              <a:t>private:</a:t>
            </a:r>
          </a:p>
          <a:p>
            <a:r>
              <a:rPr lang="en-IN" sz="2000" dirty="0"/>
              <a:t>   int x;</a:t>
            </a:r>
          </a:p>
          <a:p>
            <a:r>
              <a:rPr lang="en-IN" sz="2000" dirty="0"/>
              <a:t>public:</a:t>
            </a:r>
          </a:p>
          <a:p>
            <a:r>
              <a:rPr lang="en-IN" sz="2000" dirty="0"/>
              <a:t>   void </a:t>
            </a:r>
            <a:r>
              <a:rPr lang="en-IN" sz="2000" dirty="0" err="1"/>
              <a:t>setX</a:t>
            </a:r>
            <a:r>
              <a:rPr lang="en-IN" sz="2000" dirty="0"/>
              <a:t> (int x)</a:t>
            </a:r>
          </a:p>
          <a:p>
            <a:r>
              <a:rPr lang="en-IN" sz="2000" dirty="0"/>
              <a:t>   {</a:t>
            </a:r>
          </a:p>
          <a:p>
            <a:r>
              <a:rPr lang="en-IN" sz="2000" dirty="0"/>
              <a:t>       // The 'this' pointer is used to retrieve the object's x</a:t>
            </a:r>
          </a:p>
          <a:p>
            <a:r>
              <a:rPr lang="en-IN" sz="2000" dirty="0"/>
              <a:t>       // hidden by the local variable 'x'</a:t>
            </a:r>
          </a:p>
          <a:p>
            <a:r>
              <a:rPr lang="en-IN" sz="2000" dirty="0"/>
              <a:t>       </a:t>
            </a:r>
            <a:r>
              <a:rPr lang="en-IN" sz="2000" dirty="0">
                <a:solidFill>
                  <a:schemeClr val="accent1">
                    <a:lumMod val="75000"/>
                  </a:schemeClr>
                </a:solidFill>
              </a:rPr>
              <a:t>this-&gt;x = x;</a:t>
            </a:r>
          </a:p>
          <a:p>
            <a:r>
              <a:rPr lang="en-IN" sz="2000" dirty="0"/>
              <a:t>   }</a:t>
            </a:r>
          </a:p>
          <a:p>
            <a:r>
              <a:rPr lang="en-IN" sz="2000" dirty="0"/>
              <a:t>   void print() { </a:t>
            </a:r>
            <a:r>
              <a:rPr lang="en-IN" sz="2000" dirty="0" err="1"/>
              <a:t>cout</a:t>
            </a:r>
            <a:r>
              <a:rPr lang="en-IN" sz="2000" dirty="0"/>
              <a:t> &lt;&lt; "x = " &lt;&lt; x &lt;&lt; </a:t>
            </a:r>
            <a:r>
              <a:rPr lang="en-IN" sz="2000" dirty="0" err="1"/>
              <a:t>endl</a:t>
            </a:r>
            <a:r>
              <a:rPr lang="en-IN" sz="2000" dirty="0"/>
              <a:t>; }</a:t>
            </a:r>
          </a:p>
          <a:p>
            <a:r>
              <a:rPr lang="en-IN" sz="2000" dirty="0"/>
              <a:t>};</a:t>
            </a:r>
          </a:p>
        </p:txBody>
      </p:sp>
    </p:spTree>
    <p:extLst>
      <p:ext uri="{BB962C8B-B14F-4D97-AF65-F5344CB8AC3E}">
        <p14:creationId xmlns:p14="http://schemas.microsoft.com/office/powerpoint/2010/main" val="1480051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303"/>
            <a:ext cx="11809412" cy="809897"/>
          </a:xfrm>
          <a:prstGeom prst="rect">
            <a:avLst/>
          </a:prstGeom>
        </p:spPr>
        <p:txBody>
          <a:bodyPr vert="horz" lIns="121899" tIns="60949" rIns="121899" bIns="60949" rtlCol="0" anchor="b">
            <a:noAutofit/>
          </a:bodyPr>
          <a:lstStyle/>
          <a:p>
            <a:pPr marR="0" algn="l" defTabSz="914400" rtl="0" eaLnBrk="1" fontAlgn="auto" latinLnBrk="0" hangingPunct="1">
              <a:lnSpc>
                <a:spcPct val="100000"/>
              </a:lnSpc>
              <a:spcBef>
                <a:spcPts val="0"/>
              </a:spcBef>
              <a:spcAft>
                <a:spcPts val="0"/>
              </a:spcAft>
              <a:buClrTx/>
              <a:buSzTx/>
              <a:tabLst/>
              <a:defRPr/>
            </a:pPr>
            <a:r>
              <a:rPr lang="en-US" sz="4000" b="1" dirty="0">
                <a:solidFill>
                  <a:schemeClr val="dk1"/>
                </a:solidFill>
              </a:rPr>
              <a:t>Dangling </a:t>
            </a:r>
            <a:r>
              <a:rPr lang="en-US" sz="4000" b="1" kern="1200" dirty="0">
                <a:solidFill>
                  <a:schemeClr val="dk1"/>
                </a:solidFill>
                <a:latin typeface="+mn-lt"/>
                <a:ea typeface="+mn-ea"/>
                <a:cs typeface="+mn-cs"/>
              </a:rPr>
              <a:t>Pointer</a:t>
            </a:r>
          </a:p>
        </p:txBody>
      </p:sp>
      <p:sp>
        <p:nvSpPr>
          <p:cNvPr id="7" name="TextBox 6">
            <a:extLst>
              <a:ext uri="{FF2B5EF4-FFF2-40B4-BE49-F238E27FC236}">
                <a16:creationId xmlns:a16="http://schemas.microsoft.com/office/drawing/2014/main" id="{9C0B9075-1B1B-F8FA-4028-FBB47BE9A3A1}"/>
              </a:ext>
            </a:extLst>
          </p:cNvPr>
          <p:cNvSpPr txBox="1"/>
          <p:nvPr/>
        </p:nvSpPr>
        <p:spPr>
          <a:xfrm>
            <a:off x="1101725" y="857249"/>
            <a:ext cx="11087100" cy="400110"/>
          </a:xfrm>
          <a:prstGeom prst="rect">
            <a:avLst/>
          </a:prstGeom>
          <a:noFill/>
        </p:spPr>
        <p:txBody>
          <a:bodyPr wrap="square">
            <a:spAutoFit/>
          </a:bodyPr>
          <a:lstStyle/>
          <a:p>
            <a:endParaRPr lang="en-GB" sz="2000" dirty="0"/>
          </a:p>
        </p:txBody>
      </p:sp>
      <p:sp>
        <p:nvSpPr>
          <p:cNvPr id="4" name="TextBox 3">
            <a:extLst>
              <a:ext uri="{FF2B5EF4-FFF2-40B4-BE49-F238E27FC236}">
                <a16:creationId xmlns:a16="http://schemas.microsoft.com/office/drawing/2014/main" id="{766F67E0-6240-63C6-6A02-62A0BA888AFD}"/>
              </a:ext>
            </a:extLst>
          </p:cNvPr>
          <p:cNvSpPr txBox="1"/>
          <p:nvPr/>
        </p:nvSpPr>
        <p:spPr>
          <a:xfrm>
            <a:off x="1674812" y="1600200"/>
            <a:ext cx="8915400" cy="3170099"/>
          </a:xfrm>
          <a:prstGeom prst="rect">
            <a:avLst/>
          </a:prstGeom>
          <a:noFill/>
        </p:spPr>
        <p:txBody>
          <a:bodyPr wrap="square">
            <a:spAutoFit/>
          </a:bodyPr>
          <a:lstStyle/>
          <a:p>
            <a:r>
              <a:rPr lang="en-GB" sz="2000" dirty="0">
                <a:solidFill>
                  <a:schemeClr val="accent2">
                    <a:lumMod val="50000"/>
                  </a:schemeClr>
                </a:solidFill>
              </a:rPr>
              <a:t>Dangling pointer</a:t>
            </a:r>
          </a:p>
          <a:p>
            <a:endParaRPr lang="en-GB" sz="2000" dirty="0">
              <a:solidFill>
                <a:schemeClr val="accent2">
                  <a:lumMod val="50000"/>
                </a:schemeClr>
              </a:solidFill>
            </a:endParaRPr>
          </a:p>
          <a:p>
            <a:r>
              <a:rPr lang="en-GB" sz="2000" dirty="0"/>
              <a:t>A pointer pointing to a memory location that has been deleted (or freed) is called dangling pointer. </a:t>
            </a:r>
          </a:p>
          <a:p>
            <a:endParaRPr lang="en-GB" sz="2000" dirty="0"/>
          </a:p>
          <a:p>
            <a:r>
              <a:rPr lang="en-GB" sz="2000" dirty="0"/>
              <a:t>There are three different ways where Pointer acts as dangling pointer</a:t>
            </a:r>
          </a:p>
          <a:p>
            <a:endParaRPr lang="en-GB" sz="2000" dirty="0"/>
          </a:p>
          <a:p>
            <a:r>
              <a:rPr lang="en-GB" sz="2000" dirty="0">
                <a:solidFill>
                  <a:schemeClr val="accent1">
                    <a:lumMod val="75000"/>
                  </a:schemeClr>
                </a:solidFill>
              </a:rPr>
              <a:t>1. De-allocation of memory </a:t>
            </a:r>
          </a:p>
          <a:p>
            <a:r>
              <a:rPr lang="en-GB" sz="2000" dirty="0">
                <a:solidFill>
                  <a:schemeClr val="accent1">
                    <a:lumMod val="75000"/>
                  </a:schemeClr>
                </a:solidFill>
              </a:rPr>
              <a:t>2. Function Call </a:t>
            </a:r>
          </a:p>
          <a:p>
            <a:r>
              <a:rPr lang="en-GB" sz="2000" dirty="0">
                <a:solidFill>
                  <a:schemeClr val="accent1">
                    <a:lumMod val="75000"/>
                  </a:schemeClr>
                </a:solidFill>
              </a:rPr>
              <a:t>3. Variable goes out of scope </a:t>
            </a:r>
            <a:endParaRPr lang="en-IN" sz="2000" dirty="0">
              <a:solidFill>
                <a:schemeClr val="accent1">
                  <a:lumMod val="75000"/>
                </a:schemeClr>
              </a:solidFill>
            </a:endParaRPr>
          </a:p>
        </p:txBody>
      </p:sp>
    </p:spTree>
    <p:extLst>
      <p:ext uri="{BB962C8B-B14F-4D97-AF65-F5344CB8AC3E}">
        <p14:creationId xmlns:p14="http://schemas.microsoft.com/office/powerpoint/2010/main" val="2190045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709"/>
            <a:ext cx="11733212" cy="829491"/>
          </a:xfrm>
          <a:prstGeom prst="rect">
            <a:avLst/>
          </a:prstGeom>
        </p:spPr>
        <p:txBody>
          <a:bodyPr vert="horz" lIns="121899" tIns="60949" rIns="121899" bIns="60949" rtlCol="0" anchor="b">
            <a:noAutofit/>
          </a:bodyPr>
          <a:lstStyle/>
          <a:p>
            <a:pPr defTabSz="914400">
              <a:defRPr/>
            </a:pPr>
            <a:r>
              <a:rPr lang="en-IN" sz="4000" b="1" dirty="0"/>
              <a:t>Void Pointer</a:t>
            </a:r>
            <a:endParaRPr lang="en-US" sz="4000" b="1" kern="1200" dirty="0">
              <a:solidFill>
                <a:schemeClr val="dk1"/>
              </a:solidFill>
              <a:latin typeface="+mn-lt"/>
              <a:ea typeface="+mn-ea"/>
              <a:cs typeface="+mn-cs"/>
            </a:endParaRPr>
          </a:p>
        </p:txBody>
      </p:sp>
      <p:sp>
        <p:nvSpPr>
          <p:cNvPr id="4" name="TextBox 3">
            <a:extLst>
              <a:ext uri="{FF2B5EF4-FFF2-40B4-BE49-F238E27FC236}">
                <a16:creationId xmlns:a16="http://schemas.microsoft.com/office/drawing/2014/main" id="{A05E6290-5343-F3F4-0E28-517D77C8AD32}"/>
              </a:ext>
            </a:extLst>
          </p:cNvPr>
          <p:cNvSpPr txBox="1"/>
          <p:nvPr/>
        </p:nvSpPr>
        <p:spPr>
          <a:xfrm>
            <a:off x="978521" y="990600"/>
            <a:ext cx="10738355" cy="5262979"/>
          </a:xfrm>
          <a:prstGeom prst="rect">
            <a:avLst/>
          </a:prstGeom>
          <a:noFill/>
        </p:spPr>
        <p:txBody>
          <a:bodyPr wrap="square">
            <a:spAutoFit/>
          </a:bodyPr>
          <a:lstStyle/>
          <a:p>
            <a:r>
              <a:rPr lang="en-GB" dirty="0"/>
              <a:t>Void pointer is a specific pointer type – void * – a pointer that points to some data location in storage, which doesn’t have any specific type. Void refers to the type. Basically the type of data that it points to is can be any. </a:t>
            </a:r>
          </a:p>
          <a:p>
            <a:endParaRPr lang="en-GB" dirty="0"/>
          </a:p>
          <a:p>
            <a:r>
              <a:rPr lang="en-GB" dirty="0"/>
              <a:t>If we assign address of char data type to void pointer it will become char Pointer, if int data type then int pointer and so on.</a:t>
            </a:r>
          </a:p>
          <a:p>
            <a:endParaRPr lang="en-GB" dirty="0"/>
          </a:p>
          <a:p>
            <a:r>
              <a:rPr lang="en-GB" b="1" dirty="0"/>
              <a:t>Important Points</a:t>
            </a:r>
          </a:p>
          <a:p>
            <a:endParaRPr lang="en-GB" dirty="0"/>
          </a:p>
          <a:p>
            <a:pPr marL="342900" indent="-342900">
              <a:buClr>
                <a:schemeClr val="accent1"/>
              </a:buClr>
              <a:buFont typeface="Wingdings" panose="05000000000000000000" pitchFamily="2" charset="2"/>
              <a:buChar char="Ø"/>
            </a:pPr>
            <a:r>
              <a:rPr lang="en-GB" dirty="0"/>
              <a:t>void pointers cannot be dereferenced. It can however be done using typecasting the void pointer</a:t>
            </a:r>
          </a:p>
          <a:p>
            <a:pPr marL="342900" indent="-342900">
              <a:buClr>
                <a:schemeClr val="accent1"/>
              </a:buClr>
              <a:buFont typeface="Wingdings" panose="05000000000000000000" pitchFamily="2" charset="2"/>
              <a:buChar char="Ø"/>
            </a:pPr>
            <a:r>
              <a:rPr lang="en-GB" dirty="0"/>
              <a:t>Pointer arithmetic is not possible on pointers of void due to lack of concrete value and thus size.</a:t>
            </a:r>
          </a:p>
          <a:p>
            <a:endParaRPr lang="en-GB" dirty="0"/>
          </a:p>
        </p:txBody>
      </p:sp>
    </p:spTree>
    <p:extLst>
      <p:ext uri="{BB962C8B-B14F-4D97-AF65-F5344CB8AC3E}">
        <p14:creationId xmlns:p14="http://schemas.microsoft.com/office/powerpoint/2010/main" val="42464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709"/>
            <a:ext cx="11733212" cy="829491"/>
          </a:xfrm>
          <a:prstGeom prst="rect">
            <a:avLst/>
          </a:prstGeom>
        </p:spPr>
        <p:txBody>
          <a:bodyPr vert="horz" lIns="121899" tIns="60949" rIns="121899" bIns="60949" rtlCol="0" anchor="b">
            <a:noAutofit/>
          </a:bodyPr>
          <a:lstStyle/>
          <a:p>
            <a:pPr defTabSz="914400">
              <a:defRPr/>
            </a:pPr>
            <a:r>
              <a:rPr lang="en-IN" sz="4000" b="1" dirty="0"/>
              <a:t>Void Pointer</a:t>
            </a:r>
            <a:endParaRPr lang="en-US" sz="4000" b="1" kern="1200" dirty="0">
              <a:solidFill>
                <a:schemeClr val="dk1"/>
              </a:solidFill>
              <a:latin typeface="+mn-lt"/>
              <a:ea typeface="+mn-ea"/>
              <a:cs typeface="+mn-cs"/>
            </a:endParaRPr>
          </a:p>
        </p:txBody>
      </p:sp>
      <p:sp>
        <p:nvSpPr>
          <p:cNvPr id="4" name="TextBox 3">
            <a:extLst>
              <a:ext uri="{FF2B5EF4-FFF2-40B4-BE49-F238E27FC236}">
                <a16:creationId xmlns:a16="http://schemas.microsoft.com/office/drawing/2014/main" id="{A05E6290-5343-F3F4-0E28-517D77C8AD32}"/>
              </a:ext>
            </a:extLst>
          </p:cNvPr>
          <p:cNvSpPr txBox="1"/>
          <p:nvPr/>
        </p:nvSpPr>
        <p:spPr>
          <a:xfrm>
            <a:off x="1003101" y="1295400"/>
            <a:ext cx="10738355" cy="4893647"/>
          </a:xfrm>
          <a:prstGeom prst="rect">
            <a:avLst/>
          </a:prstGeom>
          <a:noFill/>
        </p:spPr>
        <p:txBody>
          <a:bodyPr wrap="square">
            <a:spAutoFit/>
          </a:bodyPr>
          <a:lstStyle/>
          <a:p>
            <a:r>
              <a:rPr lang="en-GB" b="1" dirty="0"/>
              <a:t>Example:</a:t>
            </a:r>
          </a:p>
          <a:p>
            <a:r>
              <a:rPr lang="en-GB" dirty="0"/>
              <a:t>    int x = 4;</a:t>
            </a:r>
          </a:p>
          <a:p>
            <a:r>
              <a:rPr lang="en-GB" dirty="0"/>
              <a:t>    float y = 5.5;</a:t>
            </a:r>
          </a:p>
          <a:p>
            <a:r>
              <a:rPr lang="en-GB" dirty="0"/>
              <a:t>    // A void pointer</a:t>
            </a:r>
          </a:p>
          <a:p>
            <a:r>
              <a:rPr lang="en-GB" dirty="0"/>
              <a:t>    </a:t>
            </a:r>
            <a:r>
              <a:rPr lang="en-GB" dirty="0">
                <a:solidFill>
                  <a:schemeClr val="accent1">
                    <a:lumMod val="75000"/>
                  </a:schemeClr>
                </a:solidFill>
              </a:rPr>
              <a:t>void* </a:t>
            </a:r>
            <a:r>
              <a:rPr lang="en-GB" dirty="0" err="1">
                <a:solidFill>
                  <a:schemeClr val="accent1">
                    <a:lumMod val="75000"/>
                  </a:schemeClr>
                </a:solidFill>
              </a:rPr>
              <a:t>ptr</a:t>
            </a:r>
            <a:r>
              <a:rPr lang="en-GB" dirty="0">
                <a:solidFill>
                  <a:schemeClr val="accent1">
                    <a:lumMod val="75000"/>
                  </a:schemeClr>
                </a:solidFill>
              </a:rPr>
              <a:t>;</a:t>
            </a:r>
          </a:p>
          <a:p>
            <a:r>
              <a:rPr lang="en-GB" dirty="0">
                <a:solidFill>
                  <a:schemeClr val="accent1">
                    <a:lumMod val="75000"/>
                  </a:schemeClr>
                </a:solidFill>
              </a:rPr>
              <a:t>    </a:t>
            </a:r>
            <a:r>
              <a:rPr lang="en-GB" dirty="0" err="1">
                <a:solidFill>
                  <a:schemeClr val="accent1">
                    <a:lumMod val="75000"/>
                  </a:schemeClr>
                </a:solidFill>
              </a:rPr>
              <a:t>ptr</a:t>
            </a:r>
            <a:r>
              <a:rPr lang="en-GB" dirty="0">
                <a:solidFill>
                  <a:schemeClr val="accent1">
                    <a:lumMod val="75000"/>
                  </a:schemeClr>
                </a:solidFill>
              </a:rPr>
              <a:t> = &amp;x;</a:t>
            </a:r>
          </a:p>
          <a:p>
            <a:r>
              <a:rPr lang="en-GB" dirty="0"/>
              <a:t>    // (int*)</a:t>
            </a:r>
            <a:r>
              <a:rPr lang="en-GB" dirty="0" err="1"/>
              <a:t>ptr</a:t>
            </a:r>
            <a:r>
              <a:rPr lang="en-GB" dirty="0"/>
              <a:t> - does type casting of void</a:t>
            </a:r>
          </a:p>
          <a:p>
            <a:r>
              <a:rPr lang="en-GB" dirty="0"/>
              <a:t>    // *((int*)</a:t>
            </a:r>
            <a:r>
              <a:rPr lang="en-GB" dirty="0" err="1"/>
              <a:t>ptr</a:t>
            </a:r>
            <a:r>
              <a:rPr lang="en-GB" dirty="0"/>
              <a:t>) dereferences the type casted void pointer variable.</a:t>
            </a:r>
          </a:p>
          <a:p>
            <a:r>
              <a:rPr lang="en-GB" dirty="0"/>
              <a:t>    </a:t>
            </a:r>
            <a:r>
              <a:rPr lang="en-GB" dirty="0" err="1"/>
              <a:t>cout</a:t>
            </a:r>
            <a:r>
              <a:rPr lang="en-GB" dirty="0"/>
              <a:t> &lt;&lt; "Integer variable is = " &lt;&lt; *((int*)</a:t>
            </a:r>
            <a:r>
              <a:rPr lang="en-GB" dirty="0" err="1"/>
              <a:t>ptr</a:t>
            </a:r>
            <a:r>
              <a:rPr lang="en-GB" dirty="0"/>
              <a:t>)</a:t>
            </a:r>
          </a:p>
          <a:p>
            <a:r>
              <a:rPr lang="en-GB" dirty="0"/>
              <a:t>         &lt;&lt; </a:t>
            </a:r>
            <a:r>
              <a:rPr lang="en-GB" dirty="0" err="1"/>
              <a:t>endl</a:t>
            </a:r>
            <a:r>
              <a:rPr lang="en-GB" dirty="0"/>
              <a:t>;</a:t>
            </a:r>
          </a:p>
          <a:p>
            <a:r>
              <a:rPr lang="en-GB" dirty="0"/>
              <a:t>    </a:t>
            </a:r>
            <a:r>
              <a:rPr lang="en-GB" dirty="0" err="1">
                <a:solidFill>
                  <a:schemeClr val="accent1">
                    <a:lumMod val="75000"/>
                  </a:schemeClr>
                </a:solidFill>
              </a:rPr>
              <a:t>ptr</a:t>
            </a:r>
            <a:r>
              <a:rPr lang="en-GB" dirty="0">
                <a:solidFill>
                  <a:schemeClr val="accent1">
                    <a:lumMod val="75000"/>
                  </a:schemeClr>
                </a:solidFill>
              </a:rPr>
              <a:t> = &amp;y;</a:t>
            </a:r>
          </a:p>
          <a:p>
            <a:r>
              <a:rPr lang="en-GB" dirty="0"/>
              <a:t>    </a:t>
            </a:r>
            <a:r>
              <a:rPr lang="en-GB" dirty="0" err="1"/>
              <a:t>cout</a:t>
            </a:r>
            <a:r>
              <a:rPr lang="en-GB" dirty="0"/>
              <a:t> &lt;&lt; "Float variable is = " &lt;&lt; *((float*)</a:t>
            </a:r>
            <a:r>
              <a:rPr lang="en-GB" dirty="0" err="1"/>
              <a:t>ptr</a:t>
            </a:r>
            <a:r>
              <a:rPr lang="en-GB" dirty="0"/>
              <a:t>) &lt;&lt; </a:t>
            </a:r>
            <a:r>
              <a:rPr lang="en-GB" dirty="0" err="1"/>
              <a:t>endl</a:t>
            </a:r>
            <a:r>
              <a:rPr lang="en-GB" dirty="0"/>
              <a:t>;</a:t>
            </a:r>
            <a:endParaRPr lang="en-IN" dirty="0"/>
          </a:p>
          <a:p>
            <a:endParaRPr lang="en-GB" dirty="0"/>
          </a:p>
        </p:txBody>
      </p:sp>
    </p:spTree>
    <p:extLst>
      <p:ext uri="{BB962C8B-B14F-4D97-AF65-F5344CB8AC3E}">
        <p14:creationId xmlns:p14="http://schemas.microsoft.com/office/powerpoint/2010/main" val="4050778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709"/>
            <a:ext cx="11733212" cy="829491"/>
          </a:xfrm>
          <a:prstGeom prst="rect">
            <a:avLst/>
          </a:prstGeom>
        </p:spPr>
        <p:txBody>
          <a:bodyPr vert="horz" lIns="121899" tIns="60949" rIns="121899" bIns="60949" rtlCol="0" anchor="b">
            <a:noAutofit/>
          </a:bodyPr>
          <a:lstStyle/>
          <a:p>
            <a:pPr defTabSz="914400">
              <a:defRPr/>
            </a:pPr>
            <a:r>
              <a:rPr lang="en-IN" sz="4000" b="1" dirty="0"/>
              <a:t>Wild Pointer</a:t>
            </a:r>
            <a:endParaRPr lang="en-US" sz="4000" b="1" kern="1200" dirty="0">
              <a:solidFill>
                <a:schemeClr val="dk1"/>
              </a:solidFill>
              <a:latin typeface="+mn-lt"/>
              <a:ea typeface="+mn-ea"/>
              <a:cs typeface="+mn-cs"/>
            </a:endParaRPr>
          </a:p>
        </p:txBody>
      </p:sp>
      <p:sp>
        <p:nvSpPr>
          <p:cNvPr id="4" name="TextBox 3">
            <a:extLst>
              <a:ext uri="{FF2B5EF4-FFF2-40B4-BE49-F238E27FC236}">
                <a16:creationId xmlns:a16="http://schemas.microsoft.com/office/drawing/2014/main" id="{A05E6290-5343-F3F4-0E28-517D77C8AD32}"/>
              </a:ext>
            </a:extLst>
          </p:cNvPr>
          <p:cNvSpPr txBox="1"/>
          <p:nvPr/>
        </p:nvSpPr>
        <p:spPr>
          <a:xfrm>
            <a:off x="1003101" y="1295400"/>
            <a:ext cx="10738355" cy="5262979"/>
          </a:xfrm>
          <a:prstGeom prst="rect">
            <a:avLst/>
          </a:prstGeom>
          <a:noFill/>
        </p:spPr>
        <p:txBody>
          <a:bodyPr wrap="square">
            <a:spAutoFit/>
          </a:bodyPr>
          <a:lstStyle/>
          <a:p>
            <a:r>
              <a:rPr lang="en-GB" dirty="0">
                <a:solidFill>
                  <a:schemeClr val="accent3">
                    <a:lumMod val="75000"/>
                  </a:schemeClr>
                </a:solidFill>
              </a:rPr>
              <a:t>Wild pointer</a:t>
            </a:r>
          </a:p>
          <a:p>
            <a:endParaRPr lang="en-GB" dirty="0"/>
          </a:p>
          <a:p>
            <a:r>
              <a:rPr lang="en-GB" dirty="0"/>
              <a:t>A pointer that has not been initialized to anything (not even NULL) is known as wild pointer. The pointer may be initialized to a non-NULL garbage value that may not be a valid address. </a:t>
            </a:r>
          </a:p>
          <a:p>
            <a:endParaRPr lang="en-GB" dirty="0"/>
          </a:p>
          <a:p>
            <a:r>
              <a:rPr lang="en-GB" dirty="0">
                <a:solidFill>
                  <a:schemeClr val="accent1">
                    <a:lumMod val="75000"/>
                  </a:schemeClr>
                </a:solidFill>
              </a:rPr>
              <a:t>int main()</a:t>
            </a:r>
          </a:p>
          <a:p>
            <a:r>
              <a:rPr lang="en-GB" dirty="0">
                <a:solidFill>
                  <a:schemeClr val="accent1">
                    <a:lumMod val="75000"/>
                  </a:schemeClr>
                </a:solidFill>
              </a:rPr>
              <a:t>{</a:t>
            </a:r>
          </a:p>
          <a:p>
            <a:r>
              <a:rPr lang="en-GB" dirty="0">
                <a:solidFill>
                  <a:schemeClr val="accent1">
                    <a:lumMod val="75000"/>
                  </a:schemeClr>
                </a:solidFill>
              </a:rPr>
              <a:t>    int *p;  /* wild pointer */</a:t>
            </a:r>
          </a:p>
          <a:p>
            <a:endParaRPr lang="en-GB" dirty="0">
              <a:solidFill>
                <a:schemeClr val="accent1">
                  <a:lumMod val="75000"/>
                </a:schemeClr>
              </a:solidFill>
            </a:endParaRPr>
          </a:p>
          <a:p>
            <a:r>
              <a:rPr lang="en-GB" dirty="0">
                <a:solidFill>
                  <a:schemeClr val="accent1">
                    <a:lumMod val="75000"/>
                  </a:schemeClr>
                </a:solidFill>
              </a:rPr>
              <a:t>    int x = 10;</a:t>
            </a:r>
          </a:p>
          <a:p>
            <a:r>
              <a:rPr lang="en-GB" dirty="0">
                <a:solidFill>
                  <a:schemeClr val="accent1">
                    <a:lumMod val="75000"/>
                  </a:schemeClr>
                </a:solidFill>
              </a:rPr>
              <a:t>    p = &amp;x; // p is not a wild pointer now </a:t>
            </a:r>
          </a:p>
          <a:p>
            <a:r>
              <a:rPr lang="en-GB" dirty="0">
                <a:solidFill>
                  <a:schemeClr val="accent1">
                    <a:lumMod val="75000"/>
                  </a:schemeClr>
                </a:solidFill>
              </a:rPr>
              <a:t>    return 0;</a:t>
            </a:r>
          </a:p>
          <a:p>
            <a:r>
              <a:rPr lang="en-GB" dirty="0">
                <a:solidFill>
                  <a:schemeClr val="accent1">
                    <a:lumMod val="75000"/>
                  </a:schemeClr>
                </a:solidFill>
              </a:rPr>
              <a:t>}</a:t>
            </a:r>
          </a:p>
        </p:txBody>
      </p:sp>
    </p:spTree>
    <p:extLst>
      <p:ext uri="{BB962C8B-B14F-4D97-AF65-F5344CB8AC3E}">
        <p14:creationId xmlns:p14="http://schemas.microsoft.com/office/powerpoint/2010/main" val="2668626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304800"/>
            <a:ext cx="9141619" cy="2105367"/>
          </a:xfrm>
        </p:spPr>
        <p:txBody>
          <a:bodyPr/>
          <a:lstStyle/>
          <a:p>
            <a:r>
              <a:rPr lang="en-US" dirty="0"/>
              <a:t>Thanks</a:t>
            </a:r>
          </a:p>
        </p:txBody>
      </p:sp>
      <p:sp>
        <p:nvSpPr>
          <p:cNvPr id="5" name="Text Placeholder 4">
            <a:extLst>
              <a:ext uri="{FF2B5EF4-FFF2-40B4-BE49-F238E27FC236}">
                <a16:creationId xmlns:a16="http://schemas.microsoft.com/office/drawing/2014/main" id="{88490AAB-E987-B9FA-1ADB-08793479F980}"/>
              </a:ext>
            </a:extLst>
          </p:cNvPr>
          <p:cNvSpPr>
            <a:spLocks noGrp="1"/>
          </p:cNvSpPr>
          <p:nvPr>
            <p:ph type="body" idx="1"/>
          </p:nvPr>
        </p:nvSpPr>
        <p:spPr/>
        <p:txBody>
          <a:bodyPr/>
          <a:lstStyle/>
          <a:p>
            <a:r>
              <a:rPr lang="en-US" dirty="0"/>
              <a:t>Anirudha Gaikwad</a:t>
            </a:r>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2.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798</TotalTime>
  <Words>594</Words>
  <Application>Microsoft Office PowerPoint</Application>
  <PresentationFormat>Custom</PresentationFormat>
  <Paragraphs>81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Constantia</vt:lpstr>
      <vt:lpstr>Verdana</vt:lpstr>
      <vt:lpstr>Wingdings</vt:lpstr>
      <vt:lpstr>Cooking 16x9</vt:lpstr>
      <vt:lpstr>C++</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Vaibhavi Dixit</cp:lastModifiedBy>
  <cp:revision>274</cp:revision>
  <dcterms:created xsi:type="dcterms:W3CDTF">2021-12-19T05:09:16Z</dcterms:created>
  <dcterms:modified xsi:type="dcterms:W3CDTF">2023-07-22T17:31:48Z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