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 r:id="rId5"/>
    <p:sldId id="258" r:id="rId6"/>
    <p:sldId id="260" r:id="rId7"/>
    <p:sldId id="261" r:id="rId8"/>
    <p:sldId id="262" r:id="rId9"/>
    <p:sldId id="264" r:id="rId10"/>
    <p:sldId id="265" r:id="rId11"/>
    <p:sldId id="266" r:id="rId12"/>
    <p:sldId id="267" r:id="rId13"/>
    <p:sldId id="259" r:id="rId1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92" autoAdjust="0"/>
  </p:normalViewPr>
  <p:slideViewPr>
    <p:cSldViewPr>
      <p:cViewPr varScale="1">
        <p:scale>
          <a:sx n="65" d="100"/>
          <a:sy n="65" d="100"/>
        </p:scale>
        <p:origin x="942" y="12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7/22/2023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7/22/2023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7/22/2023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7/22/2023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7/22/2023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7/22/2023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7/22/2023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7/22/2023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7/22/2023</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7/22/2023</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7/22/2023</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7/22/2023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7/22/2023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7/22/2023</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4" y="152400"/>
            <a:ext cx="7379677" cy="856804"/>
          </a:xfrm>
        </p:spPr>
        <p:txBody>
          <a:bodyPr/>
          <a:lstStyle/>
          <a:p>
            <a:r>
              <a:rPr lang="en-IN" b="1" dirty="0"/>
              <a:t>C++</a:t>
            </a:r>
          </a:p>
        </p:txBody>
      </p:sp>
      <p:graphicFrame>
        <p:nvGraphicFramePr>
          <p:cNvPr id="4" name="Table 3"/>
          <p:cNvGraphicFramePr>
            <a:graphicFrameLocks noGrp="1"/>
          </p:cNvGraphicFramePr>
          <p:nvPr>
            <p:extLst>
              <p:ext uri="{D42A27DB-BD31-4B8C-83A1-F6EECF244321}">
                <p14:modId xmlns:p14="http://schemas.microsoft.com/office/powerpoint/2010/main" val="759608943"/>
              </p:ext>
            </p:extLst>
          </p:nvPr>
        </p:nvGraphicFramePr>
        <p:xfrm>
          <a:off x="455612" y="2209800"/>
          <a:ext cx="11041040" cy="1843644"/>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20001"/>
                    </a:ext>
                  </a:extLst>
                </a:gridCol>
              </a:tblGrid>
              <a:tr h="385948">
                <a:tc gridSpan="2">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sz="2400" dirty="0">
                          <a:solidFill>
                            <a:schemeClr val="tx1"/>
                          </a:solidFill>
                          <a:latin typeface="Verdana" panose="020B0604030504040204" pitchFamily="34" charset="0"/>
                          <a:ea typeface="Verdana" panose="020B0604030504040204" pitchFamily="34" charset="0"/>
                        </a:rPr>
                        <a:t>C++</a:t>
                      </a:r>
                    </a:p>
                  </a:txBody>
                  <a:tcPr anchor="ctr"/>
                </a:tc>
                <a:tc hMerge="1">
                  <a:txBody>
                    <a:bodyPr/>
                    <a:lstStyle/>
                    <a:p>
                      <a:endParaRPr lang="en-US" dirty="0"/>
                    </a:p>
                  </a:txBody>
                  <a:tcPr/>
                </a:tc>
                <a:extLst>
                  <a:ext uri="{0D108BD9-81ED-4DB2-BD59-A6C34878D82A}">
                    <a16:rowId xmlns:a16="http://schemas.microsoft.com/office/drawing/2014/main" val="10000"/>
                  </a:ext>
                </a:extLst>
              </a:tr>
              <a:tr h="462148">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sz="2400" kern="1200" dirty="0">
                          <a:solidFill>
                            <a:schemeClr val="dk1"/>
                          </a:solidFill>
                          <a:latin typeface="+mn-lt"/>
                          <a:ea typeface="+mn-ea"/>
                          <a:cs typeface="+mn-cs"/>
                        </a:rPr>
                        <a:t>String in C++</a:t>
                      </a:r>
                      <a:endParaRPr lang="en-US" sz="2400" kern="1200" dirty="0">
                        <a:solidFill>
                          <a:schemeClr val="dk1"/>
                        </a:solidFill>
                        <a:latin typeface="+mn-lt"/>
                        <a:ea typeface="+mn-ea"/>
                        <a:cs typeface="+mn-cs"/>
                      </a:endParaRP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 </a:t>
                      </a:r>
                      <a:r>
                        <a:rPr lang="en-GB" sz="2400" kern="1200" dirty="0">
                          <a:solidFill>
                            <a:schemeClr val="dk1"/>
                          </a:solidFill>
                          <a:latin typeface="+mn-lt"/>
                          <a:ea typeface="+mn-ea"/>
                          <a:cs typeface="+mn-cs"/>
                        </a:rPr>
                        <a:t>String class in C++</a:t>
                      </a:r>
                      <a:endParaRPr lang="en-US" sz="2400" kern="1200" dirty="0">
                        <a:solidFill>
                          <a:schemeClr val="dk1"/>
                        </a:solidFill>
                        <a:latin typeface="+mn-lt"/>
                        <a:ea typeface="+mn-ea"/>
                        <a:cs typeface="+mn-cs"/>
                      </a:endParaRPr>
                    </a:p>
                  </a:txBody>
                  <a:tcPr anchor="ctr"/>
                </a:tc>
                <a:extLst>
                  <a:ext uri="{0D108BD9-81ED-4DB2-BD59-A6C34878D82A}">
                    <a16:rowId xmlns:a16="http://schemas.microsoft.com/office/drawing/2014/main" val="10001"/>
                  </a:ext>
                </a:extLst>
              </a:tr>
              <a:tr h="462148">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String length</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altLang="zh-CN" sz="2400" kern="1200" dirty="0">
                          <a:solidFill>
                            <a:schemeClr val="dk1"/>
                          </a:solidFill>
                          <a:latin typeface="+mn-lt"/>
                          <a:ea typeface="+mn-ea"/>
                          <a:cs typeface="+mn-cs"/>
                          <a:sym typeface="+mn-ea"/>
                        </a:rPr>
                        <a:t>Access Strings</a:t>
                      </a:r>
                    </a:p>
                  </a:txBody>
                  <a:tcPr anchor="ctr"/>
                </a:tc>
                <a:extLst>
                  <a:ext uri="{0D108BD9-81ED-4DB2-BD59-A6C34878D82A}">
                    <a16:rowId xmlns:a16="http://schemas.microsoft.com/office/drawing/2014/main" val="10002"/>
                  </a:ext>
                </a:extLst>
              </a:tr>
              <a:tr h="462148">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String special characters</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altLang="zh-CN" sz="2400" kern="1200" dirty="0">
                          <a:solidFill>
                            <a:schemeClr val="dk1"/>
                          </a:solidFill>
                          <a:latin typeface="+mn-lt"/>
                          <a:ea typeface="+mn-ea"/>
                          <a:cs typeface="+mn-cs"/>
                          <a:sym typeface="+mn-ea"/>
                        </a:rPr>
                        <a:t>User input strings</a:t>
                      </a:r>
                    </a:p>
                  </a:txBody>
                  <a:tcPr anchor="ctr"/>
                </a:tc>
                <a:extLst>
                  <a:ext uri="{0D108BD9-81ED-4DB2-BD59-A6C34878D82A}">
                    <a16:rowId xmlns:a16="http://schemas.microsoft.com/office/drawing/2014/main" val="2551865543"/>
                  </a:ext>
                </a:extLst>
              </a:tr>
            </a:tbl>
          </a:graphicData>
        </a:graphic>
      </p:graphicFrame>
      <p:sp>
        <p:nvSpPr>
          <p:cNvPr id="6" name="文本框 8"/>
          <p:cNvSpPr txBox="1"/>
          <p:nvPr/>
        </p:nvSpPr>
        <p:spPr>
          <a:xfrm>
            <a:off x="1827212" y="1272879"/>
            <a:ext cx="3179075" cy="523220"/>
          </a:xfrm>
          <a:prstGeom prst="rect">
            <a:avLst/>
          </a:prstGeom>
          <a:noFill/>
          <a:ln w="9525">
            <a:noFill/>
          </a:ln>
        </p:spPr>
        <p:txBody>
          <a:bodyPr wrap="none" anchor="t">
            <a:spAutoFit/>
          </a:bodyPr>
          <a:lstStyle/>
          <a:p>
            <a:pPr defTabSz="914400"/>
            <a:r>
              <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304800"/>
            <a:ext cx="9141619" cy="2105367"/>
          </a:xfrm>
        </p:spPr>
        <p:txBody>
          <a:bodyPr/>
          <a:lstStyle/>
          <a:p>
            <a:r>
              <a:rPr lang="en-US" dirty="0"/>
              <a:t>Thanks</a:t>
            </a:r>
          </a:p>
        </p:txBody>
      </p:sp>
      <p:sp>
        <p:nvSpPr>
          <p:cNvPr id="5" name="Text Placeholder 4">
            <a:extLst>
              <a:ext uri="{FF2B5EF4-FFF2-40B4-BE49-F238E27FC236}">
                <a16:creationId xmlns:a16="http://schemas.microsoft.com/office/drawing/2014/main" id="{88490AAB-E987-B9FA-1ADB-08793479F980}"/>
              </a:ext>
            </a:extLst>
          </p:cNvPr>
          <p:cNvSpPr>
            <a:spLocks noGrp="1"/>
          </p:cNvSpPr>
          <p:nvPr>
            <p:ph type="body" idx="1"/>
          </p:nvPr>
        </p:nvSpPr>
        <p:spPr/>
        <p:txBody>
          <a:bodyPr/>
          <a:lstStyle/>
          <a:p>
            <a:r>
              <a:rPr lang="en-US" dirty="0"/>
              <a:t>Anirudha Gaikwad</a:t>
            </a:r>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8303"/>
            <a:ext cx="11809412" cy="809897"/>
          </a:xfrm>
          <a:prstGeom prst="rect">
            <a:avLst/>
          </a:prstGeom>
        </p:spPr>
        <p:txBody>
          <a:bodyPr vert="horz" lIns="121899" tIns="60949" rIns="121899" bIns="60949" rtlCol="0" anchor="b">
            <a:noAutofit/>
          </a:bodyPr>
          <a:lstStyle/>
          <a:p>
            <a:pPr marL="0" indent="0" algn="just">
              <a:buNone/>
            </a:pPr>
            <a:r>
              <a:rPr lang="en-GB" sz="4000" b="1" dirty="0"/>
              <a:t>String in C++</a:t>
            </a:r>
          </a:p>
        </p:txBody>
      </p:sp>
      <p:sp>
        <p:nvSpPr>
          <p:cNvPr id="7" name="TextBox 6">
            <a:extLst>
              <a:ext uri="{FF2B5EF4-FFF2-40B4-BE49-F238E27FC236}">
                <a16:creationId xmlns:a16="http://schemas.microsoft.com/office/drawing/2014/main" id="{248ADB47-0AFC-4542-1D2A-C7184FEEF11F}"/>
              </a:ext>
            </a:extLst>
          </p:cNvPr>
          <p:cNvSpPr txBox="1"/>
          <p:nvPr/>
        </p:nvSpPr>
        <p:spPr>
          <a:xfrm>
            <a:off x="684212" y="1828800"/>
            <a:ext cx="11125200" cy="1569660"/>
          </a:xfrm>
          <a:prstGeom prst="rect">
            <a:avLst/>
          </a:prstGeom>
          <a:noFill/>
        </p:spPr>
        <p:txBody>
          <a:bodyPr wrap="square">
            <a:spAutoFit/>
          </a:bodyPr>
          <a:lstStyle/>
          <a:p>
            <a:r>
              <a:rPr lang="en-GB" b="1" dirty="0"/>
              <a:t>C++ provides following two types of string representations −</a:t>
            </a:r>
          </a:p>
          <a:p>
            <a:pPr marL="342900" indent="-342900">
              <a:buClr>
                <a:schemeClr val="accent1">
                  <a:lumMod val="75000"/>
                </a:schemeClr>
              </a:buClr>
              <a:buFont typeface="Arial" panose="020B0604020202020204" pitchFamily="34" charset="0"/>
              <a:buChar char="•"/>
            </a:pPr>
            <a:endParaRPr lang="en-GB" dirty="0"/>
          </a:p>
          <a:p>
            <a:pPr marL="342900" indent="-342900">
              <a:buClr>
                <a:schemeClr val="accent1">
                  <a:lumMod val="75000"/>
                </a:schemeClr>
              </a:buClr>
              <a:buFont typeface="Arial" panose="020B0604020202020204" pitchFamily="34" charset="0"/>
              <a:buChar char="•"/>
            </a:pPr>
            <a:r>
              <a:rPr lang="en-GB" dirty="0"/>
              <a:t>The C-style character string.</a:t>
            </a:r>
          </a:p>
          <a:p>
            <a:pPr marL="342900" indent="-342900">
              <a:buClr>
                <a:schemeClr val="accent1">
                  <a:lumMod val="75000"/>
                </a:schemeClr>
              </a:buClr>
              <a:buFont typeface="Arial" panose="020B0604020202020204" pitchFamily="34" charset="0"/>
              <a:buChar char="•"/>
            </a:pPr>
            <a:r>
              <a:rPr lang="en-GB" dirty="0"/>
              <a:t>The string class type introduced with Standard C++.</a:t>
            </a:r>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8303"/>
            <a:ext cx="11809412" cy="809897"/>
          </a:xfrm>
          <a:prstGeom prst="rect">
            <a:avLst/>
          </a:prstGeom>
        </p:spPr>
        <p:txBody>
          <a:bodyPr vert="horz" lIns="121899" tIns="60949" rIns="121899" bIns="60949" rtlCol="0" anchor="b">
            <a:noAutofit/>
          </a:bodyPr>
          <a:lstStyle/>
          <a:p>
            <a:pPr marL="0" indent="0" algn="just">
              <a:buNone/>
            </a:pPr>
            <a:r>
              <a:rPr lang="en-GB" sz="4000" b="1" dirty="0"/>
              <a:t>String in C++</a:t>
            </a:r>
          </a:p>
        </p:txBody>
      </p:sp>
      <p:sp>
        <p:nvSpPr>
          <p:cNvPr id="7" name="TextBox 6">
            <a:extLst>
              <a:ext uri="{FF2B5EF4-FFF2-40B4-BE49-F238E27FC236}">
                <a16:creationId xmlns:a16="http://schemas.microsoft.com/office/drawing/2014/main" id="{248ADB47-0AFC-4542-1D2A-C7184FEEF11F}"/>
              </a:ext>
            </a:extLst>
          </p:cNvPr>
          <p:cNvSpPr txBox="1"/>
          <p:nvPr/>
        </p:nvSpPr>
        <p:spPr>
          <a:xfrm>
            <a:off x="1370012" y="833284"/>
            <a:ext cx="11125200" cy="461665"/>
          </a:xfrm>
          <a:prstGeom prst="rect">
            <a:avLst/>
          </a:prstGeom>
          <a:noFill/>
        </p:spPr>
        <p:txBody>
          <a:bodyPr wrap="square">
            <a:spAutoFit/>
          </a:bodyPr>
          <a:lstStyle/>
          <a:p>
            <a:r>
              <a:rPr lang="en-GB" b="1" dirty="0">
                <a:solidFill>
                  <a:schemeClr val="accent1">
                    <a:lumMod val="75000"/>
                  </a:schemeClr>
                </a:solidFill>
              </a:rPr>
              <a:t>The C-Style Character String:</a:t>
            </a:r>
          </a:p>
        </p:txBody>
      </p:sp>
      <p:sp>
        <p:nvSpPr>
          <p:cNvPr id="4" name="TextBox 3">
            <a:extLst>
              <a:ext uri="{FF2B5EF4-FFF2-40B4-BE49-F238E27FC236}">
                <a16:creationId xmlns:a16="http://schemas.microsoft.com/office/drawing/2014/main" id="{F92207B7-2983-715F-CFAD-7023EF119EDA}"/>
              </a:ext>
            </a:extLst>
          </p:cNvPr>
          <p:cNvSpPr txBox="1"/>
          <p:nvPr/>
        </p:nvSpPr>
        <p:spPr>
          <a:xfrm>
            <a:off x="342106" y="1354787"/>
            <a:ext cx="11125200" cy="5447645"/>
          </a:xfrm>
          <a:prstGeom prst="rect">
            <a:avLst/>
          </a:prstGeom>
          <a:noFill/>
        </p:spPr>
        <p:txBody>
          <a:bodyPr wrap="square">
            <a:spAutoFit/>
          </a:bodyPr>
          <a:lstStyle/>
          <a:p>
            <a:pPr marL="342900" indent="-342900">
              <a:buClr>
                <a:schemeClr val="accent1">
                  <a:lumMod val="75000"/>
                </a:schemeClr>
              </a:buClr>
              <a:buFont typeface="Wingdings" panose="05000000000000000000" pitchFamily="2" charset="2"/>
              <a:buChar char="Ø"/>
            </a:pPr>
            <a:endParaRPr lang="en-GB" sz="2000" b="1" dirty="0"/>
          </a:p>
          <a:p>
            <a:pPr marL="342900" indent="-342900">
              <a:buClr>
                <a:schemeClr val="accent1">
                  <a:lumMod val="75000"/>
                </a:schemeClr>
              </a:buClr>
              <a:buFont typeface="Wingdings" panose="05000000000000000000" pitchFamily="2" charset="2"/>
              <a:buChar char="Ø"/>
            </a:pPr>
            <a:r>
              <a:rPr lang="en-GB" sz="2000" dirty="0"/>
              <a:t>The C-style character string originated within the C language and continues to be supported within C++. </a:t>
            </a:r>
          </a:p>
          <a:p>
            <a:pPr marL="342900" indent="-342900">
              <a:buClr>
                <a:schemeClr val="accent1">
                  <a:lumMod val="75000"/>
                </a:schemeClr>
              </a:buClr>
              <a:buFont typeface="Wingdings" panose="05000000000000000000" pitchFamily="2" charset="2"/>
              <a:buChar char="Ø"/>
            </a:pPr>
            <a:endParaRPr lang="en-GB" sz="2000" dirty="0"/>
          </a:p>
          <a:p>
            <a:pPr marL="342900" indent="-342900">
              <a:buClr>
                <a:schemeClr val="accent1">
                  <a:lumMod val="75000"/>
                </a:schemeClr>
              </a:buClr>
              <a:buFont typeface="Wingdings" panose="05000000000000000000" pitchFamily="2" charset="2"/>
              <a:buChar char="Ø"/>
            </a:pPr>
            <a:r>
              <a:rPr lang="en-GB" sz="2000" dirty="0"/>
              <a:t>This string is actually a one-dimensional array of characters which is terminated by a null character '\0’. </a:t>
            </a:r>
          </a:p>
          <a:p>
            <a:pPr marL="342900" indent="-342900">
              <a:buClr>
                <a:schemeClr val="accent1">
                  <a:lumMod val="75000"/>
                </a:schemeClr>
              </a:buClr>
              <a:buFont typeface="Wingdings" panose="05000000000000000000" pitchFamily="2" charset="2"/>
              <a:buChar char="Ø"/>
            </a:pPr>
            <a:endParaRPr lang="en-GB" sz="2000" dirty="0"/>
          </a:p>
          <a:p>
            <a:pPr marL="342900" indent="-342900">
              <a:buClr>
                <a:schemeClr val="accent1">
                  <a:lumMod val="75000"/>
                </a:schemeClr>
              </a:buClr>
              <a:buFont typeface="Wingdings" panose="05000000000000000000" pitchFamily="2" charset="2"/>
              <a:buChar char="Ø"/>
            </a:pPr>
            <a:r>
              <a:rPr lang="en-GB" sz="2000" dirty="0"/>
              <a:t>Thus a null-terminated string contains the characters that comprise the string followed by a null.</a:t>
            </a:r>
          </a:p>
          <a:p>
            <a:endParaRPr lang="en-GB" sz="2000" dirty="0"/>
          </a:p>
          <a:p>
            <a:r>
              <a:rPr lang="en-GB" sz="2000" dirty="0"/>
              <a:t>The following declaration and initialization create a string consisting of the word "Hello". To hold the null character at the end of the array, the size of the character array containing the string is one more than the number of characters in the word "Hello."</a:t>
            </a:r>
          </a:p>
          <a:p>
            <a:r>
              <a:rPr lang="en-GB" sz="2000" dirty="0">
                <a:solidFill>
                  <a:schemeClr val="accent1">
                    <a:lumMod val="75000"/>
                  </a:schemeClr>
                </a:solidFill>
              </a:rPr>
              <a:t>char greeting[6] = {'H', 'e', 'l', 'l', 'o', '\0’};</a:t>
            </a:r>
          </a:p>
          <a:p>
            <a:endParaRPr lang="en-GB" sz="2000" dirty="0">
              <a:solidFill>
                <a:schemeClr val="accent1">
                  <a:lumMod val="75000"/>
                </a:schemeClr>
              </a:solidFill>
            </a:endParaRPr>
          </a:p>
          <a:p>
            <a:r>
              <a:rPr lang="en-GB" sz="2000" dirty="0"/>
              <a:t>If you follow the rule of array initialization, then you can write the above statement as follows −</a:t>
            </a:r>
          </a:p>
          <a:p>
            <a:endParaRPr lang="en-GB" sz="2000" dirty="0"/>
          </a:p>
          <a:p>
            <a:r>
              <a:rPr lang="en-GB" sz="2000" dirty="0">
                <a:solidFill>
                  <a:schemeClr val="accent1">
                    <a:lumMod val="75000"/>
                  </a:schemeClr>
                </a:solidFill>
              </a:rPr>
              <a:t>char greeting[] = "Hello";</a:t>
            </a:r>
          </a:p>
        </p:txBody>
      </p:sp>
    </p:spTree>
    <p:extLst>
      <p:ext uri="{BB962C8B-B14F-4D97-AF65-F5344CB8AC3E}">
        <p14:creationId xmlns:p14="http://schemas.microsoft.com/office/powerpoint/2010/main" val="725921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8303"/>
            <a:ext cx="11809412" cy="809897"/>
          </a:xfrm>
          <a:prstGeom prst="rect">
            <a:avLst/>
          </a:prstGeom>
        </p:spPr>
        <p:txBody>
          <a:bodyPr vert="horz" lIns="121899" tIns="60949" rIns="121899" bIns="60949" rtlCol="0" anchor="b">
            <a:noAutofit/>
          </a:bodyPr>
          <a:lstStyle/>
          <a:p>
            <a:pPr marL="0" indent="0" algn="just">
              <a:buNone/>
            </a:pPr>
            <a:r>
              <a:rPr lang="en-GB" sz="4000" b="1" dirty="0"/>
              <a:t>String in C++</a:t>
            </a:r>
          </a:p>
        </p:txBody>
      </p:sp>
      <p:graphicFrame>
        <p:nvGraphicFramePr>
          <p:cNvPr id="3" name="Table 2">
            <a:extLst>
              <a:ext uri="{FF2B5EF4-FFF2-40B4-BE49-F238E27FC236}">
                <a16:creationId xmlns:a16="http://schemas.microsoft.com/office/drawing/2014/main" id="{531E5B32-DE64-2DA4-A00C-CA9908A7DFCD}"/>
              </a:ext>
            </a:extLst>
          </p:cNvPr>
          <p:cNvGraphicFramePr>
            <a:graphicFrameLocks noGrp="1"/>
          </p:cNvGraphicFramePr>
          <p:nvPr>
            <p:extLst>
              <p:ext uri="{D42A27DB-BD31-4B8C-83A1-F6EECF244321}">
                <p14:modId xmlns:p14="http://schemas.microsoft.com/office/powerpoint/2010/main" val="1101772586"/>
              </p:ext>
            </p:extLst>
          </p:nvPr>
        </p:nvGraphicFramePr>
        <p:xfrm>
          <a:off x="1180306" y="1676400"/>
          <a:ext cx="9448800" cy="4943122"/>
        </p:xfrm>
        <a:graphic>
          <a:graphicData uri="http://schemas.openxmlformats.org/drawingml/2006/table">
            <a:tbl>
              <a:tblPr>
                <a:tableStyleId>{5940675A-B579-460E-94D1-54222C63F5DA}</a:tableStyleId>
              </a:tblPr>
              <a:tblGrid>
                <a:gridCol w="1132047">
                  <a:extLst>
                    <a:ext uri="{9D8B030D-6E8A-4147-A177-3AD203B41FA5}">
                      <a16:colId xmlns:a16="http://schemas.microsoft.com/office/drawing/2014/main" val="2170226844"/>
                    </a:ext>
                  </a:extLst>
                </a:gridCol>
                <a:gridCol w="8316753">
                  <a:extLst>
                    <a:ext uri="{9D8B030D-6E8A-4147-A177-3AD203B41FA5}">
                      <a16:colId xmlns:a16="http://schemas.microsoft.com/office/drawing/2014/main" val="2370266755"/>
                    </a:ext>
                  </a:extLst>
                </a:gridCol>
              </a:tblGrid>
              <a:tr h="269291">
                <a:tc>
                  <a:txBody>
                    <a:bodyPr/>
                    <a:lstStyle/>
                    <a:p>
                      <a:pPr algn="l" fontAlgn="t"/>
                      <a:r>
                        <a:rPr lang="en-IN" sz="2000">
                          <a:effectLst/>
                        </a:rPr>
                        <a:t>Sr.No</a:t>
                      </a:r>
                    </a:p>
                  </a:txBody>
                  <a:tcPr marL="34119" marR="34119" marT="34119" marB="34119">
                    <a:solidFill>
                      <a:schemeClr val="accent2"/>
                    </a:solidFill>
                  </a:tcPr>
                </a:tc>
                <a:tc>
                  <a:txBody>
                    <a:bodyPr/>
                    <a:lstStyle/>
                    <a:p>
                      <a:pPr algn="ctr" fontAlgn="t"/>
                      <a:r>
                        <a:rPr lang="en-IN" sz="2000" dirty="0">
                          <a:effectLst/>
                        </a:rPr>
                        <a:t>Function &amp; Purpose</a:t>
                      </a:r>
                    </a:p>
                  </a:txBody>
                  <a:tcPr marL="34119" marR="34119" marT="34119" marB="34119">
                    <a:solidFill>
                      <a:schemeClr val="accent2"/>
                    </a:solidFill>
                  </a:tcPr>
                </a:tc>
                <a:extLst>
                  <a:ext uri="{0D108BD9-81ED-4DB2-BD59-A6C34878D82A}">
                    <a16:rowId xmlns:a16="http://schemas.microsoft.com/office/drawing/2014/main" val="3374167151"/>
                  </a:ext>
                </a:extLst>
              </a:tr>
              <a:tr h="535103">
                <a:tc>
                  <a:txBody>
                    <a:bodyPr/>
                    <a:lstStyle/>
                    <a:p>
                      <a:pPr fontAlgn="t"/>
                      <a:r>
                        <a:rPr lang="en-IN" sz="2000">
                          <a:effectLst/>
                        </a:rPr>
                        <a:t>1</a:t>
                      </a:r>
                    </a:p>
                  </a:txBody>
                  <a:tcPr marL="34119" marR="34119" marT="34119" marB="34119"/>
                </a:tc>
                <a:tc>
                  <a:txBody>
                    <a:bodyPr/>
                    <a:lstStyle/>
                    <a:p>
                      <a:pPr algn="just" fontAlgn="t"/>
                      <a:r>
                        <a:rPr lang="en-GB" sz="2000" b="1">
                          <a:solidFill>
                            <a:srgbClr val="000000"/>
                          </a:solidFill>
                          <a:effectLst/>
                        </a:rPr>
                        <a:t>strcpy(s1, s2);</a:t>
                      </a:r>
                      <a:endParaRPr lang="en-GB" sz="2000">
                        <a:solidFill>
                          <a:srgbClr val="000000"/>
                        </a:solidFill>
                        <a:effectLst/>
                      </a:endParaRPr>
                    </a:p>
                    <a:p>
                      <a:pPr algn="just" fontAlgn="t"/>
                      <a:r>
                        <a:rPr lang="en-GB" sz="2000">
                          <a:solidFill>
                            <a:srgbClr val="000000"/>
                          </a:solidFill>
                          <a:effectLst/>
                        </a:rPr>
                        <a:t>Copies string s2 into string s1.</a:t>
                      </a:r>
                    </a:p>
                  </a:txBody>
                  <a:tcPr marL="34119" marR="34119" marT="34119" marB="34119"/>
                </a:tc>
                <a:extLst>
                  <a:ext uri="{0D108BD9-81ED-4DB2-BD59-A6C34878D82A}">
                    <a16:rowId xmlns:a16="http://schemas.microsoft.com/office/drawing/2014/main" val="1746215308"/>
                  </a:ext>
                </a:extLst>
              </a:tr>
              <a:tr h="691718">
                <a:tc>
                  <a:txBody>
                    <a:bodyPr/>
                    <a:lstStyle/>
                    <a:p>
                      <a:pPr fontAlgn="t"/>
                      <a:r>
                        <a:rPr lang="en-IN" sz="2000">
                          <a:effectLst/>
                        </a:rPr>
                        <a:t>2</a:t>
                      </a:r>
                    </a:p>
                  </a:txBody>
                  <a:tcPr marL="34119" marR="34119" marT="34119" marB="34119"/>
                </a:tc>
                <a:tc>
                  <a:txBody>
                    <a:bodyPr/>
                    <a:lstStyle/>
                    <a:p>
                      <a:pPr algn="just" fontAlgn="t"/>
                      <a:r>
                        <a:rPr lang="en-GB" sz="2000" b="1" dirty="0" err="1">
                          <a:solidFill>
                            <a:srgbClr val="000000"/>
                          </a:solidFill>
                          <a:effectLst/>
                        </a:rPr>
                        <a:t>strcat</a:t>
                      </a:r>
                      <a:r>
                        <a:rPr lang="en-GB" sz="2000" b="1" dirty="0">
                          <a:solidFill>
                            <a:srgbClr val="000000"/>
                          </a:solidFill>
                          <a:effectLst/>
                        </a:rPr>
                        <a:t>(s1, s2);</a:t>
                      </a:r>
                      <a:endParaRPr lang="en-GB" sz="2000" dirty="0">
                        <a:solidFill>
                          <a:srgbClr val="000000"/>
                        </a:solidFill>
                        <a:effectLst/>
                      </a:endParaRPr>
                    </a:p>
                    <a:p>
                      <a:pPr algn="just" fontAlgn="t"/>
                      <a:r>
                        <a:rPr lang="en-GB" sz="2000" dirty="0">
                          <a:solidFill>
                            <a:srgbClr val="000000"/>
                          </a:solidFill>
                          <a:effectLst/>
                        </a:rPr>
                        <a:t>Concatenates string s2 onto the end of string s1.</a:t>
                      </a:r>
                    </a:p>
                  </a:txBody>
                  <a:tcPr marL="34119" marR="34119" marT="34119" marB="34119"/>
                </a:tc>
                <a:extLst>
                  <a:ext uri="{0D108BD9-81ED-4DB2-BD59-A6C34878D82A}">
                    <a16:rowId xmlns:a16="http://schemas.microsoft.com/office/drawing/2014/main" val="2842857598"/>
                  </a:ext>
                </a:extLst>
              </a:tr>
              <a:tr h="535103">
                <a:tc>
                  <a:txBody>
                    <a:bodyPr/>
                    <a:lstStyle/>
                    <a:p>
                      <a:pPr fontAlgn="t"/>
                      <a:r>
                        <a:rPr lang="en-IN" sz="2000">
                          <a:effectLst/>
                        </a:rPr>
                        <a:t>3</a:t>
                      </a:r>
                    </a:p>
                  </a:txBody>
                  <a:tcPr marL="34119" marR="34119" marT="34119" marB="34119"/>
                </a:tc>
                <a:tc>
                  <a:txBody>
                    <a:bodyPr/>
                    <a:lstStyle/>
                    <a:p>
                      <a:pPr algn="just" fontAlgn="t"/>
                      <a:r>
                        <a:rPr lang="en-GB" sz="2000" b="1" dirty="0" err="1">
                          <a:solidFill>
                            <a:srgbClr val="000000"/>
                          </a:solidFill>
                          <a:effectLst/>
                        </a:rPr>
                        <a:t>strlen</a:t>
                      </a:r>
                      <a:r>
                        <a:rPr lang="en-GB" sz="2000" b="1" dirty="0">
                          <a:solidFill>
                            <a:srgbClr val="000000"/>
                          </a:solidFill>
                          <a:effectLst/>
                        </a:rPr>
                        <a:t>(s1);</a:t>
                      </a:r>
                      <a:endParaRPr lang="en-GB" sz="2000" dirty="0">
                        <a:solidFill>
                          <a:srgbClr val="000000"/>
                        </a:solidFill>
                        <a:effectLst/>
                      </a:endParaRPr>
                    </a:p>
                    <a:p>
                      <a:pPr algn="just" fontAlgn="t"/>
                      <a:r>
                        <a:rPr lang="en-GB" sz="2000" dirty="0">
                          <a:solidFill>
                            <a:srgbClr val="000000"/>
                          </a:solidFill>
                          <a:effectLst/>
                        </a:rPr>
                        <a:t>Returns the length of string s1.</a:t>
                      </a:r>
                    </a:p>
                  </a:txBody>
                  <a:tcPr marL="34119" marR="34119" marT="34119" marB="34119"/>
                </a:tc>
                <a:extLst>
                  <a:ext uri="{0D108BD9-81ED-4DB2-BD59-A6C34878D82A}">
                    <a16:rowId xmlns:a16="http://schemas.microsoft.com/office/drawing/2014/main" val="464128758"/>
                  </a:ext>
                </a:extLst>
              </a:tr>
              <a:tr h="848334">
                <a:tc>
                  <a:txBody>
                    <a:bodyPr/>
                    <a:lstStyle/>
                    <a:p>
                      <a:pPr fontAlgn="t"/>
                      <a:r>
                        <a:rPr lang="en-IN" sz="2000">
                          <a:effectLst/>
                        </a:rPr>
                        <a:t>4</a:t>
                      </a:r>
                    </a:p>
                  </a:txBody>
                  <a:tcPr marL="34119" marR="34119" marT="34119" marB="34119"/>
                </a:tc>
                <a:tc>
                  <a:txBody>
                    <a:bodyPr/>
                    <a:lstStyle/>
                    <a:p>
                      <a:pPr algn="just" fontAlgn="t"/>
                      <a:r>
                        <a:rPr lang="en-GB" sz="2000" b="1">
                          <a:solidFill>
                            <a:srgbClr val="000000"/>
                          </a:solidFill>
                          <a:effectLst/>
                        </a:rPr>
                        <a:t>strcmp(s1, s2);</a:t>
                      </a:r>
                      <a:endParaRPr lang="en-GB" sz="2000">
                        <a:solidFill>
                          <a:srgbClr val="000000"/>
                        </a:solidFill>
                        <a:effectLst/>
                      </a:endParaRPr>
                    </a:p>
                    <a:p>
                      <a:pPr algn="just" fontAlgn="t"/>
                      <a:r>
                        <a:rPr lang="en-GB" sz="2000">
                          <a:solidFill>
                            <a:srgbClr val="000000"/>
                          </a:solidFill>
                          <a:effectLst/>
                        </a:rPr>
                        <a:t>Returns 0 if s1 and s2 are the same; less than 0 if s1&lt;s2; greater than 0 if s1&gt;s2.</a:t>
                      </a:r>
                    </a:p>
                  </a:txBody>
                  <a:tcPr marL="34119" marR="34119" marT="34119" marB="34119"/>
                </a:tc>
                <a:extLst>
                  <a:ext uri="{0D108BD9-81ED-4DB2-BD59-A6C34878D82A}">
                    <a16:rowId xmlns:a16="http://schemas.microsoft.com/office/drawing/2014/main" val="2428427501"/>
                  </a:ext>
                </a:extLst>
              </a:tr>
              <a:tr h="848334">
                <a:tc>
                  <a:txBody>
                    <a:bodyPr/>
                    <a:lstStyle/>
                    <a:p>
                      <a:pPr fontAlgn="t"/>
                      <a:r>
                        <a:rPr lang="en-IN" sz="2000">
                          <a:effectLst/>
                        </a:rPr>
                        <a:t>5</a:t>
                      </a:r>
                    </a:p>
                  </a:txBody>
                  <a:tcPr marL="34119" marR="34119" marT="34119" marB="34119"/>
                </a:tc>
                <a:tc>
                  <a:txBody>
                    <a:bodyPr/>
                    <a:lstStyle/>
                    <a:p>
                      <a:pPr algn="just" fontAlgn="t"/>
                      <a:r>
                        <a:rPr lang="en-GB" sz="2000" b="1" dirty="0" err="1">
                          <a:solidFill>
                            <a:srgbClr val="000000"/>
                          </a:solidFill>
                          <a:effectLst/>
                        </a:rPr>
                        <a:t>strchr</a:t>
                      </a:r>
                      <a:r>
                        <a:rPr lang="en-GB" sz="2000" b="1" dirty="0">
                          <a:solidFill>
                            <a:srgbClr val="000000"/>
                          </a:solidFill>
                          <a:effectLst/>
                        </a:rPr>
                        <a:t>(s1, </a:t>
                      </a:r>
                      <a:r>
                        <a:rPr lang="en-GB" sz="2000" b="1" dirty="0" err="1">
                          <a:solidFill>
                            <a:srgbClr val="000000"/>
                          </a:solidFill>
                          <a:effectLst/>
                        </a:rPr>
                        <a:t>ch</a:t>
                      </a:r>
                      <a:r>
                        <a:rPr lang="en-GB" sz="2000" b="1" dirty="0">
                          <a:solidFill>
                            <a:srgbClr val="000000"/>
                          </a:solidFill>
                          <a:effectLst/>
                        </a:rPr>
                        <a:t>);</a:t>
                      </a:r>
                      <a:endParaRPr lang="en-GB" sz="2000" dirty="0">
                        <a:solidFill>
                          <a:srgbClr val="000000"/>
                        </a:solidFill>
                        <a:effectLst/>
                      </a:endParaRPr>
                    </a:p>
                    <a:p>
                      <a:pPr algn="just" fontAlgn="t"/>
                      <a:r>
                        <a:rPr lang="en-GB" sz="2000" dirty="0">
                          <a:solidFill>
                            <a:srgbClr val="000000"/>
                          </a:solidFill>
                          <a:effectLst/>
                        </a:rPr>
                        <a:t>Returns a pointer to the first occurrence of character </a:t>
                      </a:r>
                      <a:r>
                        <a:rPr lang="en-GB" sz="2000" dirty="0" err="1">
                          <a:solidFill>
                            <a:srgbClr val="000000"/>
                          </a:solidFill>
                          <a:effectLst/>
                        </a:rPr>
                        <a:t>ch</a:t>
                      </a:r>
                      <a:r>
                        <a:rPr lang="en-GB" sz="2000" dirty="0">
                          <a:solidFill>
                            <a:srgbClr val="000000"/>
                          </a:solidFill>
                          <a:effectLst/>
                        </a:rPr>
                        <a:t> in string s1.</a:t>
                      </a:r>
                    </a:p>
                  </a:txBody>
                  <a:tcPr marL="34119" marR="34119" marT="34119" marB="34119"/>
                </a:tc>
                <a:extLst>
                  <a:ext uri="{0D108BD9-81ED-4DB2-BD59-A6C34878D82A}">
                    <a16:rowId xmlns:a16="http://schemas.microsoft.com/office/drawing/2014/main" val="2939389838"/>
                  </a:ext>
                </a:extLst>
              </a:tr>
              <a:tr h="691718">
                <a:tc>
                  <a:txBody>
                    <a:bodyPr/>
                    <a:lstStyle/>
                    <a:p>
                      <a:pPr fontAlgn="t"/>
                      <a:r>
                        <a:rPr lang="en-IN" sz="2000">
                          <a:effectLst/>
                        </a:rPr>
                        <a:t>6</a:t>
                      </a:r>
                    </a:p>
                  </a:txBody>
                  <a:tcPr marL="34119" marR="34119" marT="34119" marB="34119"/>
                </a:tc>
                <a:tc>
                  <a:txBody>
                    <a:bodyPr/>
                    <a:lstStyle/>
                    <a:p>
                      <a:pPr algn="just" fontAlgn="t"/>
                      <a:r>
                        <a:rPr lang="en-GB" sz="2000" b="1" dirty="0" err="1">
                          <a:solidFill>
                            <a:srgbClr val="000000"/>
                          </a:solidFill>
                          <a:effectLst/>
                        </a:rPr>
                        <a:t>strstr</a:t>
                      </a:r>
                      <a:r>
                        <a:rPr lang="en-GB" sz="2000" b="1" dirty="0">
                          <a:solidFill>
                            <a:srgbClr val="000000"/>
                          </a:solidFill>
                          <a:effectLst/>
                        </a:rPr>
                        <a:t>(s1, s2);</a:t>
                      </a:r>
                      <a:endParaRPr lang="en-GB" sz="2000" dirty="0">
                        <a:solidFill>
                          <a:srgbClr val="000000"/>
                        </a:solidFill>
                        <a:effectLst/>
                      </a:endParaRPr>
                    </a:p>
                    <a:p>
                      <a:pPr algn="just" fontAlgn="t"/>
                      <a:r>
                        <a:rPr lang="en-GB" sz="2000" dirty="0">
                          <a:solidFill>
                            <a:srgbClr val="000000"/>
                          </a:solidFill>
                          <a:effectLst/>
                        </a:rPr>
                        <a:t>Returns a pointer to the first occurrence of string s2 in string s1.</a:t>
                      </a:r>
                    </a:p>
                  </a:txBody>
                  <a:tcPr marL="34119" marR="34119" marT="34119" marB="34119"/>
                </a:tc>
                <a:extLst>
                  <a:ext uri="{0D108BD9-81ED-4DB2-BD59-A6C34878D82A}">
                    <a16:rowId xmlns:a16="http://schemas.microsoft.com/office/drawing/2014/main" val="1691381807"/>
                  </a:ext>
                </a:extLst>
              </a:tr>
            </a:tbl>
          </a:graphicData>
        </a:graphic>
      </p:graphicFrame>
      <p:sp>
        <p:nvSpPr>
          <p:cNvPr id="6" name="TextBox 5">
            <a:extLst>
              <a:ext uri="{FF2B5EF4-FFF2-40B4-BE49-F238E27FC236}">
                <a16:creationId xmlns:a16="http://schemas.microsoft.com/office/drawing/2014/main" id="{2605C7A4-0636-F2D4-14A7-D3E92C0FA18E}"/>
              </a:ext>
            </a:extLst>
          </p:cNvPr>
          <p:cNvSpPr txBox="1"/>
          <p:nvPr/>
        </p:nvSpPr>
        <p:spPr>
          <a:xfrm>
            <a:off x="1180306" y="845403"/>
            <a:ext cx="10629106" cy="461665"/>
          </a:xfrm>
          <a:prstGeom prst="rect">
            <a:avLst/>
          </a:prstGeom>
          <a:noFill/>
        </p:spPr>
        <p:txBody>
          <a:bodyPr wrap="square">
            <a:spAutoFit/>
          </a:bodyPr>
          <a:lstStyle/>
          <a:p>
            <a:r>
              <a:rPr lang="en-IN" dirty="0"/>
              <a:t>C++ supports a wide range of functions that manipulate null-terminated strings </a:t>
            </a:r>
          </a:p>
        </p:txBody>
      </p:sp>
    </p:spTree>
    <p:extLst>
      <p:ext uri="{BB962C8B-B14F-4D97-AF65-F5344CB8AC3E}">
        <p14:creationId xmlns:p14="http://schemas.microsoft.com/office/powerpoint/2010/main" val="8847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8303"/>
            <a:ext cx="11809412" cy="809897"/>
          </a:xfrm>
          <a:prstGeom prst="rect">
            <a:avLst/>
          </a:prstGeom>
        </p:spPr>
        <p:txBody>
          <a:bodyPr vert="horz" lIns="121899" tIns="60949" rIns="121899" bIns="60949" rtlCol="0" anchor="b">
            <a:noAutofit/>
          </a:bodyPr>
          <a:lstStyle/>
          <a:p>
            <a:pPr marL="0" indent="0" algn="just">
              <a:buNone/>
            </a:pPr>
            <a:r>
              <a:rPr lang="en-GB" sz="4000" b="1" dirty="0"/>
              <a:t>String Class in C++</a:t>
            </a:r>
          </a:p>
        </p:txBody>
      </p:sp>
      <p:sp>
        <p:nvSpPr>
          <p:cNvPr id="6" name="TextBox 5">
            <a:extLst>
              <a:ext uri="{FF2B5EF4-FFF2-40B4-BE49-F238E27FC236}">
                <a16:creationId xmlns:a16="http://schemas.microsoft.com/office/drawing/2014/main" id="{2605C7A4-0636-F2D4-14A7-D3E92C0FA18E}"/>
              </a:ext>
            </a:extLst>
          </p:cNvPr>
          <p:cNvSpPr txBox="1"/>
          <p:nvPr/>
        </p:nvSpPr>
        <p:spPr>
          <a:xfrm>
            <a:off x="912812" y="1600200"/>
            <a:ext cx="10629106" cy="4154984"/>
          </a:xfrm>
          <a:prstGeom prst="rect">
            <a:avLst/>
          </a:prstGeom>
          <a:noFill/>
        </p:spPr>
        <p:txBody>
          <a:bodyPr wrap="square">
            <a:spAutoFit/>
          </a:bodyPr>
          <a:lstStyle/>
          <a:p>
            <a:r>
              <a:rPr lang="en-GB" b="1" dirty="0">
                <a:solidFill>
                  <a:schemeClr val="accent1">
                    <a:lumMod val="75000"/>
                  </a:schemeClr>
                </a:solidFill>
              </a:rPr>
              <a:t>The String Class in C++</a:t>
            </a:r>
          </a:p>
          <a:p>
            <a:endParaRPr lang="en-GB" b="1" dirty="0">
              <a:solidFill>
                <a:schemeClr val="accent1">
                  <a:lumMod val="75000"/>
                </a:schemeClr>
              </a:solidFill>
            </a:endParaRPr>
          </a:p>
          <a:p>
            <a:r>
              <a:rPr lang="en-GB" dirty="0"/>
              <a:t>The standard C++ library provides a string class type that supports all the operations mentioned in previous slide, additionally much more functionality</a:t>
            </a:r>
          </a:p>
          <a:p>
            <a:endParaRPr lang="en-GB" dirty="0"/>
          </a:p>
          <a:p>
            <a:r>
              <a:rPr lang="en-GB" dirty="0"/>
              <a:t>To use strings, you must include an additional header file in the source code, the </a:t>
            </a:r>
            <a:r>
              <a:rPr lang="en-GB" b="1" dirty="0"/>
              <a:t>&lt;string&gt; </a:t>
            </a:r>
            <a:r>
              <a:rPr lang="en-GB" dirty="0"/>
              <a:t>library:</a:t>
            </a:r>
          </a:p>
          <a:p>
            <a:endParaRPr lang="en-GB" dirty="0"/>
          </a:p>
          <a:p>
            <a:r>
              <a:rPr lang="en-GB" b="1" dirty="0"/>
              <a:t>Example:</a:t>
            </a:r>
          </a:p>
          <a:p>
            <a:r>
              <a:rPr lang="en-GB" dirty="0">
                <a:solidFill>
                  <a:schemeClr val="accent2">
                    <a:lumMod val="50000"/>
                  </a:schemeClr>
                </a:solidFill>
              </a:rPr>
              <a:t>string str1 = "Hello";</a:t>
            </a:r>
          </a:p>
          <a:p>
            <a:r>
              <a:rPr lang="en-GB" dirty="0">
                <a:solidFill>
                  <a:schemeClr val="accent2">
                    <a:lumMod val="50000"/>
                  </a:schemeClr>
                </a:solidFill>
              </a:rPr>
              <a:t>string str2 = "World";</a:t>
            </a:r>
            <a:endParaRPr lang="en-IN" dirty="0">
              <a:solidFill>
                <a:schemeClr val="accent2">
                  <a:lumMod val="50000"/>
                </a:schemeClr>
              </a:solidFill>
            </a:endParaRPr>
          </a:p>
        </p:txBody>
      </p:sp>
    </p:spTree>
    <p:extLst>
      <p:ext uri="{BB962C8B-B14F-4D97-AF65-F5344CB8AC3E}">
        <p14:creationId xmlns:p14="http://schemas.microsoft.com/office/powerpoint/2010/main" val="1896717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8303"/>
            <a:ext cx="11809412" cy="809897"/>
          </a:xfrm>
          <a:prstGeom prst="rect">
            <a:avLst/>
          </a:prstGeom>
        </p:spPr>
        <p:txBody>
          <a:bodyPr vert="horz" lIns="121899" tIns="60949" rIns="121899" bIns="60949" rtlCol="0" anchor="b">
            <a:noAutofit/>
          </a:bodyPr>
          <a:lstStyle/>
          <a:p>
            <a:pPr marL="0" indent="0" algn="just">
              <a:buNone/>
            </a:pPr>
            <a:r>
              <a:rPr lang="en-GB" sz="4000" b="1" dirty="0"/>
              <a:t>String Length</a:t>
            </a:r>
          </a:p>
        </p:txBody>
      </p:sp>
      <p:sp>
        <p:nvSpPr>
          <p:cNvPr id="6" name="TextBox 5">
            <a:extLst>
              <a:ext uri="{FF2B5EF4-FFF2-40B4-BE49-F238E27FC236}">
                <a16:creationId xmlns:a16="http://schemas.microsoft.com/office/drawing/2014/main" id="{2605C7A4-0636-F2D4-14A7-D3E92C0FA18E}"/>
              </a:ext>
            </a:extLst>
          </p:cNvPr>
          <p:cNvSpPr txBox="1"/>
          <p:nvPr/>
        </p:nvSpPr>
        <p:spPr>
          <a:xfrm>
            <a:off x="912812" y="1905000"/>
            <a:ext cx="10629106" cy="2308324"/>
          </a:xfrm>
          <a:prstGeom prst="rect">
            <a:avLst/>
          </a:prstGeom>
          <a:noFill/>
        </p:spPr>
        <p:txBody>
          <a:bodyPr wrap="square">
            <a:spAutoFit/>
          </a:bodyPr>
          <a:lstStyle/>
          <a:p>
            <a:r>
              <a:rPr lang="en-GB" dirty="0">
                <a:solidFill>
                  <a:schemeClr val="accent2">
                    <a:lumMod val="50000"/>
                  </a:schemeClr>
                </a:solidFill>
              </a:rPr>
              <a:t>String Length</a:t>
            </a:r>
          </a:p>
          <a:p>
            <a:r>
              <a:rPr lang="en-GB" dirty="0"/>
              <a:t>To get the length of a string, use the length() function:</a:t>
            </a:r>
          </a:p>
          <a:p>
            <a:endParaRPr lang="en-GB" dirty="0"/>
          </a:p>
          <a:p>
            <a:r>
              <a:rPr lang="en-GB" b="1" dirty="0"/>
              <a:t>Example</a:t>
            </a:r>
          </a:p>
          <a:p>
            <a:r>
              <a:rPr lang="en-GB" dirty="0"/>
              <a:t>string txt = "ABCDEFGHIJKLMNOPQRSTUVWXYZ";</a:t>
            </a:r>
          </a:p>
          <a:p>
            <a:r>
              <a:rPr lang="en-GB" dirty="0" err="1"/>
              <a:t>cout</a:t>
            </a:r>
            <a:r>
              <a:rPr lang="en-GB" dirty="0"/>
              <a:t> &lt;&lt; "The length of the txt string is: " &lt;&lt; </a:t>
            </a:r>
            <a:r>
              <a:rPr lang="en-GB" dirty="0" err="1">
                <a:solidFill>
                  <a:schemeClr val="accent2">
                    <a:lumMod val="50000"/>
                  </a:schemeClr>
                </a:solidFill>
              </a:rPr>
              <a:t>txt.length</a:t>
            </a:r>
            <a:r>
              <a:rPr lang="en-GB" dirty="0">
                <a:solidFill>
                  <a:schemeClr val="accent2">
                    <a:lumMod val="50000"/>
                  </a:schemeClr>
                </a:solidFill>
              </a:rPr>
              <a:t>();</a:t>
            </a:r>
            <a:endParaRPr lang="en-IN" dirty="0">
              <a:solidFill>
                <a:schemeClr val="accent2">
                  <a:lumMod val="50000"/>
                </a:schemeClr>
              </a:solidFill>
            </a:endParaRPr>
          </a:p>
        </p:txBody>
      </p:sp>
    </p:spTree>
    <p:extLst>
      <p:ext uri="{BB962C8B-B14F-4D97-AF65-F5344CB8AC3E}">
        <p14:creationId xmlns:p14="http://schemas.microsoft.com/office/powerpoint/2010/main" val="3511119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8303"/>
            <a:ext cx="11809412" cy="809897"/>
          </a:xfrm>
          <a:prstGeom prst="rect">
            <a:avLst/>
          </a:prstGeom>
        </p:spPr>
        <p:txBody>
          <a:bodyPr vert="horz" lIns="121899" tIns="60949" rIns="121899" bIns="60949" rtlCol="0" anchor="b">
            <a:noAutofit/>
          </a:bodyPr>
          <a:lstStyle/>
          <a:p>
            <a:pPr marL="0" indent="0" algn="just">
              <a:buNone/>
            </a:pPr>
            <a:r>
              <a:rPr lang="en-GB" sz="4000" b="1" dirty="0"/>
              <a:t>Access strings</a:t>
            </a:r>
          </a:p>
        </p:txBody>
      </p:sp>
      <p:sp>
        <p:nvSpPr>
          <p:cNvPr id="6" name="TextBox 5">
            <a:extLst>
              <a:ext uri="{FF2B5EF4-FFF2-40B4-BE49-F238E27FC236}">
                <a16:creationId xmlns:a16="http://schemas.microsoft.com/office/drawing/2014/main" id="{2605C7A4-0636-F2D4-14A7-D3E92C0FA18E}"/>
              </a:ext>
            </a:extLst>
          </p:cNvPr>
          <p:cNvSpPr txBox="1"/>
          <p:nvPr/>
        </p:nvSpPr>
        <p:spPr>
          <a:xfrm>
            <a:off x="989012" y="1536174"/>
            <a:ext cx="10629106" cy="3785652"/>
          </a:xfrm>
          <a:prstGeom prst="rect">
            <a:avLst/>
          </a:prstGeom>
          <a:noFill/>
        </p:spPr>
        <p:txBody>
          <a:bodyPr wrap="square">
            <a:spAutoFit/>
          </a:bodyPr>
          <a:lstStyle/>
          <a:p>
            <a:endParaRPr lang="en-GB" dirty="0">
              <a:solidFill>
                <a:schemeClr val="accent2">
                  <a:lumMod val="50000"/>
                </a:schemeClr>
              </a:solidFill>
            </a:endParaRPr>
          </a:p>
          <a:p>
            <a:r>
              <a:rPr lang="en-GB" dirty="0">
                <a:solidFill>
                  <a:schemeClr val="accent2">
                    <a:lumMod val="50000"/>
                  </a:schemeClr>
                </a:solidFill>
              </a:rPr>
              <a:t>Access Strings</a:t>
            </a:r>
          </a:p>
          <a:p>
            <a:r>
              <a:rPr lang="en-GB" dirty="0"/>
              <a:t>You can access the characters in a string by referring to its index number inside square brackets [].</a:t>
            </a:r>
          </a:p>
          <a:p>
            <a:endParaRPr lang="en-GB" dirty="0">
              <a:solidFill>
                <a:schemeClr val="accent2">
                  <a:lumMod val="50000"/>
                </a:schemeClr>
              </a:solidFill>
            </a:endParaRPr>
          </a:p>
          <a:p>
            <a:r>
              <a:rPr lang="en-GB" dirty="0"/>
              <a:t>This example prints the first character in </a:t>
            </a:r>
            <a:r>
              <a:rPr lang="en-GB" dirty="0" err="1"/>
              <a:t>myString</a:t>
            </a:r>
            <a:r>
              <a:rPr lang="en-GB" dirty="0"/>
              <a:t>:</a:t>
            </a:r>
          </a:p>
          <a:p>
            <a:endParaRPr lang="en-GB" dirty="0"/>
          </a:p>
          <a:p>
            <a:r>
              <a:rPr lang="en-GB" b="1" dirty="0"/>
              <a:t>Example</a:t>
            </a:r>
          </a:p>
          <a:p>
            <a:r>
              <a:rPr lang="en-GB" dirty="0">
                <a:solidFill>
                  <a:schemeClr val="accent1">
                    <a:lumMod val="50000"/>
                  </a:schemeClr>
                </a:solidFill>
              </a:rPr>
              <a:t>string </a:t>
            </a:r>
            <a:r>
              <a:rPr lang="en-GB" dirty="0" err="1">
                <a:solidFill>
                  <a:schemeClr val="accent1">
                    <a:lumMod val="50000"/>
                  </a:schemeClr>
                </a:solidFill>
              </a:rPr>
              <a:t>myString</a:t>
            </a:r>
            <a:r>
              <a:rPr lang="en-GB" dirty="0">
                <a:solidFill>
                  <a:schemeClr val="accent1">
                    <a:lumMod val="50000"/>
                  </a:schemeClr>
                </a:solidFill>
              </a:rPr>
              <a:t> = "Hello";</a:t>
            </a:r>
          </a:p>
          <a:p>
            <a:r>
              <a:rPr lang="en-GB" dirty="0" err="1">
                <a:solidFill>
                  <a:schemeClr val="accent1">
                    <a:lumMod val="50000"/>
                  </a:schemeClr>
                </a:solidFill>
              </a:rPr>
              <a:t>cout</a:t>
            </a:r>
            <a:r>
              <a:rPr lang="en-GB" dirty="0">
                <a:solidFill>
                  <a:schemeClr val="accent1">
                    <a:lumMod val="50000"/>
                  </a:schemeClr>
                </a:solidFill>
              </a:rPr>
              <a:t> &lt;&lt; </a:t>
            </a:r>
            <a:r>
              <a:rPr lang="en-GB" dirty="0" err="1">
                <a:solidFill>
                  <a:schemeClr val="accent1">
                    <a:lumMod val="50000"/>
                  </a:schemeClr>
                </a:solidFill>
              </a:rPr>
              <a:t>myString</a:t>
            </a:r>
            <a:r>
              <a:rPr lang="en-GB" dirty="0">
                <a:solidFill>
                  <a:schemeClr val="accent1">
                    <a:lumMod val="50000"/>
                  </a:schemeClr>
                </a:solidFill>
              </a:rPr>
              <a:t>[0]; // Outputs H</a:t>
            </a:r>
            <a:endParaRPr lang="en-IN" dirty="0">
              <a:solidFill>
                <a:schemeClr val="accent1">
                  <a:lumMod val="50000"/>
                </a:schemeClr>
              </a:solidFill>
            </a:endParaRPr>
          </a:p>
        </p:txBody>
      </p:sp>
    </p:spTree>
    <p:extLst>
      <p:ext uri="{BB962C8B-B14F-4D97-AF65-F5344CB8AC3E}">
        <p14:creationId xmlns:p14="http://schemas.microsoft.com/office/powerpoint/2010/main" val="666425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8303"/>
            <a:ext cx="11809412" cy="809897"/>
          </a:xfrm>
          <a:prstGeom prst="rect">
            <a:avLst/>
          </a:prstGeom>
        </p:spPr>
        <p:txBody>
          <a:bodyPr vert="horz" lIns="121899" tIns="60949" rIns="121899" bIns="60949" rtlCol="0" anchor="b">
            <a:noAutofit/>
          </a:bodyPr>
          <a:lstStyle/>
          <a:p>
            <a:pPr marL="0" indent="0" algn="just">
              <a:buNone/>
            </a:pPr>
            <a:r>
              <a:rPr lang="en-GB" sz="4000" b="1" dirty="0"/>
              <a:t>String Special characters</a:t>
            </a:r>
          </a:p>
        </p:txBody>
      </p:sp>
      <p:sp>
        <p:nvSpPr>
          <p:cNvPr id="6" name="TextBox 5">
            <a:extLst>
              <a:ext uri="{FF2B5EF4-FFF2-40B4-BE49-F238E27FC236}">
                <a16:creationId xmlns:a16="http://schemas.microsoft.com/office/drawing/2014/main" id="{2605C7A4-0636-F2D4-14A7-D3E92C0FA18E}"/>
              </a:ext>
            </a:extLst>
          </p:cNvPr>
          <p:cNvSpPr txBox="1"/>
          <p:nvPr/>
        </p:nvSpPr>
        <p:spPr>
          <a:xfrm>
            <a:off x="349915" y="1371600"/>
            <a:ext cx="10629106" cy="5262979"/>
          </a:xfrm>
          <a:prstGeom prst="rect">
            <a:avLst/>
          </a:prstGeom>
          <a:noFill/>
        </p:spPr>
        <p:txBody>
          <a:bodyPr wrap="square">
            <a:spAutoFit/>
          </a:bodyPr>
          <a:lstStyle/>
          <a:p>
            <a:r>
              <a:rPr lang="en-GB" dirty="0"/>
              <a:t>Because strings must be written within quotes, C++ will misunderstand this string, and generate an error:</a:t>
            </a:r>
          </a:p>
          <a:p>
            <a:endParaRPr lang="en-GB" dirty="0"/>
          </a:p>
          <a:p>
            <a:r>
              <a:rPr lang="en-GB" dirty="0">
                <a:solidFill>
                  <a:schemeClr val="accent4"/>
                </a:solidFill>
              </a:rPr>
              <a:t>string txt = "We are the so-called "Vikings" from the north.";</a:t>
            </a:r>
          </a:p>
          <a:p>
            <a:endParaRPr lang="en-GB" dirty="0"/>
          </a:p>
          <a:p>
            <a:r>
              <a:rPr lang="en-GB" dirty="0"/>
              <a:t>The solution to avoid this problem, is to use the backslash escape character.</a:t>
            </a:r>
          </a:p>
          <a:p>
            <a:endParaRPr lang="en-GB" dirty="0"/>
          </a:p>
          <a:p>
            <a:r>
              <a:rPr lang="en-GB" dirty="0"/>
              <a:t>The backslash (\) escape character turns special characters into string characters:</a:t>
            </a:r>
          </a:p>
          <a:p>
            <a:endParaRPr lang="en-GB" dirty="0"/>
          </a:p>
          <a:p>
            <a:endParaRPr lang="en-GB" dirty="0"/>
          </a:p>
          <a:p>
            <a:endParaRPr lang="en-GB" dirty="0"/>
          </a:p>
          <a:p>
            <a:r>
              <a:rPr lang="en-GB" b="1" dirty="0"/>
              <a:t>Example</a:t>
            </a:r>
          </a:p>
          <a:p>
            <a:r>
              <a:rPr lang="en-GB" dirty="0">
                <a:solidFill>
                  <a:schemeClr val="accent1">
                    <a:lumMod val="50000"/>
                  </a:schemeClr>
                </a:solidFill>
              </a:rPr>
              <a:t>string txt = "We are the so-called \"Vikings\" from the north.";</a:t>
            </a:r>
            <a:endParaRPr lang="en-IN" dirty="0">
              <a:solidFill>
                <a:schemeClr val="accent1">
                  <a:lumMod val="50000"/>
                </a:schemeClr>
              </a:solidFill>
            </a:endParaRPr>
          </a:p>
        </p:txBody>
      </p:sp>
      <p:graphicFrame>
        <p:nvGraphicFramePr>
          <p:cNvPr id="3" name="Table 2">
            <a:extLst>
              <a:ext uri="{FF2B5EF4-FFF2-40B4-BE49-F238E27FC236}">
                <a16:creationId xmlns:a16="http://schemas.microsoft.com/office/drawing/2014/main" id="{553A5160-3ECC-2E7B-1B6E-A9315582907D}"/>
              </a:ext>
            </a:extLst>
          </p:cNvPr>
          <p:cNvGraphicFramePr>
            <a:graphicFrameLocks noGrp="1"/>
          </p:cNvGraphicFramePr>
          <p:nvPr>
            <p:extLst>
              <p:ext uri="{D42A27DB-BD31-4B8C-83A1-F6EECF244321}">
                <p14:modId xmlns:p14="http://schemas.microsoft.com/office/powerpoint/2010/main" val="670061365"/>
              </p:ext>
            </p:extLst>
          </p:nvPr>
        </p:nvGraphicFramePr>
        <p:xfrm>
          <a:off x="4048047" y="4419600"/>
          <a:ext cx="6186948" cy="1584960"/>
        </p:xfrm>
        <a:graphic>
          <a:graphicData uri="http://schemas.openxmlformats.org/drawingml/2006/table">
            <a:tbl>
              <a:tblPr>
                <a:tableStyleId>{5940675A-B579-460E-94D1-54222C63F5DA}</a:tableStyleId>
              </a:tblPr>
              <a:tblGrid>
                <a:gridCol w="2325565">
                  <a:extLst>
                    <a:ext uri="{9D8B030D-6E8A-4147-A177-3AD203B41FA5}">
                      <a16:colId xmlns:a16="http://schemas.microsoft.com/office/drawing/2014/main" val="3116556585"/>
                    </a:ext>
                  </a:extLst>
                </a:gridCol>
                <a:gridCol w="979521">
                  <a:extLst>
                    <a:ext uri="{9D8B030D-6E8A-4147-A177-3AD203B41FA5}">
                      <a16:colId xmlns:a16="http://schemas.microsoft.com/office/drawing/2014/main" val="2850645981"/>
                    </a:ext>
                  </a:extLst>
                </a:gridCol>
                <a:gridCol w="2881862">
                  <a:extLst>
                    <a:ext uri="{9D8B030D-6E8A-4147-A177-3AD203B41FA5}">
                      <a16:colId xmlns:a16="http://schemas.microsoft.com/office/drawing/2014/main" val="2837839639"/>
                    </a:ext>
                  </a:extLst>
                </a:gridCol>
              </a:tblGrid>
              <a:tr h="382116">
                <a:tc>
                  <a:txBody>
                    <a:bodyPr/>
                    <a:lstStyle/>
                    <a:p>
                      <a:pPr algn="l" fontAlgn="t"/>
                      <a:r>
                        <a:rPr lang="en-IN" sz="1600">
                          <a:effectLst/>
                        </a:rPr>
                        <a:t>Escape character</a:t>
                      </a:r>
                    </a:p>
                  </a:txBody>
                  <a:tcPr marL="152400" marR="76200" marT="76200" marB="76200">
                    <a:solidFill>
                      <a:schemeClr val="accent2"/>
                    </a:solidFill>
                  </a:tcPr>
                </a:tc>
                <a:tc>
                  <a:txBody>
                    <a:bodyPr/>
                    <a:lstStyle/>
                    <a:p>
                      <a:pPr algn="l" fontAlgn="t"/>
                      <a:r>
                        <a:rPr lang="en-IN" sz="1600" dirty="0">
                          <a:effectLst/>
                        </a:rPr>
                        <a:t>Result</a:t>
                      </a:r>
                    </a:p>
                  </a:txBody>
                  <a:tcPr marL="76200" marR="76200" marT="76200" marB="76200">
                    <a:solidFill>
                      <a:schemeClr val="accent2"/>
                    </a:solidFill>
                  </a:tcPr>
                </a:tc>
                <a:tc>
                  <a:txBody>
                    <a:bodyPr/>
                    <a:lstStyle/>
                    <a:p>
                      <a:pPr algn="l" fontAlgn="t"/>
                      <a:r>
                        <a:rPr lang="en-IN" sz="1600" dirty="0">
                          <a:effectLst/>
                        </a:rPr>
                        <a:t>Description</a:t>
                      </a:r>
                    </a:p>
                  </a:txBody>
                  <a:tcPr marL="76200" marR="76200" marT="76200" marB="76200">
                    <a:solidFill>
                      <a:schemeClr val="accent2"/>
                    </a:solidFill>
                  </a:tcPr>
                </a:tc>
                <a:extLst>
                  <a:ext uri="{0D108BD9-81ED-4DB2-BD59-A6C34878D82A}">
                    <a16:rowId xmlns:a16="http://schemas.microsoft.com/office/drawing/2014/main" val="3780634224"/>
                  </a:ext>
                </a:extLst>
              </a:tr>
              <a:tr h="382116">
                <a:tc>
                  <a:txBody>
                    <a:bodyPr/>
                    <a:lstStyle/>
                    <a:p>
                      <a:pPr algn="l" fontAlgn="t"/>
                      <a:r>
                        <a:rPr lang="en-IN" sz="1600">
                          <a:effectLst/>
                        </a:rPr>
                        <a:t>\'</a:t>
                      </a:r>
                    </a:p>
                  </a:txBody>
                  <a:tcPr marL="152400" marR="76200" marT="76200" marB="76200"/>
                </a:tc>
                <a:tc>
                  <a:txBody>
                    <a:bodyPr/>
                    <a:lstStyle/>
                    <a:p>
                      <a:pPr algn="l" fontAlgn="t"/>
                      <a:r>
                        <a:rPr lang="en-IN" sz="1600">
                          <a:effectLst/>
                        </a:rPr>
                        <a:t>'</a:t>
                      </a:r>
                    </a:p>
                  </a:txBody>
                  <a:tcPr marL="76200" marR="76200" marT="76200" marB="76200"/>
                </a:tc>
                <a:tc>
                  <a:txBody>
                    <a:bodyPr/>
                    <a:lstStyle/>
                    <a:p>
                      <a:pPr algn="l" fontAlgn="t"/>
                      <a:r>
                        <a:rPr lang="en-IN" sz="1600" dirty="0">
                          <a:effectLst/>
                        </a:rPr>
                        <a:t>Single quote</a:t>
                      </a:r>
                    </a:p>
                  </a:txBody>
                  <a:tcPr marL="76200" marR="76200" marT="76200" marB="76200"/>
                </a:tc>
                <a:extLst>
                  <a:ext uri="{0D108BD9-81ED-4DB2-BD59-A6C34878D82A}">
                    <a16:rowId xmlns:a16="http://schemas.microsoft.com/office/drawing/2014/main" val="234593907"/>
                  </a:ext>
                </a:extLst>
              </a:tr>
              <a:tr h="382116">
                <a:tc>
                  <a:txBody>
                    <a:bodyPr/>
                    <a:lstStyle/>
                    <a:p>
                      <a:pPr algn="l" fontAlgn="t"/>
                      <a:r>
                        <a:rPr lang="en-IN" sz="1600">
                          <a:effectLst/>
                        </a:rPr>
                        <a:t>\"</a:t>
                      </a:r>
                    </a:p>
                  </a:txBody>
                  <a:tcPr marL="152400" marR="76200" marT="76200" marB="76200"/>
                </a:tc>
                <a:tc>
                  <a:txBody>
                    <a:bodyPr/>
                    <a:lstStyle/>
                    <a:p>
                      <a:pPr algn="l" fontAlgn="t"/>
                      <a:r>
                        <a:rPr lang="en-IN" sz="1600" dirty="0">
                          <a:effectLst/>
                        </a:rPr>
                        <a:t>"</a:t>
                      </a:r>
                    </a:p>
                  </a:txBody>
                  <a:tcPr marL="76200" marR="76200" marT="76200" marB="76200"/>
                </a:tc>
                <a:tc>
                  <a:txBody>
                    <a:bodyPr/>
                    <a:lstStyle/>
                    <a:p>
                      <a:pPr algn="l" fontAlgn="t"/>
                      <a:r>
                        <a:rPr lang="en-IN" sz="1600" dirty="0">
                          <a:effectLst/>
                        </a:rPr>
                        <a:t>Double quote</a:t>
                      </a:r>
                    </a:p>
                  </a:txBody>
                  <a:tcPr marL="76200" marR="76200" marT="76200" marB="76200"/>
                </a:tc>
                <a:extLst>
                  <a:ext uri="{0D108BD9-81ED-4DB2-BD59-A6C34878D82A}">
                    <a16:rowId xmlns:a16="http://schemas.microsoft.com/office/drawing/2014/main" val="2588330064"/>
                  </a:ext>
                </a:extLst>
              </a:tr>
              <a:tr h="382116">
                <a:tc>
                  <a:txBody>
                    <a:bodyPr/>
                    <a:lstStyle/>
                    <a:p>
                      <a:pPr algn="l" fontAlgn="t"/>
                      <a:r>
                        <a:rPr lang="en-IN" sz="1600">
                          <a:effectLst/>
                        </a:rPr>
                        <a:t>\\</a:t>
                      </a:r>
                    </a:p>
                  </a:txBody>
                  <a:tcPr marL="152400" marR="76200" marT="76200" marB="76200"/>
                </a:tc>
                <a:tc>
                  <a:txBody>
                    <a:bodyPr/>
                    <a:lstStyle/>
                    <a:p>
                      <a:pPr algn="l" fontAlgn="t"/>
                      <a:r>
                        <a:rPr lang="en-IN" sz="1600">
                          <a:effectLst/>
                        </a:rPr>
                        <a:t>\</a:t>
                      </a:r>
                    </a:p>
                  </a:txBody>
                  <a:tcPr marL="76200" marR="76200" marT="76200" marB="76200"/>
                </a:tc>
                <a:tc>
                  <a:txBody>
                    <a:bodyPr/>
                    <a:lstStyle/>
                    <a:p>
                      <a:pPr algn="l" fontAlgn="t"/>
                      <a:r>
                        <a:rPr lang="en-IN" sz="1600" dirty="0">
                          <a:effectLst/>
                        </a:rPr>
                        <a:t>Backslash</a:t>
                      </a:r>
                    </a:p>
                  </a:txBody>
                  <a:tcPr marL="76200" marR="76200" marT="76200" marB="76200"/>
                </a:tc>
                <a:extLst>
                  <a:ext uri="{0D108BD9-81ED-4DB2-BD59-A6C34878D82A}">
                    <a16:rowId xmlns:a16="http://schemas.microsoft.com/office/drawing/2014/main" val="3964317806"/>
                  </a:ext>
                </a:extLst>
              </a:tr>
            </a:tbl>
          </a:graphicData>
        </a:graphic>
      </p:graphicFrame>
      <p:sp>
        <p:nvSpPr>
          <p:cNvPr id="5" name="TextBox 4">
            <a:extLst>
              <a:ext uri="{FF2B5EF4-FFF2-40B4-BE49-F238E27FC236}">
                <a16:creationId xmlns:a16="http://schemas.microsoft.com/office/drawing/2014/main" id="{BE96DBCF-1D3D-4BDF-ABC7-7F23D39E3DD7}"/>
              </a:ext>
            </a:extLst>
          </p:cNvPr>
          <p:cNvSpPr txBox="1"/>
          <p:nvPr/>
        </p:nvSpPr>
        <p:spPr>
          <a:xfrm>
            <a:off x="1186093" y="909935"/>
            <a:ext cx="6186948" cy="461665"/>
          </a:xfrm>
          <a:prstGeom prst="rect">
            <a:avLst/>
          </a:prstGeom>
          <a:noFill/>
        </p:spPr>
        <p:txBody>
          <a:bodyPr wrap="square">
            <a:spAutoFit/>
          </a:bodyPr>
          <a:lstStyle/>
          <a:p>
            <a:r>
              <a:rPr lang="en-GB" dirty="0">
                <a:solidFill>
                  <a:schemeClr val="accent3">
                    <a:lumMod val="50000"/>
                  </a:schemeClr>
                </a:solidFill>
              </a:rPr>
              <a:t>Strings - Special Characters</a:t>
            </a:r>
          </a:p>
        </p:txBody>
      </p:sp>
    </p:spTree>
    <p:extLst>
      <p:ext uri="{BB962C8B-B14F-4D97-AF65-F5344CB8AC3E}">
        <p14:creationId xmlns:p14="http://schemas.microsoft.com/office/powerpoint/2010/main" val="331931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8303"/>
            <a:ext cx="11809412" cy="809897"/>
          </a:xfrm>
          <a:prstGeom prst="rect">
            <a:avLst/>
          </a:prstGeom>
        </p:spPr>
        <p:txBody>
          <a:bodyPr vert="horz" lIns="121899" tIns="60949" rIns="121899" bIns="60949" rtlCol="0" anchor="b">
            <a:noAutofit/>
          </a:bodyPr>
          <a:lstStyle/>
          <a:p>
            <a:pPr marL="0" indent="0" algn="just">
              <a:buNone/>
            </a:pPr>
            <a:r>
              <a:rPr lang="en-GB" sz="4000" b="1" dirty="0"/>
              <a:t>User input strings</a:t>
            </a:r>
          </a:p>
        </p:txBody>
      </p:sp>
      <p:sp>
        <p:nvSpPr>
          <p:cNvPr id="7" name="TextBox 6">
            <a:extLst>
              <a:ext uri="{FF2B5EF4-FFF2-40B4-BE49-F238E27FC236}">
                <a16:creationId xmlns:a16="http://schemas.microsoft.com/office/drawing/2014/main" id="{CBE9E60B-CED6-2E49-1D57-984CD7CCF2EF}"/>
              </a:ext>
            </a:extLst>
          </p:cNvPr>
          <p:cNvSpPr txBox="1"/>
          <p:nvPr/>
        </p:nvSpPr>
        <p:spPr>
          <a:xfrm>
            <a:off x="455612" y="1193032"/>
            <a:ext cx="11658599" cy="5632311"/>
          </a:xfrm>
          <a:prstGeom prst="rect">
            <a:avLst/>
          </a:prstGeom>
          <a:noFill/>
        </p:spPr>
        <p:txBody>
          <a:bodyPr wrap="square">
            <a:spAutoFit/>
          </a:bodyPr>
          <a:lstStyle/>
          <a:p>
            <a:endParaRPr lang="en-IN" sz="2000" dirty="0"/>
          </a:p>
          <a:p>
            <a:r>
              <a:rPr lang="en-IN" sz="2000" b="1" dirty="0"/>
              <a:t>Example</a:t>
            </a:r>
          </a:p>
          <a:p>
            <a:r>
              <a:rPr lang="en-IN" sz="2000" dirty="0"/>
              <a:t>string </a:t>
            </a:r>
            <a:r>
              <a:rPr lang="en-IN" sz="2000" dirty="0" err="1"/>
              <a:t>firstName</a:t>
            </a:r>
            <a:r>
              <a:rPr lang="en-IN" sz="2000" dirty="0"/>
              <a:t>;</a:t>
            </a:r>
          </a:p>
          <a:p>
            <a:r>
              <a:rPr lang="en-IN" sz="2000" dirty="0" err="1"/>
              <a:t>cout</a:t>
            </a:r>
            <a:r>
              <a:rPr lang="en-IN" sz="2000" dirty="0"/>
              <a:t> &lt;&lt; "Type your first name: ";</a:t>
            </a:r>
          </a:p>
          <a:p>
            <a:r>
              <a:rPr lang="en-IN" sz="2000" dirty="0" err="1">
                <a:solidFill>
                  <a:schemeClr val="accent1">
                    <a:lumMod val="50000"/>
                  </a:schemeClr>
                </a:solidFill>
              </a:rPr>
              <a:t>cin</a:t>
            </a:r>
            <a:r>
              <a:rPr lang="en-IN" sz="2000" dirty="0">
                <a:solidFill>
                  <a:schemeClr val="accent1">
                    <a:lumMod val="50000"/>
                  </a:schemeClr>
                </a:solidFill>
              </a:rPr>
              <a:t> &gt;&gt; </a:t>
            </a:r>
            <a:r>
              <a:rPr lang="en-IN" sz="2000" dirty="0" err="1">
                <a:solidFill>
                  <a:schemeClr val="accent1">
                    <a:lumMod val="50000"/>
                  </a:schemeClr>
                </a:solidFill>
              </a:rPr>
              <a:t>firstName</a:t>
            </a:r>
            <a:r>
              <a:rPr lang="en-IN" sz="2000" dirty="0">
                <a:solidFill>
                  <a:schemeClr val="accent1">
                    <a:lumMod val="50000"/>
                  </a:schemeClr>
                </a:solidFill>
              </a:rPr>
              <a:t>; </a:t>
            </a:r>
            <a:r>
              <a:rPr lang="en-IN" sz="2000" dirty="0"/>
              <a:t>// get user input from the keyboard</a:t>
            </a:r>
          </a:p>
          <a:p>
            <a:r>
              <a:rPr lang="en-IN" sz="2000" dirty="0" err="1"/>
              <a:t>cout</a:t>
            </a:r>
            <a:r>
              <a:rPr lang="en-IN" sz="2000" dirty="0"/>
              <a:t> &lt;&lt; "Your name is: " &lt;&lt; </a:t>
            </a:r>
            <a:r>
              <a:rPr lang="en-IN" sz="2000" dirty="0" err="1"/>
              <a:t>firstName</a:t>
            </a:r>
            <a:r>
              <a:rPr lang="en-IN" sz="2000" dirty="0"/>
              <a:t>;</a:t>
            </a:r>
          </a:p>
          <a:p>
            <a:endParaRPr lang="en-IN" sz="2000" dirty="0"/>
          </a:p>
          <a:p>
            <a:r>
              <a:rPr lang="en-IN" sz="2000" dirty="0"/>
              <a:t>However, </a:t>
            </a:r>
            <a:r>
              <a:rPr lang="en-IN" sz="2000" dirty="0" err="1"/>
              <a:t>cin</a:t>
            </a:r>
            <a:r>
              <a:rPr lang="en-IN" sz="2000" dirty="0"/>
              <a:t> considers a space (whitespace, tabs, etc) as a terminating character, which means that it can only store a single word (even if you type many words)</a:t>
            </a:r>
          </a:p>
          <a:p>
            <a:endParaRPr lang="en-GB" sz="2000" dirty="0"/>
          </a:p>
          <a:p>
            <a:r>
              <a:rPr lang="en-GB" sz="2000" dirty="0"/>
              <a:t>That's why, when working with strings, we often use the </a:t>
            </a:r>
            <a:r>
              <a:rPr lang="en-GB" sz="2000" dirty="0" err="1"/>
              <a:t>getline</a:t>
            </a:r>
            <a:r>
              <a:rPr lang="en-GB" sz="2000" dirty="0"/>
              <a:t>() function to read a line of text. It takes </a:t>
            </a:r>
            <a:r>
              <a:rPr lang="en-GB" sz="2000" dirty="0" err="1"/>
              <a:t>cin</a:t>
            </a:r>
            <a:r>
              <a:rPr lang="en-GB" sz="2000" dirty="0"/>
              <a:t> as the first parameter, and the string variable as second:</a:t>
            </a:r>
          </a:p>
          <a:p>
            <a:endParaRPr lang="en-GB" sz="2000" dirty="0"/>
          </a:p>
          <a:p>
            <a:r>
              <a:rPr lang="en-GB" sz="2000" b="1" dirty="0"/>
              <a:t>Example</a:t>
            </a:r>
          </a:p>
          <a:p>
            <a:r>
              <a:rPr lang="en-GB" sz="2000" dirty="0"/>
              <a:t>string </a:t>
            </a:r>
            <a:r>
              <a:rPr lang="en-GB" sz="2000" dirty="0" err="1"/>
              <a:t>fullName</a:t>
            </a:r>
            <a:r>
              <a:rPr lang="en-GB" sz="2000" dirty="0"/>
              <a:t>;</a:t>
            </a:r>
          </a:p>
          <a:p>
            <a:r>
              <a:rPr lang="en-GB" sz="2000" dirty="0" err="1"/>
              <a:t>cout</a:t>
            </a:r>
            <a:r>
              <a:rPr lang="en-GB" sz="2000" dirty="0"/>
              <a:t> &lt;&lt; "Type your full name: ";</a:t>
            </a:r>
          </a:p>
          <a:p>
            <a:r>
              <a:rPr lang="en-GB" sz="2000" dirty="0" err="1">
                <a:solidFill>
                  <a:schemeClr val="accent1">
                    <a:lumMod val="50000"/>
                  </a:schemeClr>
                </a:solidFill>
              </a:rPr>
              <a:t>getline</a:t>
            </a:r>
            <a:r>
              <a:rPr lang="en-GB" sz="2000" dirty="0">
                <a:solidFill>
                  <a:schemeClr val="accent1">
                    <a:lumMod val="50000"/>
                  </a:schemeClr>
                </a:solidFill>
              </a:rPr>
              <a:t> (</a:t>
            </a:r>
            <a:r>
              <a:rPr lang="en-GB" sz="2000" dirty="0" err="1">
                <a:solidFill>
                  <a:schemeClr val="accent1">
                    <a:lumMod val="50000"/>
                  </a:schemeClr>
                </a:solidFill>
              </a:rPr>
              <a:t>cin</a:t>
            </a:r>
            <a:r>
              <a:rPr lang="en-GB" sz="2000" dirty="0">
                <a:solidFill>
                  <a:schemeClr val="accent1">
                    <a:lumMod val="50000"/>
                  </a:schemeClr>
                </a:solidFill>
              </a:rPr>
              <a:t>, </a:t>
            </a:r>
            <a:r>
              <a:rPr lang="en-GB" sz="2000" dirty="0" err="1">
                <a:solidFill>
                  <a:schemeClr val="accent1">
                    <a:lumMod val="50000"/>
                  </a:schemeClr>
                </a:solidFill>
              </a:rPr>
              <a:t>fullName</a:t>
            </a:r>
            <a:r>
              <a:rPr lang="en-GB" sz="2000" dirty="0">
                <a:solidFill>
                  <a:schemeClr val="accent1">
                    <a:lumMod val="50000"/>
                  </a:schemeClr>
                </a:solidFill>
              </a:rPr>
              <a:t>);</a:t>
            </a:r>
          </a:p>
          <a:p>
            <a:r>
              <a:rPr lang="en-GB" sz="2000" dirty="0" err="1"/>
              <a:t>cout</a:t>
            </a:r>
            <a:r>
              <a:rPr lang="en-GB" sz="2000" dirty="0"/>
              <a:t> &lt;&lt; "Your name is: " &lt;&lt; </a:t>
            </a:r>
            <a:r>
              <a:rPr lang="en-GB" sz="2000" dirty="0" err="1"/>
              <a:t>fullName</a:t>
            </a:r>
            <a:r>
              <a:rPr lang="en-GB" sz="2000" dirty="0"/>
              <a:t>;</a:t>
            </a:r>
            <a:endParaRPr lang="en-IN" sz="2000" dirty="0"/>
          </a:p>
        </p:txBody>
      </p:sp>
      <p:sp>
        <p:nvSpPr>
          <p:cNvPr id="9" name="TextBox 8">
            <a:extLst>
              <a:ext uri="{FF2B5EF4-FFF2-40B4-BE49-F238E27FC236}">
                <a16:creationId xmlns:a16="http://schemas.microsoft.com/office/drawing/2014/main" id="{99928BD4-B3F0-8431-6EF4-65075BF86772}"/>
              </a:ext>
            </a:extLst>
          </p:cNvPr>
          <p:cNvSpPr txBox="1"/>
          <p:nvPr/>
        </p:nvSpPr>
        <p:spPr>
          <a:xfrm>
            <a:off x="1293812" y="838200"/>
            <a:ext cx="10820399" cy="707886"/>
          </a:xfrm>
          <a:prstGeom prst="rect">
            <a:avLst/>
          </a:prstGeom>
          <a:noFill/>
        </p:spPr>
        <p:txBody>
          <a:bodyPr wrap="square">
            <a:spAutoFit/>
          </a:bodyPr>
          <a:lstStyle/>
          <a:p>
            <a:r>
              <a:rPr lang="en-IN" sz="2000" dirty="0">
                <a:solidFill>
                  <a:schemeClr val="accent2">
                    <a:lumMod val="50000"/>
                  </a:schemeClr>
                </a:solidFill>
              </a:rPr>
              <a:t>User Input Strings</a:t>
            </a:r>
          </a:p>
          <a:p>
            <a:r>
              <a:rPr lang="en-IN" sz="2000" dirty="0"/>
              <a:t>It is possible to use the extraction operator </a:t>
            </a:r>
            <a:r>
              <a:rPr lang="en-IN" sz="2000" b="1" dirty="0">
                <a:solidFill>
                  <a:schemeClr val="accent1">
                    <a:lumMod val="50000"/>
                  </a:schemeClr>
                </a:solidFill>
              </a:rPr>
              <a:t>&gt;&gt;</a:t>
            </a:r>
            <a:r>
              <a:rPr lang="en-IN" sz="2000" dirty="0"/>
              <a:t> on </a:t>
            </a:r>
            <a:r>
              <a:rPr lang="en-IN" sz="2000" dirty="0" err="1"/>
              <a:t>cin</a:t>
            </a:r>
            <a:r>
              <a:rPr lang="en-IN" sz="2000" dirty="0"/>
              <a:t> to store a string entered by a user:</a:t>
            </a:r>
          </a:p>
        </p:txBody>
      </p:sp>
    </p:spTree>
    <p:extLst>
      <p:ext uri="{BB962C8B-B14F-4D97-AF65-F5344CB8AC3E}">
        <p14:creationId xmlns:p14="http://schemas.microsoft.com/office/powerpoint/2010/main" val="274271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2.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831</TotalTime>
  <Words>780</Words>
  <Application>Microsoft Office PowerPoint</Application>
  <PresentationFormat>Custom</PresentationFormat>
  <Paragraphs>125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Constantia</vt:lpstr>
      <vt:lpstr>Verdana</vt:lpstr>
      <vt:lpstr>Wingdings</vt:lpstr>
      <vt:lpstr>Cooking 16x9</vt:lpstr>
      <vt:lpstr>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Vaibhavi Dixit</cp:lastModifiedBy>
  <cp:revision>312</cp:revision>
  <dcterms:created xsi:type="dcterms:W3CDTF">2021-12-19T05:09:16Z</dcterms:created>
  <dcterms:modified xsi:type="dcterms:W3CDTF">2023-07-22T17:32:02Z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