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86" r:id="rId6"/>
    <p:sldId id="287" r:id="rId7"/>
    <p:sldId id="288" r:id="rId8"/>
    <p:sldId id="289" r:id="rId9"/>
    <p:sldId id="290" r:id="rId10"/>
    <p:sldId id="291" r:id="rId11"/>
    <p:sldId id="259"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72" d="100"/>
          <a:sy n="72" d="100"/>
        </p:scale>
        <p:origin x="660"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7/23/2023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7/23/2023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7/23/2023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7/23/2023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7/23/2023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7/23/2023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7/23/2023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7/23/2023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7/23/2023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7/23/2023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7/23/2023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7/23/2023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7/23/2023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7/23/2023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379677" cy="856804"/>
          </a:xfrm>
        </p:spPr>
        <p:txBody>
          <a:bodyPr/>
          <a:lstStyle/>
          <a:p>
            <a:r>
              <a:rPr lang="en-IN" b="1" dirty="0"/>
              <a:t>C++</a:t>
            </a:r>
          </a:p>
        </p:txBody>
      </p:sp>
      <p:graphicFrame>
        <p:nvGraphicFramePr>
          <p:cNvPr id="4" name="Table 3"/>
          <p:cNvGraphicFramePr>
            <a:graphicFrameLocks noGrp="1"/>
          </p:cNvGraphicFramePr>
          <p:nvPr>
            <p:extLst>
              <p:ext uri="{D42A27DB-BD31-4B8C-83A1-F6EECF244321}">
                <p14:modId xmlns:p14="http://schemas.microsoft.com/office/powerpoint/2010/main" val="900567624"/>
              </p:ext>
            </p:extLst>
          </p:nvPr>
        </p:nvGraphicFramePr>
        <p:xfrm>
          <a:off x="455612" y="2209800"/>
          <a:ext cx="11041040" cy="1742308"/>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Verdana" panose="020B0604030504040204" pitchFamily="34" charset="0"/>
                          <a:ea typeface="Verdana" panose="020B0604030504040204" pitchFamily="34" charset="0"/>
                        </a:rPr>
                        <a:t>C++</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400" kern="1200" dirty="0">
                          <a:solidFill>
                            <a:schemeClr val="dk1"/>
                          </a:solidFill>
                          <a:latin typeface="+mn-lt"/>
                          <a:ea typeface="+mn-ea"/>
                          <a:cs typeface="+mn-cs"/>
                        </a:rPr>
                        <a:t>Ways to avoid ambiguity in Multiple Inheritance</a:t>
                      </a:r>
                      <a:endParaRPr lang="en-US" sz="2400" kern="1200" dirty="0">
                        <a:solidFill>
                          <a:schemeClr val="dk1"/>
                        </a:solidFill>
                        <a:latin typeface="+mn-lt"/>
                        <a:ea typeface="+mn-ea"/>
                        <a:cs typeface="+mn-cs"/>
                      </a:endParaRP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Advantages of Inheritance</a:t>
                      </a:r>
                    </a:p>
                  </a:txBody>
                  <a:tcPr anchor="ctr"/>
                </a:tc>
                <a:extLst>
                  <a:ext uri="{0D108BD9-81ED-4DB2-BD59-A6C34878D82A}">
                    <a16:rowId xmlns:a16="http://schemas.microsoft.com/office/drawing/2014/main" val="10001"/>
                  </a:ext>
                </a:extLst>
              </a:tr>
              <a:tr h="462148">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Disadvantages of Inheritance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sz="2400" kern="1200" dirty="0">
                        <a:solidFill>
                          <a:schemeClr val="dk1"/>
                        </a:solidFill>
                        <a:latin typeface="+mn-lt"/>
                        <a:ea typeface="+mn-ea"/>
                        <a:cs typeface="+mn-cs"/>
                        <a:sym typeface="+mn-ea"/>
                      </a:endParaRPr>
                    </a:p>
                  </a:txBody>
                  <a:tcPr anchor="ctr"/>
                </a:tc>
                <a:extLst>
                  <a:ext uri="{0D108BD9-81ED-4DB2-BD59-A6C34878D82A}">
                    <a16:rowId xmlns:a16="http://schemas.microsoft.com/office/drawing/2014/main" val="10002"/>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3"/>
            <a:ext cx="12188825" cy="809897"/>
          </a:xfrm>
          <a:prstGeom prst="rect">
            <a:avLst/>
          </a:prstGeom>
        </p:spPr>
        <p:txBody>
          <a:bodyPr vert="horz" lIns="121899" tIns="60949" rIns="121899" bIns="60949" rtlCol="0" anchor="b">
            <a:noAutofit/>
          </a:bodyPr>
          <a:lstStyle/>
          <a:p>
            <a:pPr marL="0" indent="0" algn="just">
              <a:buNone/>
            </a:pPr>
            <a:r>
              <a:rPr lang="en-GB" sz="4000" b="1" dirty="0"/>
              <a:t>Ways to avoid ambiguity in Multipath inheritance</a:t>
            </a:r>
          </a:p>
        </p:txBody>
      </p:sp>
      <p:sp>
        <p:nvSpPr>
          <p:cNvPr id="6" name="TextBox 5">
            <a:extLst>
              <a:ext uri="{FF2B5EF4-FFF2-40B4-BE49-F238E27FC236}">
                <a16:creationId xmlns:a16="http://schemas.microsoft.com/office/drawing/2014/main" id="{B2DB2984-378B-CECE-8BA3-C10BEC38AD75}"/>
              </a:ext>
            </a:extLst>
          </p:cNvPr>
          <p:cNvSpPr txBox="1"/>
          <p:nvPr/>
        </p:nvSpPr>
        <p:spPr>
          <a:xfrm>
            <a:off x="1293812" y="1752600"/>
            <a:ext cx="9027741" cy="4154984"/>
          </a:xfrm>
          <a:prstGeom prst="rect">
            <a:avLst/>
          </a:prstGeom>
          <a:noFill/>
        </p:spPr>
        <p:txBody>
          <a:bodyPr wrap="square">
            <a:spAutoFit/>
          </a:bodyPr>
          <a:lstStyle/>
          <a:p>
            <a:pPr marL="457200" indent="-457200">
              <a:buAutoNum type="arabicParenR"/>
            </a:pPr>
            <a:r>
              <a:rPr lang="en-GB" dirty="0">
                <a:solidFill>
                  <a:schemeClr val="accent2">
                    <a:lumMod val="50000"/>
                  </a:schemeClr>
                </a:solidFill>
              </a:rPr>
              <a:t>Avoiding ambiguity using the scope resolution operator: </a:t>
            </a:r>
          </a:p>
          <a:p>
            <a:endParaRPr lang="en-GB" dirty="0">
              <a:solidFill>
                <a:schemeClr val="accent2">
                  <a:lumMod val="50000"/>
                </a:schemeClr>
              </a:solidFill>
            </a:endParaRPr>
          </a:p>
          <a:p>
            <a:r>
              <a:rPr lang="en-GB" dirty="0"/>
              <a:t>Using the scope resolution operator we can manually specify the path from which data member a will be accessed, as shown in statements 3 and 4, in the above example. </a:t>
            </a:r>
          </a:p>
          <a:p>
            <a:endParaRPr lang="en-GB" dirty="0">
              <a:solidFill>
                <a:schemeClr val="accent2">
                  <a:lumMod val="50000"/>
                </a:schemeClr>
              </a:solidFill>
            </a:endParaRPr>
          </a:p>
          <a:p>
            <a:endParaRPr lang="en-GB" dirty="0">
              <a:solidFill>
                <a:schemeClr val="accent2">
                  <a:lumMod val="50000"/>
                </a:schemeClr>
              </a:solidFill>
            </a:endParaRPr>
          </a:p>
          <a:p>
            <a:r>
              <a:rPr lang="en-GB" dirty="0" err="1">
                <a:solidFill>
                  <a:schemeClr val="accent1">
                    <a:lumMod val="50000"/>
                  </a:schemeClr>
                </a:solidFill>
              </a:rPr>
              <a:t>obj.ClassB</a:t>
            </a:r>
            <a:r>
              <a:rPr lang="en-GB" dirty="0">
                <a:solidFill>
                  <a:schemeClr val="accent1">
                    <a:lumMod val="50000"/>
                  </a:schemeClr>
                </a:solidFill>
              </a:rPr>
              <a:t>::a = 10;       // Statement 3</a:t>
            </a:r>
          </a:p>
          <a:p>
            <a:r>
              <a:rPr lang="en-GB" dirty="0" err="1">
                <a:solidFill>
                  <a:schemeClr val="accent1">
                    <a:lumMod val="50000"/>
                  </a:schemeClr>
                </a:solidFill>
              </a:rPr>
              <a:t>obj.ClassC</a:t>
            </a:r>
            <a:r>
              <a:rPr lang="en-GB" dirty="0">
                <a:solidFill>
                  <a:schemeClr val="accent1">
                    <a:lumMod val="50000"/>
                  </a:schemeClr>
                </a:solidFill>
              </a:rPr>
              <a:t>::a = 100;      // Statement 4</a:t>
            </a:r>
          </a:p>
          <a:p>
            <a:endParaRPr lang="en-GB" dirty="0">
              <a:solidFill>
                <a:schemeClr val="accent2">
                  <a:lumMod val="50000"/>
                </a:schemeClr>
              </a:solidFill>
            </a:endParaRPr>
          </a:p>
          <a:p>
            <a:r>
              <a:rPr lang="en-GB" dirty="0">
                <a:solidFill>
                  <a:srgbClr val="FF0000"/>
                </a:solidFill>
              </a:rPr>
              <a:t>Note: Still, there are two copies of </a:t>
            </a:r>
            <a:r>
              <a:rPr lang="en-GB" dirty="0" err="1">
                <a:solidFill>
                  <a:srgbClr val="FF0000"/>
                </a:solidFill>
              </a:rPr>
              <a:t>ClassA</a:t>
            </a:r>
            <a:r>
              <a:rPr lang="en-GB" dirty="0">
                <a:solidFill>
                  <a:srgbClr val="FF0000"/>
                </a:solidFill>
              </a:rPr>
              <a:t> in Class-D.</a:t>
            </a:r>
          </a:p>
        </p:txBody>
      </p:sp>
    </p:spTree>
    <p:extLst>
      <p:ext uri="{BB962C8B-B14F-4D97-AF65-F5344CB8AC3E}">
        <p14:creationId xmlns:p14="http://schemas.microsoft.com/office/powerpoint/2010/main" val="95571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3"/>
            <a:ext cx="12188825" cy="809897"/>
          </a:xfrm>
          <a:prstGeom prst="rect">
            <a:avLst/>
          </a:prstGeom>
        </p:spPr>
        <p:txBody>
          <a:bodyPr vert="horz" lIns="121899" tIns="60949" rIns="121899" bIns="60949" rtlCol="0" anchor="b">
            <a:noAutofit/>
          </a:bodyPr>
          <a:lstStyle/>
          <a:p>
            <a:pPr marL="0" indent="0" algn="just">
              <a:buNone/>
            </a:pPr>
            <a:r>
              <a:rPr lang="en-GB" sz="4000" b="1" dirty="0"/>
              <a:t>Ways to avoid ambiguity in Multipath inheritance</a:t>
            </a:r>
          </a:p>
        </p:txBody>
      </p:sp>
      <p:sp>
        <p:nvSpPr>
          <p:cNvPr id="6" name="TextBox 5">
            <a:extLst>
              <a:ext uri="{FF2B5EF4-FFF2-40B4-BE49-F238E27FC236}">
                <a16:creationId xmlns:a16="http://schemas.microsoft.com/office/drawing/2014/main" id="{B2DB2984-378B-CECE-8BA3-C10BEC38AD75}"/>
              </a:ext>
            </a:extLst>
          </p:cNvPr>
          <p:cNvSpPr txBox="1"/>
          <p:nvPr/>
        </p:nvSpPr>
        <p:spPr>
          <a:xfrm>
            <a:off x="1293812" y="1371600"/>
            <a:ext cx="9027741" cy="461665"/>
          </a:xfrm>
          <a:prstGeom prst="rect">
            <a:avLst/>
          </a:prstGeom>
          <a:noFill/>
        </p:spPr>
        <p:txBody>
          <a:bodyPr wrap="square">
            <a:spAutoFit/>
          </a:bodyPr>
          <a:lstStyle/>
          <a:p>
            <a:r>
              <a:rPr lang="en-GB" dirty="0">
                <a:solidFill>
                  <a:schemeClr val="accent2">
                    <a:lumMod val="50000"/>
                  </a:schemeClr>
                </a:solidFill>
              </a:rPr>
              <a:t>2)   Avoiding ambiguity using the virtual base class: : </a:t>
            </a:r>
          </a:p>
        </p:txBody>
      </p:sp>
      <p:sp>
        <p:nvSpPr>
          <p:cNvPr id="4" name="TextBox 3">
            <a:extLst>
              <a:ext uri="{FF2B5EF4-FFF2-40B4-BE49-F238E27FC236}">
                <a16:creationId xmlns:a16="http://schemas.microsoft.com/office/drawing/2014/main" id="{16BD95B8-CFBA-4A4A-1A6C-33E44F0CC87F}"/>
              </a:ext>
            </a:extLst>
          </p:cNvPr>
          <p:cNvSpPr txBox="1"/>
          <p:nvPr/>
        </p:nvSpPr>
        <p:spPr>
          <a:xfrm>
            <a:off x="1598612" y="2514600"/>
            <a:ext cx="7668107" cy="1938992"/>
          </a:xfrm>
          <a:prstGeom prst="rect">
            <a:avLst/>
          </a:prstGeom>
          <a:noFill/>
        </p:spPr>
        <p:txBody>
          <a:bodyPr wrap="square">
            <a:spAutoFit/>
          </a:bodyPr>
          <a:lstStyle/>
          <a:p>
            <a:r>
              <a:rPr lang="en-IN" dirty="0"/>
              <a:t>When a class is specified as a virtual base class, it prevents duplication of its data members. </a:t>
            </a:r>
          </a:p>
          <a:p>
            <a:endParaRPr lang="en-IN" dirty="0"/>
          </a:p>
          <a:p>
            <a:r>
              <a:rPr lang="en-IN" dirty="0"/>
              <a:t>Only one copy of its data members is shared by all the base classes that use the virtual base class.</a:t>
            </a:r>
          </a:p>
        </p:txBody>
      </p:sp>
    </p:spTree>
    <p:extLst>
      <p:ext uri="{BB962C8B-B14F-4D97-AF65-F5344CB8AC3E}">
        <p14:creationId xmlns:p14="http://schemas.microsoft.com/office/powerpoint/2010/main" val="2844213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3"/>
            <a:ext cx="12188825" cy="809897"/>
          </a:xfrm>
          <a:prstGeom prst="rect">
            <a:avLst/>
          </a:prstGeom>
        </p:spPr>
        <p:txBody>
          <a:bodyPr vert="horz" lIns="121899" tIns="60949" rIns="121899" bIns="60949" rtlCol="0" anchor="b">
            <a:noAutofit/>
          </a:bodyPr>
          <a:lstStyle/>
          <a:p>
            <a:pPr marL="0" indent="0" algn="just">
              <a:buNone/>
            </a:pPr>
            <a:r>
              <a:rPr lang="en-GB" sz="4000" b="1" dirty="0"/>
              <a:t>Ways to avoid ambiguity in Multipath inheritance</a:t>
            </a:r>
          </a:p>
        </p:txBody>
      </p:sp>
      <p:sp>
        <p:nvSpPr>
          <p:cNvPr id="6" name="TextBox 5">
            <a:extLst>
              <a:ext uri="{FF2B5EF4-FFF2-40B4-BE49-F238E27FC236}">
                <a16:creationId xmlns:a16="http://schemas.microsoft.com/office/drawing/2014/main" id="{B2DB2984-378B-CECE-8BA3-C10BEC38AD75}"/>
              </a:ext>
            </a:extLst>
          </p:cNvPr>
          <p:cNvSpPr txBox="1"/>
          <p:nvPr/>
        </p:nvSpPr>
        <p:spPr>
          <a:xfrm>
            <a:off x="1293812" y="967337"/>
            <a:ext cx="9027741" cy="461665"/>
          </a:xfrm>
          <a:prstGeom prst="rect">
            <a:avLst/>
          </a:prstGeom>
          <a:noFill/>
        </p:spPr>
        <p:txBody>
          <a:bodyPr wrap="square">
            <a:spAutoFit/>
          </a:bodyPr>
          <a:lstStyle/>
          <a:p>
            <a:r>
              <a:rPr lang="en-GB" dirty="0">
                <a:solidFill>
                  <a:schemeClr val="accent2">
                    <a:lumMod val="50000"/>
                  </a:schemeClr>
                </a:solidFill>
              </a:rPr>
              <a:t>2) Avoiding ambiguity using the virtual base class:  </a:t>
            </a:r>
          </a:p>
        </p:txBody>
      </p:sp>
      <p:sp>
        <p:nvSpPr>
          <p:cNvPr id="5" name="TextBox 4">
            <a:extLst>
              <a:ext uri="{FF2B5EF4-FFF2-40B4-BE49-F238E27FC236}">
                <a16:creationId xmlns:a16="http://schemas.microsoft.com/office/drawing/2014/main" id="{627BADFA-0266-3737-0B11-6CCD4D2961FA}"/>
              </a:ext>
            </a:extLst>
          </p:cNvPr>
          <p:cNvSpPr txBox="1"/>
          <p:nvPr/>
        </p:nvSpPr>
        <p:spPr>
          <a:xfrm>
            <a:off x="1305476" y="1558139"/>
            <a:ext cx="6215268" cy="5509200"/>
          </a:xfrm>
          <a:prstGeom prst="rect">
            <a:avLst/>
          </a:prstGeom>
          <a:noFill/>
        </p:spPr>
        <p:txBody>
          <a:bodyPr wrap="square">
            <a:spAutoFit/>
          </a:bodyPr>
          <a:lstStyle/>
          <a:p>
            <a:r>
              <a:rPr lang="en-IN" sz="1600" dirty="0"/>
              <a:t>#include&lt;iostream&gt;</a:t>
            </a:r>
          </a:p>
          <a:p>
            <a:r>
              <a:rPr lang="en-IN" sz="1600" dirty="0"/>
              <a:t>class </a:t>
            </a:r>
            <a:r>
              <a:rPr lang="en-IN" sz="1600" dirty="0" err="1"/>
              <a:t>ClassA</a:t>
            </a:r>
            <a:endParaRPr lang="en-IN" sz="1600" dirty="0"/>
          </a:p>
          <a:p>
            <a:r>
              <a:rPr lang="en-IN" sz="1600" dirty="0"/>
              <a:t>{</a:t>
            </a:r>
          </a:p>
          <a:p>
            <a:r>
              <a:rPr lang="en-IN" sz="1600" dirty="0"/>
              <a:t>  public:</a:t>
            </a:r>
          </a:p>
          <a:p>
            <a:r>
              <a:rPr lang="en-IN" sz="1600" dirty="0"/>
              <a:t>    int a;</a:t>
            </a:r>
          </a:p>
          <a:p>
            <a:r>
              <a:rPr lang="en-IN" sz="1600" dirty="0"/>
              <a:t>};</a:t>
            </a:r>
          </a:p>
          <a:p>
            <a:r>
              <a:rPr lang="en-IN" sz="1600" dirty="0"/>
              <a:t>class </a:t>
            </a:r>
            <a:r>
              <a:rPr lang="en-IN" sz="1600" dirty="0" err="1"/>
              <a:t>ClassB</a:t>
            </a:r>
            <a:r>
              <a:rPr lang="en-IN" sz="1600" dirty="0"/>
              <a:t> : virtual public </a:t>
            </a:r>
            <a:r>
              <a:rPr lang="en-IN" sz="1600" dirty="0" err="1"/>
              <a:t>ClassA</a:t>
            </a:r>
            <a:endParaRPr lang="en-IN" sz="1600" dirty="0"/>
          </a:p>
          <a:p>
            <a:r>
              <a:rPr lang="en-IN" sz="1600" dirty="0"/>
              <a:t>{</a:t>
            </a:r>
          </a:p>
          <a:p>
            <a:r>
              <a:rPr lang="en-IN" sz="1600" dirty="0"/>
              <a:t>  public:</a:t>
            </a:r>
          </a:p>
          <a:p>
            <a:r>
              <a:rPr lang="en-IN" sz="1600" dirty="0"/>
              <a:t>    int b;</a:t>
            </a:r>
          </a:p>
          <a:p>
            <a:r>
              <a:rPr lang="en-IN" sz="1600" dirty="0"/>
              <a:t>};</a:t>
            </a:r>
          </a:p>
          <a:p>
            <a:r>
              <a:rPr lang="en-IN" sz="1600" dirty="0"/>
              <a:t>class </a:t>
            </a:r>
            <a:r>
              <a:rPr lang="en-IN" sz="1600" dirty="0" err="1"/>
              <a:t>ClassC</a:t>
            </a:r>
            <a:r>
              <a:rPr lang="en-IN" sz="1600" dirty="0"/>
              <a:t> : virtual public </a:t>
            </a:r>
            <a:r>
              <a:rPr lang="en-IN" sz="1600" dirty="0" err="1"/>
              <a:t>ClassA</a:t>
            </a:r>
            <a:endParaRPr lang="en-IN" sz="1600" dirty="0"/>
          </a:p>
          <a:p>
            <a:r>
              <a:rPr lang="en-IN" sz="1600" dirty="0"/>
              <a:t>{</a:t>
            </a:r>
          </a:p>
          <a:p>
            <a:r>
              <a:rPr lang="en-IN" sz="1600" dirty="0"/>
              <a:t>  public:</a:t>
            </a:r>
          </a:p>
          <a:p>
            <a:r>
              <a:rPr lang="en-IN" sz="1600" dirty="0"/>
              <a:t>    int c;</a:t>
            </a:r>
          </a:p>
          <a:p>
            <a:r>
              <a:rPr lang="en-IN" sz="1600" dirty="0"/>
              <a:t>};</a:t>
            </a:r>
          </a:p>
          <a:p>
            <a:r>
              <a:rPr lang="en-IN" sz="1600" dirty="0"/>
              <a:t>class </a:t>
            </a:r>
            <a:r>
              <a:rPr lang="en-IN" sz="1600" dirty="0" err="1"/>
              <a:t>ClassD</a:t>
            </a:r>
            <a:r>
              <a:rPr lang="en-IN" sz="1600" dirty="0"/>
              <a:t> : public </a:t>
            </a:r>
            <a:r>
              <a:rPr lang="en-IN" sz="1600" dirty="0" err="1"/>
              <a:t>ClassB</a:t>
            </a:r>
            <a:r>
              <a:rPr lang="en-IN" sz="1600" dirty="0"/>
              <a:t>, public </a:t>
            </a:r>
            <a:r>
              <a:rPr lang="en-IN" sz="1600" dirty="0" err="1"/>
              <a:t>ClassC</a:t>
            </a:r>
            <a:endParaRPr lang="en-IN" sz="1600" dirty="0"/>
          </a:p>
          <a:p>
            <a:r>
              <a:rPr lang="en-IN" sz="1600" dirty="0"/>
              <a:t>{</a:t>
            </a:r>
          </a:p>
          <a:p>
            <a:r>
              <a:rPr lang="en-IN" sz="1600" dirty="0"/>
              <a:t>  public:</a:t>
            </a:r>
          </a:p>
          <a:p>
            <a:r>
              <a:rPr lang="en-IN" sz="1600" dirty="0"/>
              <a:t>    int d;</a:t>
            </a:r>
          </a:p>
          <a:p>
            <a:r>
              <a:rPr lang="en-IN" sz="1600" dirty="0"/>
              <a:t>};</a:t>
            </a:r>
          </a:p>
          <a:p>
            <a:r>
              <a:rPr lang="en-IN" sz="1600" dirty="0"/>
              <a:t>  </a:t>
            </a:r>
          </a:p>
        </p:txBody>
      </p:sp>
    </p:spTree>
    <p:extLst>
      <p:ext uri="{BB962C8B-B14F-4D97-AF65-F5344CB8AC3E}">
        <p14:creationId xmlns:p14="http://schemas.microsoft.com/office/powerpoint/2010/main" val="3162404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3"/>
            <a:ext cx="12188825" cy="809897"/>
          </a:xfrm>
          <a:prstGeom prst="rect">
            <a:avLst/>
          </a:prstGeom>
        </p:spPr>
        <p:txBody>
          <a:bodyPr vert="horz" lIns="121899" tIns="60949" rIns="121899" bIns="60949" rtlCol="0" anchor="b">
            <a:noAutofit/>
          </a:bodyPr>
          <a:lstStyle/>
          <a:p>
            <a:pPr marL="0" indent="0" algn="just">
              <a:buNone/>
            </a:pPr>
            <a:r>
              <a:rPr lang="en-GB" sz="4000" b="1" dirty="0"/>
              <a:t>Ways to avoid ambiguity in Multipath inheritance</a:t>
            </a:r>
          </a:p>
        </p:txBody>
      </p:sp>
      <p:sp>
        <p:nvSpPr>
          <p:cNvPr id="6" name="TextBox 5">
            <a:extLst>
              <a:ext uri="{FF2B5EF4-FFF2-40B4-BE49-F238E27FC236}">
                <a16:creationId xmlns:a16="http://schemas.microsoft.com/office/drawing/2014/main" id="{B2DB2984-378B-CECE-8BA3-C10BEC38AD75}"/>
              </a:ext>
            </a:extLst>
          </p:cNvPr>
          <p:cNvSpPr txBox="1"/>
          <p:nvPr/>
        </p:nvSpPr>
        <p:spPr>
          <a:xfrm>
            <a:off x="1293812" y="967337"/>
            <a:ext cx="9027741" cy="461665"/>
          </a:xfrm>
          <a:prstGeom prst="rect">
            <a:avLst/>
          </a:prstGeom>
          <a:noFill/>
        </p:spPr>
        <p:txBody>
          <a:bodyPr wrap="square">
            <a:spAutoFit/>
          </a:bodyPr>
          <a:lstStyle/>
          <a:p>
            <a:r>
              <a:rPr lang="en-GB" dirty="0">
                <a:solidFill>
                  <a:schemeClr val="accent2">
                    <a:lumMod val="50000"/>
                  </a:schemeClr>
                </a:solidFill>
              </a:rPr>
              <a:t>2) Avoiding ambiguity using the virtual base class:  </a:t>
            </a:r>
          </a:p>
        </p:txBody>
      </p:sp>
      <p:sp>
        <p:nvSpPr>
          <p:cNvPr id="5" name="TextBox 4">
            <a:extLst>
              <a:ext uri="{FF2B5EF4-FFF2-40B4-BE49-F238E27FC236}">
                <a16:creationId xmlns:a16="http://schemas.microsoft.com/office/drawing/2014/main" id="{627BADFA-0266-3737-0B11-6CCD4D2961FA}"/>
              </a:ext>
            </a:extLst>
          </p:cNvPr>
          <p:cNvSpPr txBox="1"/>
          <p:nvPr/>
        </p:nvSpPr>
        <p:spPr>
          <a:xfrm>
            <a:off x="1305476" y="1558139"/>
            <a:ext cx="6215268" cy="4278094"/>
          </a:xfrm>
          <a:prstGeom prst="rect">
            <a:avLst/>
          </a:prstGeom>
          <a:noFill/>
        </p:spPr>
        <p:txBody>
          <a:bodyPr wrap="square">
            <a:spAutoFit/>
          </a:bodyPr>
          <a:lstStyle/>
          <a:p>
            <a:r>
              <a:rPr lang="en-IN" sz="1600" dirty="0"/>
              <a:t>int main()</a:t>
            </a:r>
          </a:p>
          <a:p>
            <a:r>
              <a:rPr lang="en-IN" sz="1600" dirty="0"/>
              <a:t>{</a:t>
            </a:r>
          </a:p>
          <a:p>
            <a:r>
              <a:rPr lang="en-IN" sz="1600" dirty="0"/>
              <a:t>    </a:t>
            </a:r>
            <a:r>
              <a:rPr lang="en-IN" sz="1600" dirty="0" err="1"/>
              <a:t>ClassD</a:t>
            </a:r>
            <a:r>
              <a:rPr lang="en-IN" sz="1600" dirty="0"/>
              <a:t> </a:t>
            </a:r>
            <a:r>
              <a:rPr lang="en-IN" sz="1600" dirty="0" err="1"/>
              <a:t>obj</a:t>
            </a:r>
            <a:r>
              <a:rPr lang="en-IN" sz="1600" dirty="0"/>
              <a:t>;</a:t>
            </a:r>
          </a:p>
          <a:p>
            <a:r>
              <a:rPr lang="en-IN" sz="1600" dirty="0"/>
              <a:t>  </a:t>
            </a:r>
          </a:p>
          <a:p>
            <a:r>
              <a:rPr lang="en-IN" sz="1600" dirty="0"/>
              <a:t>    </a:t>
            </a:r>
            <a:r>
              <a:rPr lang="en-IN" sz="1600" dirty="0" err="1"/>
              <a:t>obj.a</a:t>
            </a:r>
            <a:r>
              <a:rPr lang="en-IN" sz="1600" dirty="0"/>
              <a:t> = 10;       // Statement 3</a:t>
            </a:r>
          </a:p>
          <a:p>
            <a:r>
              <a:rPr lang="en-IN" sz="1600" dirty="0"/>
              <a:t>    </a:t>
            </a:r>
            <a:r>
              <a:rPr lang="en-IN" sz="1600" dirty="0" err="1"/>
              <a:t>obj.a</a:t>
            </a:r>
            <a:r>
              <a:rPr lang="en-IN" sz="1600" dirty="0"/>
              <a:t> = 100;      // Statement 4</a:t>
            </a:r>
          </a:p>
          <a:p>
            <a:r>
              <a:rPr lang="en-IN" sz="1600" dirty="0"/>
              <a:t>  </a:t>
            </a:r>
          </a:p>
          <a:p>
            <a:r>
              <a:rPr lang="en-IN" sz="1600" dirty="0"/>
              <a:t>    </a:t>
            </a:r>
            <a:r>
              <a:rPr lang="en-IN" sz="1600" dirty="0" err="1"/>
              <a:t>obj.b</a:t>
            </a:r>
            <a:r>
              <a:rPr lang="en-IN" sz="1600" dirty="0"/>
              <a:t> = 20;</a:t>
            </a:r>
          </a:p>
          <a:p>
            <a:r>
              <a:rPr lang="en-IN" sz="1600" dirty="0"/>
              <a:t>    </a:t>
            </a:r>
            <a:r>
              <a:rPr lang="en-IN" sz="1600" dirty="0" err="1"/>
              <a:t>obj.c</a:t>
            </a:r>
            <a:r>
              <a:rPr lang="en-IN" sz="1600" dirty="0"/>
              <a:t> = 30;</a:t>
            </a:r>
          </a:p>
          <a:p>
            <a:r>
              <a:rPr lang="en-IN" sz="1600" dirty="0"/>
              <a:t>    </a:t>
            </a:r>
            <a:r>
              <a:rPr lang="en-IN" sz="1600" dirty="0" err="1"/>
              <a:t>obj.d</a:t>
            </a:r>
            <a:r>
              <a:rPr lang="en-IN" sz="1600" dirty="0"/>
              <a:t> = 40;</a:t>
            </a:r>
          </a:p>
          <a:p>
            <a:r>
              <a:rPr lang="en-IN" sz="1600" dirty="0"/>
              <a:t>  </a:t>
            </a:r>
          </a:p>
          <a:p>
            <a:r>
              <a:rPr lang="en-IN" sz="1600" dirty="0"/>
              <a:t>    </a:t>
            </a:r>
            <a:r>
              <a:rPr lang="en-IN" sz="1600" dirty="0" err="1"/>
              <a:t>cout</a:t>
            </a:r>
            <a:r>
              <a:rPr lang="en-IN" sz="1600" dirty="0"/>
              <a:t> &lt;&lt; "\n a : " &lt;&lt; </a:t>
            </a:r>
            <a:r>
              <a:rPr lang="en-IN" sz="1600" dirty="0" err="1"/>
              <a:t>obj.a</a:t>
            </a:r>
            <a:r>
              <a:rPr lang="en-IN" sz="1600" dirty="0"/>
              <a:t>;</a:t>
            </a:r>
          </a:p>
          <a:p>
            <a:r>
              <a:rPr lang="en-IN" sz="1600" dirty="0"/>
              <a:t>    </a:t>
            </a:r>
            <a:r>
              <a:rPr lang="en-IN" sz="1600" dirty="0" err="1"/>
              <a:t>cout</a:t>
            </a:r>
            <a:r>
              <a:rPr lang="en-IN" sz="1600" dirty="0"/>
              <a:t> &lt;&lt; "\n b : " &lt;&lt; </a:t>
            </a:r>
            <a:r>
              <a:rPr lang="en-IN" sz="1600" dirty="0" err="1"/>
              <a:t>obj.b</a:t>
            </a:r>
            <a:r>
              <a:rPr lang="en-IN" sz="1600" dirty="0"/>
              <a:t>;</a:t>
            </a:r>
          </a:p>
          <a:p>
            <a:r>
              <a:rPr lang="en-IN" sz="1600" dirty="0"/>
              <a:t>    </a:t>
            </a:r>
            <a:r>
              <a:rPr lang="en-IN" sz="1600" dirty="0" err="1"/>
              <a:t>cout</a:t>
            </a:r>
            <a:r>
              <a:rPr lang="en-IN" sz="1600" dirty="0"/>
              <a:t> &lt;&lt; "\n c : " &lt;&lt; </a:t>
            </a:r>
            <a:r>
              <a:rPr lang="en-IN" sz="1600" dirty="0" err="1"/>
              <a:t>obj.c</a:t>
            </a:r>
            <a:r>
              <a:rPr lang="en-IN" sz="1600" dirty="0"/>
              <a:t>;</a:t>
            </a:r>
          </a:p>
          <a:p>
            <a:r>
              <a:rPr lang="en-IN" sz="1600" dirty="0"/>
              <a:t>    </a:t>
            </a:r>
            <a:r>
              <a:rPr lang="en-IN" sz="1600" dirty="0" err="1"/>
              <a:t>cout</a:t>
            </a:r>
            <a:r>
              <a:rPr lang="en-IN" sz="1600" dirty="0"/>
              <a:t> &lt;&lt; "\n d : " &lt;&lt; </a:t>
            </a:r>
            <a:r>
              <a:rPr lang="en-IN" sz="1600" dirty="0" err="1"/>
              <a:t>obj.d</a:t>
            </a:r>
            <a:r>
              <a:rPr lang="en-IN" sz="1600" dirty="0"/>
              <a:t> &lt;&lt; '\n';</a:t>
            </a:r>
          </a:p>
          <a:p>
            <a:r>
              <a:rPr lang="en-IN" sz="1600" dirty="0"/>
              <a:t>}</a:t>
            </a:r>
          </a:p>
          <a:p>
            <a:endParaRPr lang="en-IN" sz="1600" dirty="0"/>
          </a:p>
        </p:txBody>
      </p:sp>
      <p:sp>
        <p:nvSpPr>
          <p:cNvPr id="4" name="TextBox 3">
            <a:extLst>
              <a:ext uri="{FF2B5EF4-FFF2-40B4-BE49-F238E27FC236}">
                <a16:creationId xmlns:a16="http://schemas.microsoft.com/office/drawing/2014/main" id="{2B9CF4DF-9186-4D90-F5CD-49EB01966260}"/>
              </a:ext>
            </a:extLst>
          </p:cNvPr>
          <p:cNvSpPr txBox="1"/>
          <p:nvPr/>
        </p:nvSpPr>
        <p:spPr>
          <a:xfrm>
            <a:off x="6246812" y="3021354"/>
            <a:ext cx="4953000" cy="1938992"/>
          </a:xfrm>
          <a:prstGeom prst="rect">
            <a:avLst/>
          </a:prstGeom>
          <a:noFill/>
          <a:ln>
            <a:solidFill>
              <a:schemeClr val="accent1"/>
            </a:solidFill>
          </a:ln>
        </p:spPr>
        <p:txBody>
          <a:bodyPr wrap="square">
            <a:spAutoFit/>
          </a:bodyPr>
          <a:lstStyle/>
          <a:p>
            <a:r>
              <a:rPr lang="en-IN" sz="2000" b="1" dirty="0"/>
              <a:t>Output</a:t>
            </a:r>
            <a:r>
              <a:rPr lang="en-IN" sz="2000" dirty="0"/>
              <a:t>: </a:t>
            </a:r>
          </a:p>
          <a:p>
            <a:endParaRPr lang="en-IN" sz="2000" dirty="0"/>
          </a:p>
          <a:p>
            <a:r>
              <a:rPr lang="en-IN" sz="2000" dirty="0">
                <a:solidFill>
                  <a:schemeClr val="accent2">
                    <a:lumMod val="75000"/>
                  </a:schemeClr>
                </a:solidFill>
              </a:rPr>
              <a:t>a : 100</a:t>
            </a:r>
          </a:p>
          <a:p>
            <a:r>
              <a:rPr lang="en-IN" sz="2000" dirty="0">
                <a:solidFill>
                  <a:schemeClr val="accent2">
                    <a:lumMod val="75000"/>
                  </a:schemeClr>
                </a:solidFill>
              </a:rPr>
              <a:t>b : 20</a:t>
            </a:r>
          </a:p>
          <a:p>
            <a:r>
              <a:rPr lang="en-IN" sz="2000" dirty="0">
                <a:solidFill>
                  <a:schemeClr val="accent2">
                    <a:lumMod val="75000"/>
                  </a:schemeClr>
                </a:solidFill>
              </a:rPr>
              <a:t>c : 30</a:t>
            </a:r>
          </a:p>
          <a:p>
            <a:r>
              <a:rPr lang="en-IN" sz="2000" dirty="0">
                <a:solidFill>
                  <a:schemeClr val="accent2">
                    <a:lumMod val="75000"/>
                  </a:schemeClr>
                </a:solidFill>
              </a:rPr>
              <a:t>d : 40</a:t>
            </a:r>
          </a:p>
        </p:txBody>
      </p:sp>
      <p:sp>
        <p:nvSpPr>
          <p:cNvPr id="10" name="TextBox 9">
            <a:extLst>
              <a:ext uri="{FF2B5EF4-FFF2-40B4-BE49-F238E27FC236}">
                <a16:creationId xmlns:a16="http://schemas.microsoft.com/office/drawing/2014/main" id="{61AF826A-B368-63A5-A215-45AF56A5A3F2}"/>
              </a:ext>
            </a:extLst>
          </p:cNvPr>
          <p:cNvSpPr txBox="1"/>
          <p:nvPr/>
        </p:nvSpPr>
        <p:spPr>
          <a:xfrm>
            <a:off x="5103812" y="5503705"/>
            <a:ext cx="6215268" cy="923330"/>
          </a:xfrm>
          <a:prstGeom prst="rect">
            <a:avLst/>
          </a:prstGeom>
          <a:noFill/>
        </p:spPr>
        <p:txBody>
          <a:bodyPr wrap="square">
            <a:spAutoFit/>
          </a:bodyPr>
          <a:lstStyle/>
          <a:p>
            <a:r>
              <a:rPr lang="en-IN" sz="1800" dirty="0">
                <a:solidFill>
                  <a:schemeClr val="accent1"/>
                </a:solidFill>
              </a:rPr>
              <a:t>According to the above example, Class-D has only one copy of </a:t>
            </a:r>
            <a:r>
              <a:rPr lang="en-IN" sz="1800" dirty="0" err="1">
                <a:solidFill>
                  <a:schemeClr val="accent1"/>
                </a:solidFill>
              </a:rPr>
              <a:t>ClassA</a:t>
            </a:r>
            <a:r>
              <a:rPr lang="en-IN" sz="1800" dirty="0">
                <a:solidFill>
                  <a:schemeClr val="accent1"/>
                </a:solidFill>
              </a:rPr>
              <a:t>, therefore, statement 4 will overwrite the value of a, given in statement 3.</a:t>
            </a:r>
          </a:p>
        </p:txBody>
      </p:sp>
    </p:spTree>
    <p:extLst>
      <p:ext uri="{BB962C8B-B14F-4D97-AF65-F5344CB8AC3E}">
        <p14:creationId xmlns:p14="http://schemas.microsoft.com/office/powerpoint/2010/main" val="1542238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3"/>
            <a:ext cx="12188825" cy="809897"/>
          </a:xfrm>
          <a:prstGeom prst="rect">
            <a:avLst/>
          </a:prstGeom>
        </p:spPr>
        <p:txBody>
          <a:bodyPr vert="horz" lIns="121899" tIns="60949" rIns="121899" bIns="60949" rtlCol="0" anchor="b">
            <a:noAutofit/>
          </a:bodyPr>
          <a:lstStyle/>
          <a:p>
            <a:pPr marL="0" indent="0" algn="just">
              <a:buNone/>
            </a:pPr>
            <a:r>
              <a:rPr lang="en-GB" sz="4000" b="1" dirty="0"/>
              <a:t>Advantages of inheritance</a:t>
            </a:r>
          </a:p>
        </p:txBody>
      </p:sp>
      <p:sp>
        <p:nvSpPr>
          <p:cNvPr id="7" name="TextBox 6">
            <a:extLst>
              <a:ext uri="{FF2B5EF4-FFF2-40B4-BE49-F238E27FC236}">
                <a16:creationId xmlns:a16="http://schemas.microsoft.com/office/drawing/2014/main" id="{28A1CE22-87FE-C1C3-DBE1-20230D11A342}"/>
              </a:ext>
            </a:extLst>
          </p:cNvPr>
          <p:cNvSpPr txBox="1"/>
          <p:nvPr/>
        </p:nvSpPr>
        <p:spPr>
          <a:xfrm>
            <a:off x="1141412" y="907135"/>
            <a:ext cx="10210800" cy="5909310"/>
          </a:xfrm>
          <a:prstGeom prst="rect">
            <a:avLst/>
          </a:prstGeom>
          <a:noFill/>
        </p:spPr>
        <p:txBody>
          <a:bodyPr wrap="square">
            <a:spAutoFit/>
          </a:bodyPr>
          <a:lstStyle/>
          <a:p>
            <a:pPr marL="342900" indent="-342900">
              <a:buFont typeface="Wingdings" panose="05000000000000000000" pitchFamily="2" charset="2"/>
              <a:buChar char="ü"/>
            </a:pPr>
            <a:r>
              <a:rPr lang="en-IN" sz="1800" dirty="0">
                <a:solidFill>
                  <a:schemeClr val="accent1"/>
                </a:solidFill>
              </a:rPr>
              <a:t>Code Reusability </a:t>
            </a:r>
            <a:r>
              <a:rPr lang="en-IN" sz="1800" dirty="0"/>
              <a:t>– Inheritance in C++ allows you to create new classes that are based on existing classes, so you can reuse existing code and avoid rewriting the same functionality. This can save a lot of time and effort when you’re creating new programs</a:t>
            </a:r>
          </a:p>
          <a:p>
            <a:endParaRPr lang="en-IN" sz="1800" dirty="0"/>
          </a:p>
          <a:p>
            <a:pPr marL="342900" indent="-342900">
              <a:buFont typeface="Wingdings" panose="05000000000000000000" pitchFamily="2" charset="2"/>
              <a:buChar char="ü"/>
            </a:pPr>
            <a:r>
              <a:rPr lang="en-IN" sz="1800" dirty="0">
                <a:solidFill>
                  <a:schemeClr val="accent1"/>
                </a:solidFill>
              </a:rPr>
              <a:t>Organization </a:t>
            </a:r>
            <a:r>
              <a:rPr lang="en-IN" sz="1800" dirty="0"/>
              <a:t>– Inheritance in C++ helps you organize your code in a logical and structured way. By creating classes that inherit from other classes, you can create a hierarchy of related classes that makes it easy to understand how your code works and how different parts of your program are related.</a:t>
            </a:r>
          </a:p>
          <a:p>
            <a:endParaRPr lang="en-IN" sz="1800" dirty="0"/>
          </a:p>
          <a:p>
            <a:pPr marL="342900" indent="-342900">
              <a:buFont typeface="Wingdings" panose="05000000000000000000" pitchFamily="2" charset="2"/>
              <a:buChar char="ü"/>
            </a:pPr>
            <a:r>
              <a:rPr lang="en-IN" sz="1800" dirty="0">
                <a:solidFill>
                  <a:schemeClr val="accent1"/>
                </a:solidFill>
              </a:rPr>
              <a:t>Polymorphism</a:t>
            </a:r>
            <a:r>
              <a:rPr lang="en-IN" sz="1800" dirty="0"/>
              <a:t> – Inheritance in C++ allows you to create objects that can take on different forms, depending on the class they inherit from. This is called polymorphism, and it can make your code more flexible and adaptable to changing requirements.</a:t>
            </a:r>
          </a:p>
          <a:p>
            <a:endParaRPr lang="en-IN" sz="1800" dirty="0"/>
          </a:p>
          <a:p>
            <a:pPr marL="342900" indent="-342900">
              <a:buFont typeface="Wingdings" panose="05000000000000000000" pitchFamily="2" charset="2"/>
              <a:buChar char="ü"/>
            </a:pPr>
            <a:r>
              <a:rPr lang="en-IN" sz="1800" dirty="0">
                <a:solidFill>
                  <a:schemeClr val="accent1"/>
                </a:solidFill>
              </a:rPr>
              <a:t>Overriding </a:t>
            </a:r>
            <a:r>
              <a:rPr lang="en-IN" sz="1800" dirty="0"/>
              <a:t>– Inheritance in C++ allows you to override methods in a derived class, which means you can change the way a method works without changing the original code. This is a powerful way to customize existing code to suit your needs.</a:t>
            </a:r>
          </a:p>
          <a:p>
            <a:endParaRPr lang="en-IN" sz="1800" dirty="0"/>
          </a:p>
          <a:p>
            <a:pPr marL="342900" indent="-342900">
              <a:buFont typeface="Wingdings" panose="05000000000000000000" pitchFamily="2" charset="2"/>
              <a:buChar char="ü"/>
            </a:pPr>
            <a:r>
              <a:rPr lang="en-IN" sz="1800" dirty="0">
                <a:solidFill>
                  <a:schemeClr val="accent1"/>
                </a:solidFill>
              </a:rPr>
              <a:t>Abstraction </a:t>
            </a:r>
            <a:r>
              <a:rPr lang="en-IN" sz="1800" dirty="0"/>
              <a:t>– Inheritance in C++ allows you to create abstract classes that define the basic behaviour of a group of related classes, while leaving the implementation details to the derived classes. This is called abstraction, and it can make your code more modular and easier to understand.</a:t>
            </a:r>
          </a:p>
        </p:txBody>
      </p:sp>
    </p:spTree>
    <p:extLst>
      <p:ext uri="{BB962C8B-B14F-4D97-AF65-F5344CB8AC3E}">
        <p14:creationId xmlns:p14="http://schemas.microsoft.com/office/powerpoint/2010/main" val="870618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3"/>
            <a:ext cx="12188825" cy="809897"/>
          </a:xfrm>
          <a:prstGeom prst="rect">
            <a:avLst/>
          </a:prstGeom>
        </p:spPr>
        <p:txBody>
          <a:bodyPr vert="horz" lIns="121899" tIns="60949" rIns="121899" bIns="60949" rtlCol="0" anchor="b">
            <a:noAutofit/>
          </a:bodyPr>
          <a:lstStyle/>
          <a:p>
            <a:pPr marL="0" indent="0" algn="just">
              <a:buNone/>
            </a:pPr>
            <a:r>
              <a:rPr lang="en-GB" sz="4000" b="1" dirty="0"/>
              <a:t>Disadvantages of inheritance</a:t>
            </a:r>
          </a:p>
        </p:txBody>
      </p:sp>
      <p:sp>
        <p:nvSpPr>
          <p:cNvPr id="7" name="TextBox 6">
            <a:extLst>
              <a:ext uri="{FF2B5EF4-FFF2-40B4-BE49-F238E27FC236}">
                <a16:creationId xmlns:a16="http://schemas.microsoft.com/office/drawing/2014/main" id="{28A1CE22-87FE-C1C3-DBE1-20230D11A342}"/>
              </a:ext>
            </a:extLst>
          </p:cNvPr>
          <p:cNvSpPr txBox="1"/>
          <p:nvPr/>
        </p:nvSpPr>
        <p:spPr>
          <a:xfrm>
            <a:off x="1141412" y="907135"/>
            <a:ext cx="10896600" cy="5632311"/>
          </a:xfrm>
          <a:prstGeom prst="rect">
            <a:avLst/>
          </a:prstGeom>
          <a:noFill/>
        </p:spPr>
        <p:txBody>
          <a:bodyPr wrap="square">
            <a:spAutoFit/>
          </a:bodyPr>
          <a:lstStyle/>
          <a:p>
            <a:pPr marL="342900" indent="-342900">
              <a:buFont typeface="Wingdings" panose="05000000000000000000" pitchFamily="2" charset="2"/>
              <a:buChar char="ü"/>
            </a:pPr>
            <a:r>
              <a:rPr lang="en-GB" sz="1800" dirty="0">
                <a:solidFill>
                  <a:schemeClr val="accent1">
                    <a:lumMod val="75000"/>
                  </a:schemeClr>
                </a:solidFill>
              </a:rPr>
              <a:t>Complexity – </a:t>
            </a:r>
            <a:r>
              <a:rPr lang="en-GB" sz="1800" dirty="0"/>
              <a:t>Inheritance in C++ can make your code more complex, especially when you have multiple levels of inheritance or when you’re inheriting from classes that have a lot of methods and properties. This can make it harder to understand how your code works and can lead to bugs and other issues</a:t>
            </a:r>
          </a:p>
          <a:p>
            <a:endParaRPr lang="en-GB" sz="1800" dirty="0"/>
          </a:p>
          <a:p>
            <a:pPr marL="342900" indent="-342900">
              <a:buFont typeface="Wingdings" panose="05000000000000000000" pitchFamily="2" charset="2"/>
              <a:buChar char="ü"/>
            </a:pPr>
            <a:r>
              <a:rPr lang="en-GB" sz="1800" dirty="0">
                <a:solidFill>
                  <a:schemeClr val="accent1">
                    <a:lumMod val="75000"/>
                  </a:schemeClr>
                </a:solidFill>
              </a:rPr>
              <a:t>Rigidity – </a:t>
            </a:r>
            <a:r>
              <a:rPr lang="en-GB" sz="1800" dirty="0"/>
              <a:t>Inheritance in C++ can make your code more rigid, as it can be difficult to change the way a class works once it has been inherited by other classes. This can make it hard to adapt your code to changing requirements and can limit its overall flexibility.</a:t>
            </a:r>
          </a:p>
          <a:p>
            <a:endParaRPr lang="en-GB" sz="1800" dirty="0"/>
          </a:p>
          <a:p>
            <a:pPr marL="342900" indent="-342900">
              <a:buFont typeface="Wingdings" panose="05000000000000000000" pitchFamily="2" charset="2"/>
              <a:buChar char="ü"/>
            </a:pPr>
            <a:r>
              <a:rPr lang="en-GB" sz="1800" dirty="0">
                <a:solidFill>
                  <a:schemeClr val="accent1">
                    <a:lumMod val="75000"/>
                  </a:schemeClr>
                </a:solidFill>
              </a:rPr>
              <a:t>Dependency – </a:t>
            </a:r>
            <a:r>
              <a:rPr lang="en-GB" sz="1800" dirty="0"/>
              <a:t>Inheritance in C++ can create dependencies between classes, which can make it harder to reuse your code in other programs or to make changes to your code without affecting other parts of your program.</a:t>
            </a:r>
          </a:p>
          <a:p>
            <a:endParaRPr lang="en-GB" sz="1800" dirty="0"/>
          </a:p>
          <a:p>
            <a:pPr marL="342900" indent="-342900">
              <a:buFont typeface="Wingdings" panose="05000000000000000000" pitchFamily="2" charset="2"/>
              <a:buChar char="ü"/>
            </a:pPr>
            <a:r>
              <a:rPr lang="en-GB" sz="1800" dirty="0">
                <a:solidFill>
                  <a:schemeClr val="accent1">
                    <a:lumMod val="75000"/>
                  </a:schemeClr>
                </a:solidFill>
              </a:rPr>
              <a:t>Performance – </a:t>
            </a:r>
            <a:r>
              <a:rPr lang="en-GB" sz="1800" dirty="0"/>
              <a:t>Inheritance in C++ can impact the performance of your code, as it requires additional memory and processing power to maintain the relationship between classes. This can slow down your program and make it less efficient.</a:t>
            </a:r>
          </a:p>
          <a:p>
            <a:endParaRPr lang="en-GB" sz="1800" dirty="0"/>
          </a:p>
          <a:p>
            <a:pPr marL="342900" indent="-342900">
              <a:buFont typeface="Wingdings" panose="05000000000000000000" pitchFamily="2" charset="2"/>
              <a:buChar char="ü"/>
            </a:pPr>
            <a:r>
              <a:rPr lang="en-GB" sz="1800" dirty="0">
                <a:solidFill>
                  <a:schemeClr val="accent1">
                    <a:lumMod val="75000"/>
                  </a:schemeClr>
                </a:solidFill>
              </a:rPr>
              <a:t>Violation of encapsulation – </a:t>
            </a:r>
            <a:r>
              <a:rPr lang="en-GB" sz="1800" dirty="0"/>
              <a:t>Inheritance allows the child class to inherit the parent class’s protected and public members, but not the private members. However, if the child class overrides or accesses the parent class’s protected members, it can potentially lead to unexpected changes, errors, and violate the encapsulation principle. This can result in bugs and make the code harder to maintain.</a:t>
            </a:r>
            <a:endParaRPr lang="en-IN" sz="1800" dirty="0"/>
          </a:p>
        </p:txBody>
      </p:sp>
    </p:spTree>
    <p:extLst>
      <p:ext uri="{BB962C8B-B14F-4D97-AF65-F5344CB8AC3E}">
        <p14:creationId xmlns:p14="http://schemas.microsoft.com/office/powerpoint/2010/main" val="3799565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788</TotalTime>
  <Words>923</Words>
  <Application>Microsoft Office PowerPoint</Application>
  <PresentationFormat>Custom</PresentationFormat>
  <Paragraphs>92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Constantia</vt:lpstr>
      <vt:lpstr>Verdana</vt:lpstr>
      <vt:lpstr>Wingdings</vt:lpstr>
      <vt:lpstr>Cooking 16x9</vt:lpstr>
      <vt:lpstr>C++</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325</cp:revision>
  <dcterms:created xsi:type="dcterms:W3CDTF">2021-12-19T05:09:16Z</dcterms:created>
  <dcterms:modified xsi:type="dcterms:W3CDTF">2023-07-23T06:36:48Z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