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1" r:id="rId8"/>
    <p:sldId id="262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>
        <p:scale>
          <a:sx n="66" d="100"/>
          <a:sy n="66" d="100"/>
        </p:scale>
        <p:origin x="900" y="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58448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Inheritance?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is-a relationship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 of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What is Inheritance?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842-37EB-B6BD-32A6-885C65BC5487}"/>
              </a:ext>
            </a:extLst>
          </p:cNvPr>
          <p:cNvSpPr txBox="1"/>
          <p:nvPr/>
        </p:nvSpPr>
        <p:spPr>
          <a:xfrm>
            <a:off x="608012" y="810848"/>
            <a:ext cx="1139645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Inheritance is one of the key features of Object-oriented programming in C++. It allows us to create a new class (derived class) from an existing class (base class).</a:t>
            </a:r>
          </a:p>
          <a:p>
            <a:endParaRPr lang="en-IN" dirty="0"/>
          </a:p>
          <a:p>
            <a:r>
              <a:rPr lang="en-IN" dirty="0"/>
              <a:t>The derived class inherits the features from the base class and can have additional features of its own. For example,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class Animal {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// eat() function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// sleep() function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class Dog : public Animal {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// bark() function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IN" dirty="0"/>
              <a:t>Here, the Dog class is derived from the Animal class. Since Dog is derived from Animal, members of Animal are accessible to Dog.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Is-a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842-37EB-B6BD-32A6-885C65BC5487}"/>
              </a:ext>
            </a:extLst>
          </p:cNvPr>
          <p:cNvSpPr txBox="1"/>
          <p:nvPr/>
        </p:nvSpPr>
        <p:spPr>
          <a:xfrm>
            <a:off x="792368" y="1676400"/>
            <a:ext cx="113964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is-a relationship</a:t>
            </a:r>
          </a:p>
          <a:p>
            <a:r>
              <a:rPr lang="en-GB" dirty="0"/>
              <a:t>Inheritance is an is-a relationship. We use inheritance only if an is-a relationship is present between the two classes.</a:t>
            </a:r>
          </a:p>
          <a:p>
            <a:endParaRPr lang="en-GB" dirty="0"/>
          </a:p>
          <a:p>
            <a:r>
              <a:rPr lang="en-GB" dirty="0"/>
              <a:t>Here are some examples:</a:t>
            </a:r>
          </a:p>
          <a:p>
            <a:endParaRPr lang="en-GB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A car is a vehicle.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Orange is a fruit.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A surgeon is a doctor.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A dog is an animal.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8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Example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842-37EB-B6BD-32A6-885C65BC5487}"/>
              </a:ext>
            </a:extLst>
          </p:cNvPr>
          <p:cNvSpPr txBox="1"/>
          <p:nvPr/>
        </p:nvSpPr>
        <p:spPr>
          <a:xfrm>
            <a:off x="670335" y="666135"/>
            <a:ext cx="5454444" cy="594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dirty="0"/>
              <a:t>#include &lt;iostream&gt;</a:t>
            </a:r>
          </a:p>
          <a:p>
            <a:r>
              <a:rPr lang="en-IN" sz="2000" dirty="0"/>
              <a:t>using namespace std;</a:t>
            </a:r>
          </a:p>
          <a:p>
            <a:r>
              <a:rPr lang="en-IN" sz="2000" dirty="0"/>
              <a:t>// base class</a:t>
            </a:r>
          </a:p>
          <a:p>
            <a:r>
              <a:rPr lang="en-IN" sz="2000" dirty="0"/>
              <a:t>class Animal {</a:t>
            </a:r>
          </a:p>
          <a:p>
            <a:r>
              <a:rPr lang="en-IN" sz="2000" dirty="0"/>
              <a:t>   public:</a:t>
            </a:r>
          </a:p>
          <a:p>
            <a:r>
              <a:rPr lang="en-IN" sz="2000" dirty="0"/>
              <a:t>    void eat()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"I can eat!"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  void sleep()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"I can sleep!"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class Dog : public Animal {// derived class</a:t>
            </a:r>
          </a:p>
          <a:p>
            <a:r>
              <a:rPr lang="en-IN" sz="2000" dirty="0"/>
              <a:t>   public:</a:t>
            </a:r>
          </a:p>
          <a:p>
            <a:r>
              <a:rPr lang="en-IN" sz="2000" dirty="0"/>
              <a:t>    void bark()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cout</a:t>
            </a:r>
            <a:r>
              <a:rPr lang="en-IN" sz="2000" dirty="0"/>
              <a:t> &lt;&lt; "I can bark! Woof woof!!" &lt;&lt; 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5309F-3208-8998-95BF-ED77B6B25656}"/>
              </a:ext>
            </a:extLst>
          </p:cNvPr>
          <p:cNvSpPr txBox="1"/>
          <p:nvPr/>
        </p:nvSpPr>
        <p:spPr>
          <a:xfrm>
            <a:off x="6310876" y="666135"/>
            <a:ext cx="5207614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// Create object of the Dog class</a:t>
            </a:r>
          </a:p>
          <a:p>
            <a:r>
              <a:rPr lang="en-IN" sz="2000" dirty="0"/>
              <a:t>    Dog dog1;</a:t>
            </a:r>
          </a:p>
          <a:p>
            <a:endParaRPr lang="en-IN" sz="2000" dirty="0"/>
          </a:p>
          <a:p>
            <a:r>
              <a:rPr lang="en-IN" sz="2000" dirty="0"/>
              <a:t>    // Calling members of the base class</a:t>
            </a:r>
          </a:p>
          <a:p>
            <a:r>
              <a:rPr lang="en-IN" sz="2000" dirty="0"/>
              <a:t>    dog1.eat();</a:t>
            </a:r>
          </a:p>
          <a:p>
            <a:r>
              <a:rPr lang="en-IN" sz="2000" dirty="0"/>
              <a:t>    dog1.sleep();</a:t>
            </a:r>
          </a:p>
          <a:p>
            <a:endParaRPr lang="en-IN" sz="2000" dirty="0"/>
          </a:p>
          <a:p>
            <a:r>
              <a:rPr lang="en-IN" sz="2000" dirty="0"/>
              <a:t>    // Calling member of the derived class</a:t>
            </a:r>
          </a:p>
          <a:p>
            <a:r>
              <a:rPr lang="en-IN" sz="2000" dirty="0"/>
              <a:t>    dog1.bark();</a:t>
            </a:r>
          </a:p>
          <a:p>
            <a:endParaRPr lang="en-IN" sz="2000" dirty="0"/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26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Example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842-37EB-B6BD-32A6-885C65BC5487}"/>
              </a:ext>
            </a:extLst>
          </p:cNvPr>
          <p:cNvSpPr txBox="1"/>
          <p:nvPr/>
        </p:nvSpPr>
        <p:spPr>
          <a:xfrm>
            <a:off x="1751012" y="1536174"/>
            <a:ext cx="100584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/>
              <a:t>Output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 can eat!</a:t>
            </a:r>
          </a:p>
          <a:p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 can sleep!</a:t>
            </a:r>
          </a:p>
          <a:p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 can bark! Woof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woof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!!</a:t>
            </a:r>
          </a:p>
          <a:p>
            <a:endParaRPr lang="en-GB" sz="2000" dirty="0"/>
          </a:p>
          <a:p>
            <a:r>
              <a:rPr lang="en-GB" sz="2000" dirty="0"/>
              <a:t>Here, dog1 (the object of derived class Dog) can access members of the base class Animal. It's because Dog is inherited from Animal.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51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773</TotalTime>
  <Words>376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279</cp:revision>
  <dcterms:created xsi:type="dcterms:W3CDTF">2021-12-19T05:09:16Z</dcterms:created>
  <dcterms:modified xsi:type="dcterms:W3CDTF">2023-07-23T06:02:01Z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