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9" r:id="rId6"/>
    <p:sldId id="280" r:id="rId7"/>
    <p:sldId id="281" r:id="rId8"/>
    <p:sldId id="282" r:id="rId9"/>
    <p:sldId id="259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92" autoAdjust="0"/>
  </p:normalViewPr>
  <p:slideViewPr>
    <p:cSldViewPr>
      <p:cViewPr varScale="1">
        <p:scale>
          <a:sx n="65" d="100"/>
          <a:sy n="65" d="100"/>
        </p:scale>
        <p:origin x="942" y="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7/23/2023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7/23/2023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7/23/2023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7/23/2023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7/23/2023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7/23/2023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7/23/2023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7/23/2023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7/23/2023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7/23/2023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7/23/2023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7/23/2023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7/23/2023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7/23/2023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34" y="152400"/>
            <a:ext cx="7379677" cy="856804"/>
          </a:xfrm>
        </p:spPr>
        <p:txBody>
          <a:bodyPr/>
          <a:lstStyle/>
          <a:p>
            <a:r>
              <a:rPr lang="en-IN" b="1" dirty="0"/>
              <a:t>C++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514891"/>
              </p:ext>
            </p:extLst>
          </p:nvPr>
        </p:nvGraphicFramePr>
        <p:xfrm>
          <a:off x="455612" y="2209800"/>
          <a:ext cx="11041040" cy="1381496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52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0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948">
                <a:tc gridSpan="2"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C++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148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GB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Multiple  Inheritance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Multiple  Inheritance</a:t>
                      </a:r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Example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1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n-US" altLang="zh-C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文本框 8"/>
          <p:cNvSpPr txBox="1"/>
          <p:nvPr/>
        </p:nvSpPr>
        <p:spPr>
          <a:xfrm>
            <a:off x="1827212" y="1272879"/>
            <a:ext cx="3179075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28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learn ? 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303"/>
            <a:ext cx="11809412" cy="809897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L="0" indent="0" algn="just">
              <a:buNone/>
            </a:pPr>
            <a:r>
              <a:rPr lang="en-GB" sz="4000" b="1" dirty="0"/>
              <a:t>Multiple Inheritance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73C694-247A-42FF-DB42-E933DA65D23B}"/>
              </a:ext>
            </a:extLst>
          </p:cNvPr>
          <p:cNvSpPr txBox="1"/>
          <p:nvPr/>
        </p:nvSpPr>
        <p:spPr>
          <a:xfrm>
            <a:off x="989012" y="1536174"/>
            <a:ext cx="108204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Multiple Inheritance is a feature of C++ where a class can inherit from more than one class. </a:t>
            </a:r>
            <a:r>
              <a:rPr lang="en-GB" dirty="0" err="1">
                <a:solidFill>
                  <a:schemeClr val="accent2">
                    <a:lumMod val="50000"/>
                  </a:schemeClr>
                </a:solidFill>
              </a:rPr>
              <a:t>i.e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 one subclass is inherited from more than one base class.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b="1" dirty="0"/>
              <a:t>Syntax: </a:t>
            </a:r>
          </a:p>
          <a:p>
            <a:endParaRPr lang="en-GB" dirty="0"/>
          </a:p>
          <a:p>
            <a:r>
              <a:rPr lang="en-GB" dirty="0"/>
              <a:t>class </a:t>
            </a:r>
            <a:r>
              <a:rPr lang="en-GB" dirty="0" err="1"/>
              <a:t>subclass_name</a:t>
            </a:r>
            <a:r>
              <a:rPr lang="en-GB" dirty="0"/>
              <a:t> : </a:t>
            </a:r>
            <a:r>
              <a:rPr lang="en-GB" dirty="0" err="1"/>
              <a:t>access_mode</a:t>
            </a:r>
            <a:r>
              <a:rPr lang="en-GB" dirty="0"/>
              <a:t> base_class1, </a:t>
            </a:r>
            <a:r>
              <a:rPr lang="en-GB" dirty="0" err="1"/>
              <a:t>access_mode</a:t>
            </a:r>
            <a:r>
              <a:rPr lang="en-GB" dirty="0"/>
              <a:t> base_class2, ....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// body of subclass</a:t>
            </a:r>
          </a:p>
          <a:p>
            <a:r>
              <a:rPr lang="en-GB" dirty="0"/>
              <a:t>};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182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303"/>
            <a:ext cx="11809412" cy="809897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L="0" indent="0" algn="just">
              <a:buNone/>
            </a:pPr>
            <a:r>
              <a:rPr lang="en-GB" sz="4000" b="1" dirty="0"/>
              <a:t>Multiple Inheritance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73C694-247A-42FF-DB42-E933DA65D23B}"/>
              </a:ext>
            </a:extLst>
          </p:cNvPr>
          <p:cNvSpPr txBox="1"/>
          <p:nvPr/>
        </p:nvSpPr>
        <p:spPr>
          <a:xfrm>
            <a:off x="989012" y="990600"/>
            <a:ext cx="108204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class B</a:t>
            </a: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{ </a:t>
            </a: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... .. ... </a:t>
            </a: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};</a:t>
            </a: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class C</a:t>
            </a: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{</a:t>
            </a: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... .. ...</a:t>
            </a: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};</a:t>
            </a: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class A: public B, public C</a:t>
            </a: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{</a:t>
            </a: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... ... ...</a:t>
            </a: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};</a:t>
            </a:r>
          </a:p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dirty="0"/>
              <a:t>Here, the number of base classes will be separated by a comma (‘, ‘) and the access mode for every base class must be specified.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213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303"/>
            <a:ext cx="11809412" cy="809897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L="0" indent="0" algn="just">
              <a:buNone/>
            </a:pPr>
            <a:r>
              <a:rPr lang="en-GB" sz="4000" b="1" dirty="0"/>
              <a:t>Multiple Inheritance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73C694-247A-42FF-DB42-E933DA65D23B}"/>
              </a:ext>
            </a:extLst>
          </p:cNvPr>
          <p:cNvSpPr txBox="1"/>
          <p:nvPr/>
        </p:nvSpPr>
        <p:spPr>
          <a:xfrm>
            <a:off x="989012" y="990600"/>
            <a:ext cx="10820400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sz="2000" dirty="0"/>
              <a:t>#include &lt;iostream&gt;</a:t>
            </a:r>
          </a:p>
          <a:p>
            <a:r>
              <a:rPr lang="en-IN" sz="2000" dirty="0"/>
              <a:t>using namespace std;</a:t>
            </a:r>
          </a:p>
          <a:p>
            <a:endParaRPr lang="en-IN" sz="2000" dirty="0"/>
          </a:p>
          <a:p>
            <a:r>
              <a:rPr lang="en-IN" sz="2000" dirty="0"/>
              <a:t>// first base class</a:t>
            </a:r>
          </a:p>
          <a:p>
            <a:r>
              <a:rPr lang="en-IN" sz="2000" dirty="0"/>
              <a:t>class Vehicle {</a:t>
            </a:r>
          </a:p>
          <a:p>
            <a:r>
              <a:rPr lang="en-IN" sz="2000" dirty="0"/>
              <a:t>public:</a:t>
            </a:r>
          </a:p>
          <a:p>
            <a:r>
              <a:rPr lang="en-IN" sz="2000" dirty="0"/>
              <a:t>	Vehicle() { </a:t>
            </a:r>
            <a:r>
              <a:rPr lang="en-IN" sz="2000" dirty="0" err="1"/>
              <a:t>cout</a:t>
            </a:r>
            <a:r>
              <a:rPr lang="en-IN" sz="2000" dirty="0"/>
              <a:t> &lt;&lt; "This is a Vehicle\n"; }</a:t>
            </a:r>
          </a:p>
          <a:p>
            <a:r>
              <a:rPr lang="en-IN" sz="2000" dirty="0"/>
              <a:t>};</a:t>
            </a:r>
          </a:p>
          <a:p>
            <a:endParaRPr lang="en-IN" sz="2000" dirty="0"/>
          </a:p>
          <a:p>
            <a:r>
              <a:rPr lang="en-IN" sz="2000" dirty="0"/>
              <a:t>// second base class</a:t>
            </a:r>
          </a:p>
          <a:p>
            <a:r>
              <a:rPr lang="en-IN" sz="2000" dirty="0"/>
              <a:t>class </a:t>
            </a:r>
            <a:r>
              <a:rPr lang="en-IN" sz="2000" dirty="0" err="1"/>
              <a:t>FourWheeler</a:t>
            </a:r>
            <a:r>
              <a:rPr lang="en-IN" sz="2000" dirty="0"/>
              <a:t> {</a:t>
            </a:r>
          </a:p>
          <a:p>
            <a:r>
              <a:rPr lang="en-IN" sz="2000" dirty="0"/>
              <a:t>public:</a:t>
            </a:r>
          </a:p>
          <a:p>
            <a:r>
              <a:rPr lang="en-IN" sz="2000" dirty="0"/>
              <a:t>	</a:t>
            </a:r>
            <a:r>
              <a:rPr lang="en-IN" sz="2000" dirty="0" err="1"/>
              <a:t>FourWheeler</a:t>
            </a:r>
            <a:r>
              <a:rPr lang="en-IN" sz="2000" dirty="0"/>
              <a:t>()</a:t>
            </a:r>
          </a:p>
          <a:p>
            <a:r>
              <a:rPr lang="en-IN" sz="2000" dirty="0"/>
              <a:t>	{</a:t>
            </a:r>
          </a:p>
          <a:p>
            <a:r>
              <a:rPr lang="en-IN" sz="2000" dirty="0"/>
              <a:t>		</a:t>
            </a:r>
            <a:r>
              <a:rPr lang="en-IN" sz="2000" dirty="0" err="1"/>
              <a:t>cout</a:t>
            </a:r>
            <a:r>
              <a:rPr lang="en-IN" sz="2000" dirty="0"/>
              <a:t> &lt;&lt; "This is a 4 wheeler Vehicle\n";</a:t>
            </a:r>
          </a:p>
          <a:p>
            <a:r>
              <a:rPr lang="en-IN" sz="2000" dirty="0"/>
              <a:t>	}</a:t>
            </a:r>
          </a:p>
          <a:p>
            <a:r>
              <a:rPr lang="en-IN" sz="2000" dirty="0"/>
              <a:t>};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5070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303"/>
            <a:ext cx="11809412" cy="809897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L="0" indent="0" algn="just">
              <a:buNone/>
            </a:pPr>
            <a:r>
              <a:rPr lang="en-GB" sz="4000" b="1" dirty="0"/>
              <a:t>Multiple Inheritance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73C694-247A-42FF-DB42-E933DA65D23B}"/>
              </a:ext>
            </a:extLst>
          </p:cNvPr>
          <p:cNvSpPr txBox="1"/>
          <p:nvPr/>
        </p:nvSpPr>
        <p:spPr>
          <a:xfrm>
            <a:off x="989012" y="990600"/>
            <a:ext cx="10820400" cy="40934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sz="2000" dirty="0"/>
              <a:t>// sub class derived from two base classes</a:t>
            </a:r>
          </a:p>
          <a:p>
            <a:r>
              <a:rPr lang="en-IN" sz="2000" dirty="0"/>
              <a:t>class Car : public Vehicle, public </a:t>
            </a:r>
            <a:r>
              <a:rPr lang="en-IN" sz="2000" dirty="0" err="1"/>
              <a:t>FourWheeler</a:t>
            </a:r>
            <a:r>
              <a:rPr lang="en-IN" sz="2000" dirty="0"/>
              <a:t> {</a:t>
            </a:r>
          </a:p>
          <a:p>
            <a:r>
              <a:rPr lang="en-IN" sz="2000" dirty="0"/>
              <a:t>};</a:t>
            </a:r>
          </a:p>
          <a:p>
            <a:endParaRPr lang="en-IN" sz="2000" dirty="0"/>
          </a:p>
          <a:p>
            <a:r>
              <a:rPr lang="en-IN" sz="2000" dirty="0"/>
              <a:t>// main function</a:t>
            </a:r>
          </a:p>
          <a:p>
            <a:r>
              <a:rPr lang="en-IN" sz="2000" dirty="0"/>
              <a:t>int main()</a:t>
            </a:r>
          </a:p>
          <a:p>
            <a:r>
              <a:rPr lang="en-IN" sz="2000" dirty="0"/>
              <a:t>{</a:t>
            </a:r>
          </a:p>
          <a:p>
            <a:r>
              <a:rPr lang="en-IN" sz="2000" dirty="0"/>
              <a:t>	// Creating object of sub class will</a:t>
            </a:r>
          </a:p>
          <a:p>
            <a:r>
              <a:rPr lang="en-IN" sz="2000" dirty="0"/>
              <a:t>	// invoke the constructor of base classes.</a:t>
            </a:r>
          </a:p>
          <a:p>
            <a:r>
              <a:rPr lang="en-IN" sz="2000" dirty="0"/>
              <a:t>	Car </a:t>
            </a:r>
            <a:r>
              <a:rPr lang="en-IN" sz="2000" dirty="0" err="1"/>
              <a:t>obj</a:t>
            </a:r>
            <a:r>
              <a:rPr lang="en-IN" sz="2000" dirty="0"/>
              <a:t>; </a:t>
            </a:r>
          </a:p>
          <a:p>
            <a:r>
              <a:rPr lang="en-IN" sz="2000" dirty="0"/>
              <a:t>	return 0;</a:t>
            </a:r>
          </a:p>
          <a:p>
            <a:r>
              <a:rPr lang="en-IN" sz="2000" dirty="0"/>
              <a:t>}</a:t>
            </a:r>
          </a:p>
          <a:p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22960F-5C52-7A02-1833-C2EB10D41B48}"/>
              </a:ext>
            </a:extLst>
          </p:cNvPr>
          <p:cNvSpPr txBox="1"/>
          <p:nvPr/>
        </p:nvSpPr>
        <p:spPr>
          <a:xfrm>
            <a:off x="989012" y="5267235"/>
            <a:ext cx="6186948" cy="1200329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sz="2400" b="1" dirty="0"/>
              <a:t>Output</a:t>
            </a:r>
            <a:r>
              <a:rPr lang="en-IN" sz="2400" dirty="0"/>
              <a:t>:</a:t>
            </a:r>
          </a:p>
          <a:p>
            <a:r>
              <a:rPr lang="en-IN" sz="2400" dirty="0"/>
              <a:t>This is a Vehicle</a:t>
            </a:r>
          </a:p>
          <a:p>
            <a:r>
              <a:rPr lang="en-IN" sz="2400" dirty="0"/>
              <a:t>This is a 4 wheeler Vehicle</a:t>
            </a:r>
          </a:p>
        </p:txBody>
      </p:sp>
    </p:spTree>
    <p:extLst>
      <p:ext uri="{BB962C8B-B14F-4D97-AF65-F5344CB8AC3E}">
        <p14:creationId xmlns:p14="http://schemas.microsoft.com/office/powerpoint/2010/main" val="281044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04800"/>
            <a:ext cx="9141619" cy="2105367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90AAB-E987-B9FA-1ADB-08793479F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Anirudha Gaikwad</a:t>
            </a:r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terms/"/>
    <ds:schemaRef ds:uri="http://www.w3.org/XML/1998/namespace"/>
    <ds:schemaRef ds:uri="a4f35948-e619-41b3-aa29-22878b09cfd2"/>
    <ds:schemaRef ds:uri="40262f94-9f35-4ac3-9a90-690165a166b7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771</TotalTime>
  <Words>272</Words>
  <Application>Microsoft Office PowerPoint</Application>
  <PresentationFormat>Custom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Constantia</vt:lpstr>
      <vt:lpstr>Verdana</vt:lpstr>
      <vt:lpstr>Wingdings</vt:lpstr>
      <vt:lpstr>Cooking 16x9</vt:lpstr>
      <vt:lpstr>C++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Windows User</dc:creator>
  <cp:lastModifiedBy>Vaibhavi Dixit</cp:lastModifiedBy>
  <cp:revision>284</cp:revision>
  <dcterms:created xsi:type="dcterms:W3CDTF">2021-12-19T05:09:16Z</dcterms:created>
  <dcterms:modified xsi:type="dcterms:W3CDTF">2023-07-23T06:09:38Z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