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5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52145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special case of Hybrid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Ways to avoid Ambiguity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 special case of Hybrid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390835" y="2209800"/>
            <a:ext cx="90277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special case of hybrid inheritance: Multipath inheritance: </a:t>
            </a:r>
          </a:p>
          <a:p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 derived class with two base classes and these two base classes have one common base class is called multipath inheritance. </a:t>
            </a:r>
          </a:p>
          <a:p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Ambiguity can arise in this type of inheritance. </a:t>
            </a:r>
          </a:p>
        </p:txBody>
      </p:sp>
    </p:spTree>
    <p:extLst>
      <p:ext uri="{BB962C8B-B14F-4D97-AF65-F5344CB8AC3E}">
        <p14:creationId xmlns:p14="http://schemas.microsoft.com/office/powerpoint/2010/main" val="9557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 special case of Hybrid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1412" y="762000"/>
            <a:ext cx="10513270" cy="59093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/>
              <a:t>#include &lt;iostream&gt;</a:t>
            </a:r>
          </a:p>
          <a:p>
            <a:r>
              <a:rPr lang="en-IN" sz="1800" dirty="0"/>
              <a:t>using namespace std;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ClassA</a:t>
            </a:r>
            <a:r>
              <a:rPr lang="en-IN" sz="1800" dirty="0"/>
              <a:t> {</a:t>
            </a:r>
          </a:p>
          <a:p>
            <a:r>
              <a:rPr lang="en-IN" sz="1800" dirty="0"/>
              <a:t>public:</a:t>
            </a:r>
          </a:p>
          <a:p>
            <a:r>
              <a:rPr lang="en-IN" sz="1800" dirty="0"/>
              <a:t>    int a;</a:t>
            </a:r>
          </a:p>
          <a:p>
            <a:r>
              <a:rPr lang="en-IN" sz="1800" dirty="0"/>
              <a:t>};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ClassB</a:t>
            </a:r>
            <a:r>
              <a:rPr lang="en-IN" sz="1800" dirty="0"/>
              <a:t> : public </a:t>
            </a:r>
            <a:r>
              <a:rPr lang="en-IN" sz="1800" dirty="0" err="1"/>
              <a:t>ClassA</a:t>
            </a:r>
            <a:r>
              <a:rPr lang="en-IN" sz="1800" dirty="0"/>
              <a:t> {</a:t>
            </a:r>
          </a:p>
          <a:p>
            <a:r>
              <a:rPr lang="en-IN" sz="1800" dirty="0"/>
              <a:t>public:</a:t>
            </a:r>
          </a:p>
          <a:p>
            <a:r>
              <a:rPr lang="en-IN" sz="1800" dirty="0"/>
              <a:t>    int b;</a:t>
            </a:r>
          </a:p>
          <a:p>
            <a:r>
              <a:rPr lang="en-IN" sz="1800" dirty="0"/>
              <a:t>};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ClassC</a:t>
            </a:r>
            <a:r>
              <a:rPr lang="en-IN" sz="1800" dirty="0"/>
              <a:t> : public </a:t>
            </a:r>
            <a:r>
              <a:rPr lang="en-IN" sz="1800" dirty="0" err="1"/>
              <a:t>ClassA</a:t>
            </a:r>
            <a:r>
              <a:rPr lang="en-IN" sz="1800" dirty="0"/>
              <a:t> {</a:t>
            </a:r>
          </a:p>
          <a:p>
            <a:r>
              <a:rPr lang="en-IN" sz="1800" dirty="0"/>
              <a:t>public:</a:t>
            </a:r>
          </a:p>
          <a:p>
            <a:r>
              <a:rPr lang="en-IN" sz="1800" dirty="0"/>
              <a:t>    int c;</a:t>
            </a:r>
          </a:p>
          <a:p>
            <a:r>
              <a:rPr lang="en-IN" sz="1800" dirty="0"/>
              <a:t>};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ClassD</a:t>
            </a:r>
            <a:r>
              <a:rPr lang="en-IN" sz="1800" dirty="0"/>
              <a:t> : public </a:t>
            </a:r>
            <a:r>
              <a:rPr lang="en-IN" sz="1800" dirty="0" err="1"/>
              <a:t>ClassB</a:t>
            </a:r>
            <a:r>
              <a:rPr lang="en-IN" sz="1800" dirty="0"/>
              <a:t>, public </a:t>
            </a:r>
            <a:r>
              <a:rPr lang="en-IN" sz="1800" dirty="0" err="1"/>
              <a:t>ClassC</a:t>
            </a:r>
            <a:r>
              <a:rPr lang="en-IN" sz="1800" dirty="0"/>
              <a:t> {</a:t>
            </a:r>
          </a:p>
          <a:p>
            <a:r>
              <a:rPr lang="en-IN" sz="1800" dirty="0"/>
              <a:t>public:</a:t>
            </a:r>
          </a:p>
          <a:p>
            <a:r>
              <a:rPr lang="en-IN" sz="1800" dirty="0"/>
              <a:t>    int d;</a:t>
            </a:r>
          </a:p>
          <a:p>
            <a:r>
              <a:rPr lang="en-IN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46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 special case of Hybrid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1412" y="1143000"/>
            <a:ext cx="10513270" cy="59093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/>
              <a:t>int main()</a:t>
            </a:r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ClassD</a:t>
            </a:r>
            <a:r>
              <a:rPr lang="en-IN" sz="1800" dirty="0"/>
              <a:t> </a:t>
            </a:r>
            <a:r>
              <a:rPr lang="en-IN" sz="1800" dirty="0" err="1"/>
              <a:t>obj</a:t>
            </a:r>
            <a:r>
              <a:rPr lang="en-IN" sz="1800" dirty="0"/>
              <a:t>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    // </a:t>
            </a:r>
            <a:r>
              <a:rPr lang="en-IN" sz="1800" dirty="0" err="1"/>
              <a:t>obj.a</a:t>
            </a:r>
            <a:r>
              <a:rPr lang="en-IN" sz="1800" dirty="0"/>
              <a:t> = 10;                  // Statement 1, Error</a:t>
            </a:r>
          </a:p>
          <a:p>
            <a:r>
              <a:rPr lang="en-IN" sz="1800" dirty="0"/>
              <a:t>    // </a:t>
            </a:r>
            <a:r>
              <a:rPr lang="en-IN" sz="1800" dirty="0" err="1"/>
              <a:t>obj.a</a:t>
            </a:r>
            <a:r>
              <a:rPr lang="en-IN" sz="1800" dirty="0"/>
              <a:t> = 100;                 // Statement 2, Error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obj.ClassB</a:t>
            </a:r>
            <a:r>
              <a:rPr lang="en-IN" sz="1800" dirty="0"/>
              <a:t>::a = 10; // Statement 3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obj.ClassC</a:t>
            </a:r>
            <a:r>
              <a:rPr lang="en-IN" sz="1800" dirty="0"/>
              <a:t>::a = 100; // Statement 4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obj.b</a:t>
            </a:r>
            <a:r>
              <a:rPr lang="en-IN" sz="1800" dirty="0"/>
              <a:t> = 20;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obj.c</a:t>
            </a:r>
            <a:r>
              <a:rPr lang="en-IN" sz="1800" dirty="0"/>
              <a:t> = 30;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obj.d</a:t>
            </a:r>
            <a:r>
              <a:rPr lang="en-IN" sz="1800" dirty="0"/>
              <a:t> = 40;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 a from </a:t>
            </a:r>
            <a:r>
              <a:rPr lang="en-IN" sz="1800" dirty="0" err="1"/>
              <a:t>ClassB</a:t>
            </a:r>
            <a:r>
              <a:rPr lang="en-IN" sz="1800" dirty="0"/>
              <a:t>  : " &lt;&lt; </a:t>
            </a:r>
            <a:r>
              <a:rPr lang="en-IN" sz="1800" dirty="0" err="1"/>
              <a:t>obj.ClassB</a:t>
            </a:r>
            <a:r>
              <a:rPr lang="en-IN" sz="1800" dirty="0"/>
              <a:t>::a;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"\n a from </a:t>
            </a:r>
            <a:r>
              <a:rPr lang="en-IN" sz="1800" dirty="0" err="1"/>
              <a:t>ClassC</a:t>
            </a:r>
            <a:r>
              <a:rPr lang="en-IN" sz="1800" dirty="0"/>
              <a:t>  : " &lt;&lt; </a:t>
            </a:r>
            <a:r>
              <a:rPr lang="en-IN" sz="1800" dirty="0" err="1"/>
              <a:t>obj.ClassC</a:t>
            </a:r>
            <a:r>
              <a:rPr lang="en-IN" sz="1800" dirty="0"/>
              <a:t>::a;</a:t>
            </a:r>
          </a:p>
          <a:p>
            <a:r>
              <a:rPr lang="en-IN" sz="1800" dirty="0"/>
              <a:t>  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"\n b : " &lt;&lt; </a:t>
            </a:r>
            <a:r>
              <a:rPr lang="en-IN" sz="1800" dirty="0" err="1"/>
              <a:t>obj.b</a:t>
            </a:r>
            <a:r>
              <a:rPr lang="en-IN" sz="1800" dirty="0"/>
              <a:t>;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"\n c : " &lt;&lt; </a:t>
            </a:r>
            <a:r>
              <a:rPr lang="en-IN" sz="1800" dirty="0" err="1"/>
              <a:t>obj.c</a:t>
            </a:r>
            <a:r>
              <a:rPr lang="en-IN" sz="1800" dirty="0"/>
              <a:t>;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"\n d : " &lt;&lt; </a:t>
            </a:r>
            <a:r>
              <a:rPr lang="en-IN" sz="1800" dirty="0" err="1"/>
              <a:t>obj.d</a:t>
            </a:r>
            <a:r>
              <a:rPr lang="en-IN" sz="1800" dirty="0"/>
              <a:t> &lt;&lt; '\n';</a:t>
            </a:r>
          </a:p>
          <a:p>
            <a:r>
              <a:rPr lang="en-IN" sz="1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9AC88-9440-77EB-3694-1414EDBACEC0}"/>
              </a:ext>
            </a:extLst>
          </p:cNvPr>
          <p:cNvSpPr txBox="1"/>
          <p:nvPr/>
        </p:nvSpPr>
        <p:spPr>
          <a:xfrm>
            <a:off x="7008812" y="3081992"/>
            <a:ext cx="4131135" cy="203132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b="1" dirty="0"/>
              <a:t>Output</a:t>
            </a:r>
          </a:p>
          <a:p>
            <a:r>
              <a:rPr lang="en-IN" sz="1800" dirty="0"/>
              <a:t> a from </a:t>
            </a:r>
            <a:r>
              <a:rPr lang="en-IN" sz="1800" dirty="0" err="1"/>
              <a:t>ClassB</a:t>
            </a:r>
            <a:r>
              <a:rPr lang="en-IN" sz="1800" dirty="0"/>
              <a:t>  : 10</a:t>
            </a:r>
          </a:p>
          <a:p>
            <a:r>
              <a:rPr lang="en-IN" sz="1800" dirty="0"/>
              <a:t> a from </a:t>
            </a:r>
            <a:r>
              <a:rPr lang="en-IN" sz="1800" dirty="0" err="1"/>
              <a:t>ClassC</a:t>
            </a:r>
            <a:r>
              <a:rPr lang="en-IN" sz="1800" dirty="0"/>
              <a:t>  : 100</a:t>
            </a:r>
          </a:p>
          <a:p>
            <a:r>
              <a:rPr lang="en-IN" sz="1800" dirty="0"/>
              <a:t> b : 20</a:t>
            </a:r>
          </a:p>
          <a:p>
            <a:r>
              <a:rPr lang="en-IN" sz="1800" dirty="0"/>
              <a:t> c : 30</a:t>
            </a:r>
          </a:p>
          <a:p>
            <a:r>
              <a:rPr lang="en-IN" sz="1800" dirty="0"/>
              <a:t> d : 40</a:t>
            </a:r>
          </a:p>
          <a:p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8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 special case of Hybrid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B44FF-6C66-D44C-79A4-D31F66D093CB}"/>
              </a:ext>
            </a:extLst>
          </p:cNvPr>
          <p:cNvSpPr txBox="1"/>
          <p:nvPr/>
        </p:nvSpPr>
        <p:spPr>
          <a:xfrm>
            <a:off x="1104106" y="1524000"/>
            <a:ext cx="960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 </a:t>
            </a:r>
          </a:p>
          <a:p>
            <a:r>
              <a:rPr lang="en-GB" sz="2400" dirty="0"/>
              <a:t>In the previous slide example, both </a:t>
            </a:r>
            <a:r>
              <a:rPr lang="en-GB" sz="2400" dirty="0" err="1"/>
              <a:t>ClassB</a:t>
            </a:r>
            <a:r>
              <a:rPr lang="en-GB" sz="2400" dirty="0"/>
              <a:t> and </a:t>
            </a:r>
            <a:r>
              <a:rPr lang="en-GB" sz="2400" dirty="0" err="1"/>
              <a:t>ClassC</a:t>
            </a:r>
            <a:r>
              <a:rPr lang="en-GB" sz="2400" dirty="0"/>
              <a:t> inherit </a:t>
            </a:r>
            <a:r>
              <a:rPr lang="en-GB" sz="2400" dirty="0" err="1"/>
              <a:t>ClassA</a:t>
            </a:r>
            <a:r>
              <a:rPr lang="en-GB" sz="2400" dirty="0"/>
              <a:t>, they both have a single copy of </a:t>
            </a:r>
            <a:r>
              <a:rPr lang="en-GB" sz="2400" dirty="0" err="1"/>
              <a:t>ClassA</a:t>
            </a:r>
            <a:r>
              <a:rPr lang="en-GB" sz="2400" dirty="0"/>
              <a:t>. However Class-D inherits both </a:t>
            </a:r>
            <a:r>
              <a:rPr lang="en-GB" sz="2400" dirty="0" err="1"/>
              <a:t>ClassB</a:t>
            </a:r>
            <a:r>
              <a:rPr lang="en-GB" sz="2400" dirty="0"/>
              <a:t> and </a:t>
            </a:r>
            <a:r>
              <a:rPr lang="en-GB" sz="2400" dirty="0" err="1"/>
              <a:t>ClassC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therefore Class-D has two copies of </a:t>
            </a:r>
            <a:r>
              <a:rPr lang="en-GB" sz="2400" dirty="0" err="1">
                <a:solidFill>
                  <a:schemeClr val="accent2">
                    <a:lumMod val="50000"/>
                  </a:schemeClr>
                </a:solidFill>
              </a:rPr>
              <a:t>ClassA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, one from </a:t>
            </a:r>
            <a:r>
              <a:rPr lang="en-GB" sz="2400" dirty="0" err="1">
                <a:solidFill>
                  <a:schemeClr val="accent2">
                    <a:lumMod val="50000"/>
                  </a:schemeClr>
                </a:solidFill>
              </a:rPr>
              <a:t>ClassB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and another from </a:t>
            </a:r>
            <a:r>
              <a:rPr lang="en-GB" sz="2400" dirty="0" err="1">
                <a:solidFill>
                  <a:schemeClr val="accent2">
                    <a:lumMod val="50000"/>
                  </a:schemeClr>
                </a:solidFill>
              </a:rPr>
              <a:t>ClassC</a:t>
            </a:r>
            <a:r>
              <a:rPr lang="en-GB" sz="2400" dirty="0"/>
              <a:t>. </a:t>
            </a:r>
          </a:p>
          <a:p>
            <a:endParaRPr lang="en-GB" dirty="0"/>
          </a:p>
          <a:p>
            <a:endParaRPr lang="en-GB" sz="2400" dirty="0"/>
          </a:p>
          <a:p>
            <a:r>
              <a:rPr lang="en-GB" sz="2400" dirty="0"/>
              <a:t>If we need to access the data member of </a:t>
            </a:r>
            <a:r>
              <a:rPr lang="en-GB" sz="2400" dirty="0" err="1"/>
              <a:t>ClassA</a:t>
            </a:r>
            <a:r>
              <a:rPr lang="en-GB" sz="2400" dirty="0"/>
              <a:t> through the object of Class-D, we must specify the path from which a will be accessed, whether it is from </a:t>
            </a:r>
            <a:r>
              <a:rPr lang="en-GB" sz="2400" dirty="0" err="1"/>
              <a:t>ClassB</a:t>
            </a:r>
            <a:r>
              <a:rPr lang="en-GB" sz="2400" dirty="0"/>
              <a:t> or </a:t>
            </a:r>
            <a:r>
              <a:rPr lang="en-GB" sz="2400" dirty="0" err="1"/>
              <a:t>ClassC</a:t>
            </a:r>
            <a:r>
              <a:rPr lang="en-GB" sz="2400" dirty="0"/>
              <a:t>, </a:t>
            </a:r>
            <a:r>
              <a:rPr lang="en-GB" sz="2400" dirty="0" err="1"/>
              <a:t>bcoz</a:t>
            </a:r>
            <a:r>
              <a:rPr lang="en-GB" sz="2400" dirty="0"/>
              <a:t> compiler can’t differentiate between two copies of </a:t>
            </a:r>
            <a:r>
              <a:rPr lang="en-GB" sz="2400" dirty="0" err="1"/>
              <a:t>ClassA</a:t>
            </a:r>
            <a:r>
              <a:rPr lang="en-GB" sz="2400" dirty="0"/>
              <a:t> in Class-D.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 special case of Hybrid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B44FF-6C66-D44C-79A4-D31F66D093CB}"/>
              </a:ext>
            </a:extLst>
          </p:cNvPr>
          <p:cNvSpPr txBox="1"/>
          <p:nvPr/>
        </p:nvSpPr>
        <p:spPr>
          <a:xfrm>
            <a:off x="1104106" y="2057400"/>
            <a:ext cx="9601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There are 2 Ways to Avoid this Ambiguity: </a:t>
            </a:r>
          </a:p>
          <a:p>
            <a:endParaRPr lang="en-GB" dirty="0"/>
          </a:p>
          <a:p>
            <a:endParaRPr lang="en-GB" sz="2400" dirty="0"/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Avoiding ambiguity using the scope resolution operator: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Avoiding ambiguity using the virtual base class: 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9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779</TotalTime>
  <Words>463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307</cp:revision>
  <dcterms:created xsi:type="dcterms:W3CDTF">2021-12-19T05:09:16Z</dcterms:created>
  <dcterms:modified xsi:type="dcterms:W3CDTF">2023-07-23T06:25:36Z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