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1" r:id="rId7"/>
    <p:sldId id="262" r:id="rId8"/>
    <p:sldId id="263" r:id="rId9"/>
    <p:sldId id="264" r:id="rId10"/>
    <p:sldId id="265" r:id="rId11"/>
    <p:sldId id="259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92" autoAdjust="0"/>
  </p:normalViewPr>
  <p:slideViewPr>
    <p:cSldViewPr>
      <p:cViewPr varScale="1">
        <p:scale>
          <a:sx n="69" d="100"/>
          <a:sy n="69" d="100"/>
        </p:scale>
        <p:origin x="780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7/22/2023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7/22/2023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7/22/2023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7/22/2023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7/22/2023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7/22/2023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7379677" cy="856804"/>
          </a:xfrm>
        </p:spPr>
        <p:txBody>
          <a:bodyPr/>
          <a:lstStyle/>
          <a:p>
            <a:r>
              <a:rPr lang="en-IN" b="1" dirty="0"/>
              <a:t>C++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5764"/>
              </p:ext>
            </p:extLst>
          </p:nvPr>
        </p:nvGraphicFramePr>
        <p:xfrm>
          <a:off x="455612" y="2209800"/>
          <a:ext cx="11041040" cy="138149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8"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C++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Overriding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Overriding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Example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Accessing Overridden 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Overloading vs Overriding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Function Overriding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818AF-0421-9161-CB00-2D5AA5DD7BB9}"/>
              </a:ext>
            </a:extLst>
          </p:cNvPr>
          <p:cNvSpPr txBox="1"/>
          <p:nvPr/>
        </p:nvSpPr>
        <p:spPr>
          <a:xfrm>
            <a:off x="1027112" y="1371600"/>
            <a:ext cx="10134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What is Function Overriding in C++?</a:t>
            </a:r>
          </a:p>
          <a:p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dirty="0"/>
              <a:t>When a function defined in an object-oriented programming language has the same name and the same function signature (arguments and their data types) in both – the base class and the derived class(es) with a different function definition, this is known as Function Overriding. 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IN" dirty="0"/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dirty="0"/>
              <a:t>Through function overriding, you can redefine a function of the base class inside the derived class, and thus override the base class function. 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IN" dirty="0"/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dirty="0"/>
              <a:t>In C++, function overriding represents the run-time polymorphism or late binding as overriding occurs during run time.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Function Overriding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818AF-0421-9161-CB00-2D5AA5DD7BB9}"/>
              </a:ext>
            </a:extLst>
          </p:cNvPr>
          <p:cNvSpPr txBox="1"/>
          <p:nvPr/>
        </p:nvSpPr>
        <p:spPr>
          <a:xfrm>
            <a:off x="1293812" y="433251"/>
            <a:ext cx="101346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C++ Syntax to implement function overriding:</a:t>
            </a:r>
          </a:p>
          <a:p>
            <a:endParaRPr lang="en-IN" dirty="0"/>
          </a:p>
          <a:p>
            <a:r>
              <a:rPr lang="en-IN" dirty="0"/>
              <a:t>public class </a:t>
            </a:r>
            <a:r>
              <a:rPr lang="en-IN" dirty="0" err="1"/>
              <a:t>baseClass</a:t>
            </a:r>
            <a:r>
              <a:rPr lang="en-IN" dirty="0"/>
              <a:t> {</a:t>
            </a:r>
          </a:p>
          <a:p>
            <a:r>
              <a:rPr lang="en-IN" dirty="0"/>
              <a:t>  </a:t>
            </a:r>
            <a:r>
              <a:rPr lang="en-IN" dirty="0" err="1"/>
              <a:t>access_modifier</a:t>
            </a:r>
            <a:r>
              <a:rPr lang="en-IN" dirty="0"/>
              <a:t>:</a:t>
            </a:r>
          </a:p>
          <a:p>
            <a:r>
              <a:rPr lang="en-IN" dirty="0"/>
              <a:t>    //overridden function</a:t>
            </a:r>
          </a:p>
          <a:p>
            <a:r>
              <a:rPr lang="en-IN" dirty="0"/>
              <a:t>    </a:t>
            </a:r>
            <a:r>
              <a:rPr lang="en-IN" dirty="0" err="1"/>
              <a:t>return_type</a:t>
            </a:r>
            <a:r>
              <a:rPr lang="en-IN" dirty="0"/>
              <a:t> </a:t>
            </a:r>
            <a:r>
              <a:rPr lang="en-IN" dirty="0" err="1"/>
              <a:t>functionName</a:t>
            </a:r>
            <a:r>
              <a:rPr lang="en-IN" dirty="0"/>
              <a:t>(){ }</a:t>
            </a:r>
          </a:p>
          <a:p>
            <a:r>
              <a:rPr lang="en-IN" dirty="0"/>
              <a:t>  };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public class </a:t>
            </a:r>
            <a:r>
              <a:rPr lang="en-IN" dirty="0" err="1"/>
              <a:t>derivedClass</a:t>
            </a:r>
            <a:r>
              <a:rPr lang="en-IN" dirty="0"/>
              <a:t> : public </a:t>
            </a:r>
            <a:r>
              <a:rPr lang="en-IN" dirty="0" err="1"/>
              <a:t>baseClass</a:t>
            </a:r>
            <a:r>
              <a:rPr lang="en-IN" dirty="0"/>
              <a:t> {</a:t>
            </a:r>
          </a:p>
          <a:p>
            <a:r>
              <a:rPr lang="en-IN" dirty="0"/>
              <a:t>  </a:t>
            </a:r>
            <a:r>
              <a:rPr lang="en-IN" dirty="0" err="1"/>
              <a:t>access_modifier</a:t>
            </a:r>
            <a:r>
              <a:rPr lang="en-IN" dirty="0"/>
              <a:t>:</a:t>
            </a:r>
          </a:p>
          <a:p>
            <a:r>
              <a:rPr lang="en-IN" dirty="0"/>
              <a:t>    //overriding function</a:t>
            </a:r>
          </a:p>
          <a:p>
            <a:r>
              <a:rPr lang="en-IN" dirty="0"/>
              <a:t>      </a:t>
            </a:r>
            <a:r>
              <a:rPr lang="en-IN" dirty="0" err="1"/>
              <a:t>return_type</a:t>
            </a:r>
            <a:r>
              <a:rPr lang="en-IN" dirty="0"/>
              <a:t> </a:t>
            </a:r>
            <a:r>
              <a:rPr lang="en-IN" dirty="0" err="1"/>
              <a:t>functionName</a:t>
            </a:r>
            <a:r>
              <a:rPr lang="en-IN" dirty="0"/>
              <a:t>(){ }</a:t>
            </a:r>
          </a:p>
          <a:p>
            <a:r>
              <a:rPr lang="en-IN" dirty="0"/>
              <a:t>  };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1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Function Overriding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818AF-0421-9161-CB00-2D5AA5DD7BB9}"/>
              </a:ext>
            </a:extLst>
          </p:cNvPr>
          <p:cNvSpPr txBox="1"/>
          <p:nvPr/>
        </p:nvSpPr>
        <p:spPr>
          <a:xfrm>
            <a:off x="1141412" y="685800"/>
            <a:ext cx="101346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//C++ program to demonstrate function overriding</a:t>
            </a:r>
            <a:endParaRPr lang="en-IN" sz="2000" dirty="0"/>
          </a:p>
          <a:p>
            <a:r>
              <a:rPr lang="en-IN" sz="2000" dirty="0"/>
              <a:t>#include &lt;iostream&gt;</a:t>
            </a:r>
          </a:p>
          <a:p>
            <a:r>
              <a:rPr lang="en-IN" sz="2000" dirty="0"/>
              <a:t>using namespace std;</a:t>
            </a:r>
          </a:p>
          <a:p>
            <a:r>
              <a:rPr lang="en-IN" sz="2000" dirty="0"/>
              <a:t>class </a:t>
            </a:r>
            <a:r>
              <a:rPr lang="en-IN" sz="2000" dirty="0" err="1"/>
              <a:t>baseClass</a:t>
            </a:r>
            <a:r>
              <a:rPr lang="en-IN" sz="2000" dirty="0"/>
              <a:t> {</a:t>
            </a:r>
          </a:p>
          <a:p>
            <a:r>
              <a:rPr lang="en-IN" sz="2000" dirty="0"/>
              <a:t>   public:</a:t>
            </a:r>
          </a:p>
          <a:p>
            <a:r>
              <a:rPr lang="en-IN" sz="2000" dirty="0"/>
              <a:t>    void print() {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cout</a:t>
            </a:r>
            <a:r>
              <a:rPr lang="en-IN" sz="2000" dirty="0"/>
              <a:t> &lt;&lt; "The Base Function." &lt;&lt; 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    }</a:t>
            </a:r>
          </a:p>
          <a:p>
            <a:r>
              <a:rPr lang="en-IN" sz="2000" dirty="0"/>
              <a:t>};</a:t>
            </a:r>
          </a:p>
          <a:p>
            <a:r>
              <a:rPr lang="en-IN" sz="2000" dirty="0"/>
              <a:t>class </a:t>
            </a:r>
            <a:r>
              <a:rPr lang="en-IN" sz="2000" dirty="0" err="1"/>
              <a:t>derivedClass</a:t>
            </a:r>
            <a:r>
              <a:rPr lang="en-IN" sz="2000" dirty="0"/>
              <a:t> : public </a:t>
            </a:r>
            <a:r>
              <a:rPr lang="en-IN" sz="2000" dirty="0" err="1"/>
              <a:t>baseClass</a:t>
            </a:r>
            <a:r>
              <a:rPr lang="en-IN" sz="2000" dirty="0"/>
              <a:t> {</a:t>
            </a:r>
          </a:p>
          <a:p>
            <a:r>
              <a:rPr lang="en-IN" sz="2000" dirty="0"/>
              <a:t>   public:</a:t>
            </a:r>
          </a:p>
          <a:p>
            <a:r>
              <a:rPr lang="en-IN" sz="2000" dirty="0"/>
              <a:t>    void print() {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cout</a:t>
            </a:r>
            <a:r>
              <a:rPr lang="en-IN" sz="2000" dirty="0"/>
              <a:t> &lt;&lt; "The Derived Function." &lt;&lt; 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    }</a:t>
            </a:r>
          </a:p>
          <a:p>
            <a:r>
              <a:rPr lang="en-IN" sz="2000" dirty="0"/>
              <a:t>};</a:t>
            </a:r>
          </a:p>
          <a:p>
            <a:r>
              <a:rPr lang="en-IN" sz="2000" dirty="0"/>
              <a:t>int main() {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derivedClass</a:t>
            </a:r>
            <a:r>
              <a:rPr lang="en-IN" sz="2000" dirty="0"/>
              <a:t> d1;</a:t>
            </a:r>
          </a:p>
          <a:p>
            <a:r>
              <a:rPr lang="en-IN" sz="2000" dirty="0"/>
              <a:t>    d1.print();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//Output: The Derived Function</a:t>
            </a:r>
          </a:p>
          <a:p>
            <a:r>
              <a:rPr lang="en-IN" sz="2000" dirty="0"/>
              <a:t>    return 0;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298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Accessing Overridden Function in C++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818AF-0421-9161-CB00-2D5AA5DD7BB9}"/>
              </a:ext>
            </a:extLst>
          </p:cNvPr>
          <p:cNvSpPr txBox="1"/>
          <p:nvPr/>
        </p:nvSpPr>
        <p:spPr>
          <a:xfrm>
            <a:off x="1141412" y="685800"/>
            <a:ext cx="101346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You can access the overridden function of the base class in the following ways:</a:t>
            </a:r>
          </a:p>
          <a:p>
            <a:endParaRPr lang="en-GB" sz="2000" dirty="0"/>
          </a:p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</a:rPr>
              <a:t>1. Use the scope resolution operator :</a:t>
            </a:r>
          </a:p>
          <a:p>
            <a:endParaRPr lang="en-GB" sz="2000" dirty="0"/>
          </a:p>
          <a:p>
            <a:r>
              <a:rPr lang="en-GB" sz="2000" b="1" dirty="0"/>
              <a:t>Example</a:t>
            </a:r>
            <a:r>
              <a:rPr lang="en-GB" sz="2000" dirty="0"/>
              <a:t>: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baseClass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{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  public: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   void print() {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cout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&lt;&lt; "The Base Function." &lt;&lt; 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endl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};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derivedClass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: public 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baseClass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{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  public: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   void print() {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cout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&lt;&lt; "The Derived Function." &lt;&lt; 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endl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       //Call overridden function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baseClass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::print();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};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7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Accessing Overridden Function in C++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818AF-0421-9161-CB00-2D5AA5DD7BB9}"/>
              </a:ext>
            </a:extLst>
          </p:cNvPr>
          <p:cNvSpPr txBox="1"/>
          <p:nvPr/>
        </p:nvSpPr>
        <p:spPr>
          <a:xfrm>
            <a:off x="1141412" y="685800"/>
            <a:ext cx="10896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</a:rPr>
              <a:t>2. Use the Pointer</a:t>
            </a:r>
          </a:p>
          <a:p>
            <a:r>
              <a:rPr lang="en-GB" sz="2000" dirty="0"/>
              <a:t>You can use the base class pointer to point to an object of the derived class, then call the overridden function from that pointer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3D782-B062-FFAF-2D62-58271508B298}"/>
              </a:ext>
            </a:extLst>
          </p:cNvPr>
          <p:cNvSpPr txBox="1"/>
          <p:nvPr/>
        </p:nvSpPr>
        <p:spPr>
          <a:xfrm>
            <a:off x="1293812" y="1676882"/>
            <a:ext cx="618694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class </a:t>
            </a:r>
            <a:r>
              <a:rPr lang="en-GB" sz="1800" dirty="0" err="1">
                <a:solidFill>
                  <a:schemeClr val="accent1">
                    <a:lumMod val="50000"/>
                  </a:schemeClr>
                </a:solidFill>
              </a:rPr>
              <a:t>baseClass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{</a:t>
            </a:r>
          </a:p>
          <a:p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  public:</a:t>
            </a:r>
          </a:p>
          <a:p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   void print() {</a:t>
            </a:r>
          </a:p>
          <a:p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GB" sz="1800" dirty="0" err="1">
                <a:solidFill>
                  <a:schemeClr val="accent1">
                    <a:lumMod val="50000"/>
                  </a:schemeClr>
                </a:solidFill>
              </a:rPr>
              <a:t>cout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&lt;&lt; "The Base Function." &lt;&lt; </a:t>
            </a:r>
            <a:r>
              <a:rPr lang="en-GB" sz="1800" dirty="0" err="1">
                <a:solidFill>
                  <a:schemeClr val="accent1">
                    <a:lumMod val="50000"/>
                  </a:schemeClr>
                </a:solidFill>
              </a:rPr>
              <a:t>endl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   }</a:t>
            </a:r>
          </a:p>
          <a:p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};</a:t>
            </a:r>
          </a:p>
          <a:p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class </a:t>
            </a:r>
            <a:r>
              <a:rPr lang="en-GB" sz="1800" dirty="0" err="1">
                <a:solidFill>
                  <a:schemeClr val="accent1">
                    <a:lumMod val="50000"/>
                  </a:schemeClr>
                </a:solidFill>
              </a:rPr>
              <a:t>derivedClass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: public </a:t>
            </a:r>
            <a:r>
              <a:rPr lang="en-GB" sz="1800" dirty="0" err="1">
                <a:solidFill>
                  <a:schemeClr val="accent1">
                    <a:lumMod val="50000"/>
                  </a:schemeClr>
                </a:solidFill>
              </a:rPr>
              <a:t>baseClass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{</a:t>
            </a:r>
          </a:p>
          <a:p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  public:</a:t>
            </a:r>
          </a:p>
          <a:p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   void print() {</a:t>
            </a:r>
          </a:p>
          <a:p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GB" sz="1800" dirty="0" err="1">
                <a:solidFill>
                  <a:schemeClr val="accent1">
                    <a:lumMod val="50000"/>
                  </a:schemeClr>
                </a:solidFill>
              </a:rPr>
              <a:t>cout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&lt;&lt; "The Derived Function." &lt;&lt; </a:t>
            </a:r>
            <a:r>
              <a:rPr lang="en-GB" sz="1800" dirty="0" err="1">
                <a:solidFill>
                  <a:schemeClr val="accent1">
                    <a:lumMod val="50000"/>
                  </a:schemeClr>
                </a:solidFill>
              </a:rPr>
              <a:t>endl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   }</a:t>
            </a:r>
          </a:p>
          <a:p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};</a:t>
            </a:r>
          </a:p>
          <a:p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int main() {</a:t>
            </a:r>
          </a:p>
          <a:p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GB" sz="1800" dirty="0" err="1">
                <a:solidFill>
                  <a:schemeClr val="accent1">
                    <a:lumMod val="50000"/>
                  </a:schemeClr>
                </a:solidFill>
              </a:rPr>
              <a:t>derivedClass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d1;</a:t>
            </a:r>
          </a:p>
          <a:p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GB" sz="1800" dirty="0" err="1">
                <a:solidFill>
                  <a:schemeClr val="accent1">
                    <a:lumMod val="50000"/>
                  </a:schemeClr>
                </a:solidFill>
              </a:rPr>
              <a:t>baseClass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* </a:t>
            </a:r>
            <a:r>
              <a:rPr lang="en-GB" sz="1800" dirty="0" err="1">
                <a:solidFill>
                  <a:schemeClr val="accent1">
                    <a:lumMod val="50000"/>
                  </a:schemeClr>
                </a:solidFill>
              </a:rPr>
              <a:t>ptr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= &amp;d1; //Base Pointer points to d1</a:t>
            </a:r>
          </a:p>
          <a:p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GB" sz="1800" dirty="0" err="1">
                <a:solidFill>
                  <a:schemeClr val="accent1">
                    <a:lumMod val="50000"/>
                  </a:schemeClr>
                </a:solidFill>
              </a:rPr>
              <a:t>ptr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-&gt;print(); // //call function of Base class using </a:t>
            </a:r>
            <a:r>
              <a:rPr lang="en-GB" sz="1800" dirty="0" err="1">
                <a:solidFill>
                  <a:schemeClr val="accent1">
                    <a:lumMod val="50000"/>
                  </a:schemeClr>
                </a:solidFill>
              </a:rPr>
              <a:t>ptr</a:t>
            </a: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   return 0;</a:t>
            </a:r>
          </a:p>
          <a:p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0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Overloading VS Overriding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B80907-A187-F6AD-F713-B9714DBDF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78099"/>
              </p:ext>
            </p:extLst>
          </p:nvPr>
        </p:nvGraphicFramePr>
        <p:xfrm>
          <a:off x="989012" y="1066800"/>
          <a:ext cx="10591006" cy="56028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95503">
                  <a:extLst>
                    <a:ext uri="{9D8B030D-6E8A-4147-A177-3AD203B41FA5}">
                      <a16:colId xmlns:a16="http://schemas.microsoft.com/office/drawing/2014/main" val="3606997321"/>
                    </a:ext>
                  </a:extLst>
                </a:gridCol>
                <a:gridCol w="5295503">
                  <a:extLst>
                    <a:ext uri="{9D8B030D-6E8A-4147-A177-3AD203B41FA5}">
                      <a16:colId xmlns:a16="http://schemas.microsoft.com/office/drawing/2014/main" val="2275940569"/>
                    </a:ext>
                  </a:extLst>
                </a:gridCol>
              </a:tblGrid>
              <a:tr h="229644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Function Overloading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8" marR="78288" marT="52192" marB="52192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Function Overriding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8" marR="78288" marT="52192" marB="52192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441046"/>
                  </a:ext>
                </a:extLst>
              </a:tr>
              <a:tr h="354904"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Can occur with or without </a:t>
                      </a:r>
                      <a:r>
                        <a:rPr lang="en-GB" sz="1800" b="0" u="none" dirty="0">
                          <a:solidFill>
                            <a:schemeClr val="tx1"/>
                          </a:solidFill>
                          <a:effectLst/>
                        </a:rPr>
                        <a:t>inheritance</a:t>
                      </a: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78288" marR="78288" marT="52192" marB="52192" anchor="ctr"/>
                </a:tc>
                <a:tc>
                  <a:txBody>
                    <a:bodyPr/>
                    <a:lstStyle/>
                    <a:p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Can only occur during the presence of inheritance.</a:t>
                      </a:r>
                    </a:p>
                  </a:txBody>
                  <a:tcPr marL="78288" marR="78288" marT="52192" marB="52192" anchor="ctr"/>
                </a:tc>
                <a:extLst>
                  <a:ext uri="{0D108BD9-81ED-4DB2-BD59-A6C34878D82A}">
                    <a16:rowId xmlns:a16="http://schemas.microsoft.com/office/drawing/2014/main" val="3247933855"/>
                  </a:ext>
                </a:extLst>
              </a:tr>
              <a:tr h="855945"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Overloaded functions must have </a:t>
                      </a:r>
                      <a:r>
                        <a:rPr lang="en-GB" sz="1800" b="1" dirty="0">
                          <a:solidFill>
                            <a:schemeClr val="tx1"/>
                          </a:solidFill>
                          <a:effectLst/>
                        </a:rPr>
                        <a:t>different function signatures</a:t>
                      </a: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 (number or data types of arguments should be different).</a:t>
                      </a:r>
                    </a:p>
                  </a:txBody>
                  <a:tcPr marL="78288" marR="78288" marT="52192" marB="52192" anchor="ctr"/>
                </a:tc>
                <a:tc>
                  <a:txBody>
                    <a:bodyPr/>
                    <a:lstStyle/>
                    <a:p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Overridden functions must have the </a:t>
                      </a:r>
                      <a:r>
                        <a:rPr lang="en-GB" sz="1800" b="1">
                          <a:solidFill>
                            <a:schemeClr val="tx1"/>
                          </a:solidFill>
                          <a:effectLst/>
                        </a:rPr>
                        <a:t>same function</a:t>
                      </a: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GB" sz="1800" b="1">
                          <a:solidFill>
                            <a:schemeClr val="tx1"/>
                          </a:solidFill>
                          <a:effectLst/>
                        </a:rPr>
                        <a:t>signatures </a:t>
                      </a: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(number or data types of arguments should be identical).</a:t>
                      </a:r>
                    </a:p>
                  </a:txBody>
                  <a:tcPr marL="78288" marR="78288" marT="52192" marB="52192" anchor="ctr"/>
                </a:tc>
                <a:extLst>
                  <a:ext uri="{0D108BD9-81ED-4DB2-BD59-A6C34878D82A}">
                    <a16:rowId xmlns:a16="http://schemas.microsoft.com/office/drawing/2014/main" val="1888279912"/>
                  </a:ext>
                </a:extLst>
              </a:tr>
              <a:tr h="855945"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Function Overloading allows the same function to exhibit different behaviour depending on the arguments passed to the functions.</a:t>
                      </a:r>
                    </a:p>
                  </a:txBody>
                  <a:tcPr marL="78288" marR="78288" marT="52192" marB="52192" anchor="ctr"/>
                </a:tc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Function Overriding occurs when the derived class and the base class functions are expected to perform differently.</a:t>
                      </a:r>
                    </a:p>
                  </a:txBody>
                  <a:tcPr marL="78288" marR="78288" marT="52192" marB="52192" anchor="ctr"/>
                </a:tc>
                <a:extLst>
                  <a:ext uri="{0D108BD9-81ED-4DB2-BD59-A6C34878D82A}">
                    <a16:rowId xmlns:a16="http://schemas.microsoft.com/office/drawing/2014/main" val="2898369990"/>
                  </a:ext>
                </a:extLst>
              </a:tr>
              <a:tr h="354904">
                <a:tc>
                  <a:txBody>
                    <a:bodyPr/>
                    <a:lstStyle/>
                    <a:p>
                      <a:r>
                        <a:rPr lang="en-IN" sz="1800" b="0">
                          <a:solidFill>
                            <a:schemeClr val="tx1"/>
                          </a:solidFill>
                          <a:effectLst/>
                        </a:rPr>
                        <a:t>Illustrates </a:t>
                      </a: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</a:rPr>
                        <a:t>compile-time polymorphism</a:t>
                      </a:r>
                      <a:r>
                        <a:rPr lang="en-IN" sz="1800" b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78288" marR="78288" marT="52192" marB="52192" anchor="ctr"/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</a:rPr>
                        <a:t>Illustrates </a:t>
                      </a: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run-time polymorphism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78288" marR="78288" marT="52192" marB="52192" anchor="ctr"/>
                </a:tc>
                <a:extLst>
                  <a:ext uri="{0D108BD9-81ED-4DB2-BD59-A6C34878D82A}">
                    <a16:rowId xmlns:a16="http://schemas.microsoft.com/office/drawing/2014/main" val="2466579862"/>
                  </a:ext>
                </a:extLst>
              </a:tr>
              <a:tr h="354904">
                <a:tc>
                  <a:txBody>
                    <a:bodyPr/>
                    <a:lstStyle/>
                    <a:p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Overloading takes place within the same class.</a:t>
                      </a:r>
                    </a:p>
                  </a:txBody>
                  <a:tcPr marL="78288" marR="78288" marT="52192" marB="52192" anchor="ctr"/>
                </a:tc>
                <a:tc>
                  <a:txBody>
                    <a:bodyPr/>
                    <a:lstStyle/>
                    <a:p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Overriding occurs in a base class and its derived class.</a:t>
                      </a:r>
                    </a:p>
                  </a:txBody>
                  <a:tcPr marL="78288" marR="78288" marT="52192" marB="52192" anchor="ctr"/>
                </a:tc>
                <a:extLst>
                  <a:ext uri="{0D108BD9-81ED-4DB2-BD59-A6C34878D82A}">
                    <a16:rowId xmlns:a16="http://schemas.microsoft.com/office/drawing/2014/main" val="3573258557"/>
                  </a:ext>
                </a:extLst>
              </a:tr>
              <a:tr h="480164">
                <a:tc>
                  <a:txBody>
                    <a:bodyPr/>
                    <a:lstStyle/>
                    <a:p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Class can have any number of the overloaded functions.  </a:t>
                      </a:r>
                    </a:p>
                  </a:txBody>
                  <a:tcPr marL="78288" marR="78288" marT="52192" marB="52192" anchor="ctr"/>
                </a:tc>
                <a:tc>
                  <a:txBody>
                    <a:bodyPr/>
                    <a:lstStyle/>
                    <a:p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Can have only one overridden function per derived class.</a:t>
                      </a:r>
                    </a:p>
                  </a:txBody>
                  <a:tcPr marL="78288" marR="78288" marT="52192" marB="52192" anchor="ctr"/>
                </a:tc>
                <a:extLst>
                  <a:ext uri="{0D108BD9-81ED-4DB2-BD59-A6C34878D82A}">
                    <a16:rowId xmlns:a16="http://schemas.microsoft.com/office/drawing/2014/main" val="133491987"/>
                  </a:ext>
                </a:extLst>
              </a:tr>
              <a:tr h="730685">
                <a:tc>
                  <a:txBody>
                    <a:bodyPr/>
                    <a:lstStyle/>
                    <a:p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No special keyword is used to overload a function.</a:t>
                      </a:r>
                    </a:p>
                  </a:txBody>
                  <a:tcPr marL="78288" marR="78288" marT="52192" marB="52192" anchor="ctr"/>
                </a:tc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The virtual keyword in the base class, and the override keyword in the derived class can be used to override a function.</a:t>
                      </a:r>
                    </a:p>
                  </a:txBody>
                  <a:tcPr marL="78288" marR="78288" marT="52192" marB="52192" anchor="ctr"/>
                </a:tc>
                <a:extLst>
                  <a:ext uri="{0D108BD9-81ED-4DB2-BD59-A6C34878D82A}">
                    <a16:rowId xmlns:a16="http://schemas.microsoft.com/office/drawing/2014/main" val="2985232996"/>
                  </a:ext>
                </a:extLst>
              </a:tr>
              <a:tr h="354904">
                <a:tc>
                  <a:txBody>
                    <a:bodyPr/>
                    <a:lstStyle/>
                    <a:p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Execution of functions is faster in this case.</a:t>
                      </a:r>
                    </a:p>
                  </a:txBody>
                  <a:tcPr marL="78288" marR="78288" marT="52192" marB="52192" anchor="ctr"/>
                </a:tc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The function execution is comparatively slower.</a:t>
                      </a:r>
                    </a:p>
                  </a:txBody>
                  <a:tcPr marL="78288" marR="78288" marT="52192" marB="52192" anchor="ctr"/>
                </a:tc>
                <a:extLst>
                  <a:ext uri="{0D108BD9-81ED-4DB2-BD59-A6C34878D82A}">
                    <a16:rowId xmlns:a16="http://schemas.microsoft.com/office/drawing/2014/main" val="1759614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50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0AAB-E987-B9FA-1ADB-08793479F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Anirudha Gaikwad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728</TotalTime>
  <Words>702</Words>
  <Application>Microsoft Office PowerPoint</Application>
  <PresentationFormat>Custom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Constantia</vt:lpstr>
      <vt:lpstr>Verdana</vt:lpstr>
      <vt:lpstr>Wingdings</vt:lpstr>
      <vt:lpstr>Cooking 16x9</vt:lpstr>
      <vt:lpstr>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221</cp:revision>
  <dcterms:created xsi:type="dcterms:W3CDTF">2021-12-19T05:09:16Z</dcterms:created>
  <dcterms:modified xsi:type="dcterms:W3CDTF">2023-07-22T17:29:22Z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