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58" r:id="rId6"/>
    <p:sldId id="261" r:id="rId7"/>
    <p:sldId id="260" r:id="rId8"/>
    <p:sldId id="259"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1632672701"/>
              </p:ext>
            </p:extLst>
          </p:nvPr>
        </p:nvGraphicFramePr>
        <p:xfrm>
          <a:off x="455612" y="2209800"/>
          <a:ext cx="11041040" cy="138149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Virtual base class</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Diamond Problem</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Use of Virtual base class</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Virtual base class</a:t>
            </a:r>
          </a:p>
        </p:txBody>
      </p:sp>
      <p:sp>
        <p:nvSpPr>
          <p:cNvPr id="4" name="TextBox 3">
            <a:extLst>
              <a:ext uri="{FF2B5EF4-FFF2-40B4-BE49-F238E27FC236}">
                <a16:creationId xmlns:a16="http://schemas.microsoft.com/office/drawing/2014/main" id="{3B6818AF-0421-9161-CB00-2D5AA5DD7BB9}"/>
              </a:ext>
            </a:extLst>
          </p:cNvPr>
          <p:cNvSpPr txBox="1"/>
          <p:nvPr/>
        </p:nvSpPr>
        <p:spPr>
          <a:xfrm>
            <a:off x="533003" y="1225689"/>
            <a:ext cx="10743406" cy="5632311"/>
          </a:xfrm>
          <a:prstGeom prst="rect">
            <a:avLst/>
          </a:prstGeom>
          <a:noFill/>
        </p:spPr>
        <p:txBody>
          <a:bodyPr wrap="square">
            <a:spAutoFit/>
          </a:bodyPr>
          <a:lstStyle/>
          <a:p>
            <a:endParaRPr lang="en-GB" dirty="0"/>
          </a:p>
          <a:p>
            <a:pPr marL="342900" indent="-342900">
              <a:buClr>
                <a:schemeClr val="accent1">
                  <a:lumMod val="75000"/>
                </a:schemeClr>
              </a:buClr>
              <a:buFont typeface="Arial" panose="020B0604020202020204" pitchFamily="34" charset="0"/>
              <a:buChar char="•"/>
            </a:pPr>
            <a:r>
              <a:rPr lang="en-GB" dirty="0"/>
              <a:t>An ambiguity can arise when several paths exist to a class from the same base class. This means that a child class could have duplicate sets of members inherited from a single base class.</a:t>
            </a:r>
          </a:p>
          <a:p>
            <a:pPr marL="342900" indent="-342900">
              <a:buClr>
                <a:schemeClr val="accent1">
                  <a:lumMod val="75000"/>
                </a:schemeClr>
              </a:buClr>
              <a:buFont typeface="Arial" panose="020B0604020202020204" pitchFamily="34" charset="0"/>
              <a:buChar char="•"/>
            </a:pPr>
            <a:endParaRPr lang="en-GB" dirty="0"/>
          </a:p>
          <a:p>
            <a:pPr marL="342900" indent="-342900">
              <a:buClr>
                <a:schemeClr val="accent1">
                  <a:lumMod val="75000"/>
                </a:schemeClr>
              </a:buClr>
              <a:buFont typeface="Arial" panose="020B0604020202020204" pitchFamily="34" charset="0"/>
              <a:buChar char="•"/>
            </a:pPr>
            <a:r>
              <a:rPr lang="en-GB" dirty="0"/>
              <a:t>C++ solves this issue by introducing a virtual base class. When a class is made virtual, necessary care is taken so that the duplication is avoided regardless of the number of paths that exist to the child class.</a:t>
            </a:r>
          </a:p>
          <a:p>
            <a:pPr marL="342900" indent="-342900">
              <a:buClr>
                <a:schemeClr val="accent1">
                  <a:lumMod val="75000"/>
                </a:schemeClr>
              </a:buClr>
              <a:buFont typeface="Arial" panose="020B0604020202020204" pitchFamily="34" charset="0"/>
              <a:buChar char="•"/>
            </a:pPr>
            <a:endParaRPr lang="en-GB" dirty="0"/>
          </a:p>
          <a:p>
            <a:pPr marL="342900" indent="-342900">
              <a:buClr>
                <a:schemeClr val="accent1">
                  <a:lumMod val="75000"/>
                </a:schemeClr>
              </a:buClr>
              <a:buFont typeface="Arial" panose="020B0604020202020204" pitchFamily="34" charset="0"/>
              <a:buChar char="•"/>
            </a:pPr>
            <a:r>
              <a:rPr lang="en-GB" dirty="0"/>
              <a:t>When two or more objects are derived from a common base class, we can prevent multiple copies of the base class being present in an object derived from those objects by declaring the base class as virtual when it is being inherited. Such a base class is known as virtual base class. </a:t>
            </a:r>
          </a:p>
          <a:p>
            <a:pPr>
              <a:buClr>
                <a:schemeClr val="accent1">
                  <a:lumMod val="75000"/>
                </a:schemeClr>
              </a:buClr>
            </a:pPr>
            <a:r>
              <a:rPr lang="en-GB" dirty="0"/>
              <a:t>    This can be achieved by preceding the base </a:t>
            </a:r>
            <a:r>
              <a:rPr lang="en-GB" dirty="0" err="1"/>
              <a:t>class’</a:t>
            </a:r>
            <a:r>
              <a:rPr lang="en-GB" dirty="0"/>
              <a:t> name with the word virtual.</a:t>
            </a:r>
          </a:p>
          <a:p>
            <a:endParaRPr lang="en-IN"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Diamond Problem</a:t>
            </a:r>
          </a:p>
        </p:txBody>
      </p:sp>
      <p:grpSp>
        <p:nvGrpSpPr>
          <p:cNvPr id="21" name="Group 20">
            <a:extLst>
              <a:ext uri="{FF2B5EF4-FFF2-40B4-BE49-F238E27FC236}">
                <a16:creationId xmlns:a16="http://schemas.microsoft.com/office/drawing/2014/main" id="{AF62573F-0E50-14EB-D8EC-E5E5077C41C0}"/>
              </a:ext>
            </a:extLst>
          </p:cNvPr>
          <p:cNvGrpSpPr/>
          <p:nvPr/>
        </p:nvGrpSpPr>
        <p:grpSpPr>
          <a:xfrm>
            <a:off x="1141412" y="1295400"/>
            <a:ext cx="9372600" cy="3924301"/>
            <a:chOff x="1141412" y="1295400"/>
            <a:chExt cx="9372600" cy="3924301"/>
          </a:xfrm>
        </p:grpSpPr>
        <p:sp>
          <p:nvSpPr>
            <p:cNvPr id="3" name="Rectangle 2">
              <a:extLst>
                <a:ext uri="{FF2B5EF4-FFF2-40B4-BE49-F238E27FC236}">
                  <a16:creationId xmlns:a16="http://schemas.microsoft.com/office/drawing/2014/main" id="{B9A90CE4-9386-87FB-6C84-0A4EE621D822}"/>
                </a:ext>
              </a:extLst>
            </p:cNvPr>
            <p:cNvSpPr/>
            <p:nvPr/>
          </p:nvSpPr>
          <p:spPr>
            <a:xfrm>
              <a:off x="3808412" y="129540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Class</a:t>
              </a:r>
            </a:p>
          </p:txBody>
        </p:sp>
        <p:sp>
          <p:nvSpPr>
            <p:cNvPr id="5" name="Rectangle 4">
              <a:extLst>
                <a:ext uri="{FF2B5EF4-FFF2-40B4-BE49-F238E27FC236}">
                  <a16:creationId xmlns:a16="http://schemas.microsoft.com/office/drawing/2014/main" id="{619A6EDF-6135-8B1F-FB6F-1B3A90159983}"/>
                </a:ext>
              </a:extLst>
            </p:cNvPr>
            <p:cNvSpPr/>
            <p:nvPr/>
          </p:nvSpPr>
          <p:spPr>
            <a:xfrm>
              <a:off x="7313612" y="2914651"/>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Derived 2</a:t>
              </a:r>
            </a:p>
          </p:txBody>
        </p:sp>
        <p:sp>
          <p:nvSpPr>
            <p:cNvPr id="6" name="Rectangle 5">
              <a:extLst>
                <a:ext uri="{FF2B5EF4-FFF2-40B4-BE49-F238E27FC236}">
                  <a16:creationId xmlns:a16="http://schemas.microsoft.com/office/drawing/2014/main" id="{0CBB23A0-8424-1055-FB33-F6A531630C74}"/>
                </a:ext>
              </a:extLst>
            </p:cNvPr>
            <p:cNvSpPr/>
            <p:nvPr/>
          </p:nvSpPr>
          <p:spPr>
            <a:xfrm>
              <a:off x="1141412" y="2940327"/>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Derived 1</a:t>
              </a:r>
            </a:p>
          </p:txBody>
        </p:sp>
        <p:sp>
          <p:nvSpPr>
            <p:cNvPr id="7" name="Rectangle 6">
              <a:extLst>
                <a:ext uri="{FF2B5EF4-FFF2-40B4-BE49-F238E27FC236}">
                  <a16:creationId xmlns:a16="http://schemas.microsoft.com/office/drawing/2014/main" id="{458718F0-6EDC-4743-4D14-23791072840F}"/>
                </a:ext>
              </a:extLst>
            </p:cNvPr>
            <p:cNvSpPr/>
            <p:nvPr/>
          </p:nvSpPr>
          <p:spPr>
            <a:xfrm>
              <a:off x="4113212" y="4533901"/>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Derived 3</a:t>
              </a:r>
            </a:p>
          </p:txBody>
        </p:sp>
        <p:cxnSp>
          <p:nvCxnSpPr>
            <p:cNvPr id="9" name="Straight Arrow Connector 8">
              <a:extLst>
                <a:ext uri="{FF2B5EF4-FFF2-40B4-BE49-F238E27FC236}">
                  <a16:creationId xmlns:a16="http://schemas.microsoft.com/office/drawing/2014/main" id="{98208472-1D6B-28A0-0D0B-58A8E39416BB}"/>
                </a:ext>
              </a:extLst>
            </p:cNvPr>
            <p:cNvCxnSpPr>
              <a:cxnSpLocks/>
            </p:cNvCxnSpPr>
            <p:nvPr/>
          </p:nvCxnSpPr>
          <p:spPr>
            <a:xfrm flipV="1">
              <a:off x="2761296" y="2012673"/>
              <a:ext cx="2667000" cy="95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F5C24-A434-CDFC-3394-2E4CD08E95EC}"/>
                </a:ext>
              </a:extLst>
            </p:cNvPr>
            <p:cNvCxnSpPr>
              <a:cxnSpLocks/>
              <a:stCxn id="5" idx="0"/>
            </p:cNvCxnSpPr>
            <p:nvPr/>
          </p:nvCxnSpPr>
          <p:spPr>
            <a:xfrm flipH="1" flipV="1">
              <a:off x="5561012" y="2006876"/>
              <a:ext cx="3352800" cy="90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EBA8871-2560-86FD-540F-026C6AC42F86}"/>
                </a:ext>
              </a:extLst>
            </p:cNvPr>
            <p:cNvCxnSpPr>
              <a:cxnSpLocks/>
            </p:cNvCxnSpPr>
            <p:nvPr/>
          </p:nvCxnSpPr>
          <p:spPr>
            <a:xfrm flipH="1" flipV="1">
              <a:off x="2741612" y="3657600"/>
              <a:ext cx="2971800" cy="90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E89183-B0B1-B743-4541-044A0BC9CA1C}"/>
                </a:ext>
              </a:extLst>
            </p:cNvPr>
            <p:cNvCxnSpPr>
              <a:stCxn id="7" idx="0"/>
            </p:cNvCxnSpPr>
            <p:nvPr/>
          </p:nvCxnSpPr>
          <p:spPr>
            <a:xfrm flipV="1">
              <a:off x="5713412" y="3626127"/>
              <a:ext cx="3183572" cy="90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540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Use of Virtual base class</a:t>
            </a:r>
          </a:p>
        </p:txBody>
      </p:sp>
      <p:sp>
        <p:nvSpPr>
          <p:cNvPr id="4" name="TextBox 3">
            <a:extLst>
              <a:ext uri="{FF2B5EF4-FFF2-40B4-BE49-F238E27FC236}">
                <a16:creationId xmlns:a16="http://schemas.microsoft.com/office/drawing/2014/main" id="{3B6818AF-0421-9161-CB00-2D5AA5DD7BB9}"/>
              </a:ext>
            </a:extLst>
          </p:cNvPr>
          <p:cNvSpPr txBox="1"/>
          <p:nvPr/>
        </p:nvSpPr>
        <p:spPr>
          <a:xfrm>
            <a:off x="455612" y="2364462"/>
            <a:ext cx="4951809" cy="2308324"/>
          </a:xfrm>
          <a:prstGeom prst="rect">
            <a:avLst/>
          </a:prstGeom>
          <a:noFill/>
        </p:spPr>
        <p:txBody>
          <a:bodyPr wrap="square">
            <a:spAutoFit/>
          </a:bodyPr>
          <a:lstStyle/>
          <a:p>
            <a:r>
              <a:rPr lang="en-GB" dirty="0"/>
              <a:t>Virtual classes are primarily used during multiple inheritance. To avoid, multiple instances of the same class being taken to the same class which later causes ambiguity, virtual classes are used.</a:t>
            </a:r>
            <a:endParaRPr lang="en-IN" dirty="0"/>
          </a:p>
        </p:txBody>
      </p:sp>
      <p:sp>
        <p:nvSpPr>
          <p:cNvPr id="5" name="TextBox 4">
            <a:extLst>
              <a:ext uri="{FF2B5EF4-FFF2-40B4-BE49-F238E27FC236}">
                <a16:creationId xmlns:a16="http://schemas.microsoft.com/office/drawing/2014/main" id="{B2AB2C93-2BB9-9322-5445-1ACBBE765B63}"/>
              </a:ext>
            </a:extLst>
          </p:cNvPr>
          <p:cNvSpPr txBox="1"/>
          <p:nvPr/>
        </p:nvSpPr>
        <p:spPr>
          <a:xfrm>
            <a:off x="5922996" y="305336"/>
            <a:ext cx="6115016" cy="6247864"/>
          </a:xfrm>
          <a:prstGeom prst="rect">
            <a:avLst/>
          </a:prstGeom>
          <a:noFill/>
          <a:ln>
            <a:solidFill>
              <a:schemeClr val="accent1">
                <a:lumMod val="75000"/>
              </a:schemeClr>
            </a:solidFill>
          </a:ln>
        </p:spPr>
        <p:txBody>
          <a:bodyPr wrap="square">
            <a:spAutoFit/>
          </a:bodyPr>
          <a:lstStyle/>
          <a:p>
            <a:r>
              <a:rPr lang="en-IN" sz="2000" dirty="0"/>
              <a:t>#include &lt;iostream&gt;</a:t>
            </a:r>
          </a:p>
          <a:p>
            <a:r>
              <a:rPr lang="en-IN" sz="2000" dirty="0"/>
              <a:t>using namespace std;</a:t>
            </a:r>
          </a:p>
          <a:p>
            <a:r>
              <a:rPr lang="en-IN" sz="2000" dirty="0"/>
              <a:t>class A {</a:t>
            </a:r>
          </a:p>
          <a:p>
            <a:r>
              <a:rPr lang="en-IN" sz="2000" dirty="0"/>
              <a:t>   public:</a:t>
            </a:r>
          </a:p>
          <a:p>
            <a:r>
              <a:rPr lang="en-IN" sz="2000" dirty="0"/>
              <a:t>   int a;</a:t>
            </a:r>
          </a:p>
          <a:p>
            <a:r>
              <a:rPr lang="en-IN" sz="2000" dirty="0"/>
              <a:t>   A(){</a:t>
            </a:r>
          </a:p>
          <a:p>
            <a:r>
              <a:rPr lang="en-IN" sz="2000" dirty="0"/>
              <a:t>      a = 10;</a:t>
            </a:r>
          </a:p>
          <a:p>
            <a:r>
              <a:rPr lang="en-IN" sz="2000" dirty="0"/>
              <a:t>   }</a:t>
            </a:r>
          </a:p>
          <a:p>
            <a:r>
              <a:rPr lang="en-IN" sz="2000" dirty="0"/>
              <a:t>};</a:t>
            </a:r>
          </a:p>
          <a:p>
            <a:r>
              <a:rPr lang="en-IN" sz="2000" dirty="0"/>
              <a:t>class B : public </a:t>
            </a:r>
            <a:r>
              <a:rPr lang="en-IN" sz="2000" b="1" dirty="0"/>
              <a:t>virtual</a:t>
            </a:r>
            <a:r>
              <a:rPr lang="en-IN" sz="2000" dirty="0"/>
              <a:t> A {</a:t>
            </a:r>
          </a:p>
          <a:p>
            <a:r>
              <a:rPr lang="en-IN" sz="2000" dirty="0"/>
              <a:t>};</a:t>
            </a:r>
          </a:p>
          <a:p>
            <a:r>
              <a:rPr lang="en-IN" sz="2000" dirty="0"/>
              <a:t>class C : public </a:t>
            </a:r>
            <a:r>
              <a:rPr lang="en-IN" sz="2000" b="1" dirty="0"/>
              <a:t>virtual</a:t>
            </a:r>
            <a:r>
              <a:rPr lang="en-IN" sz="2000" dirty="0"/>
              <a:t> A {</a:t>
            </a:r>
          </a:p>
          <a:p>
            <a:r>
              <a:rPr lang="en-IN" sz="2000" dirty="0"/>
              <a:t>};</a:t>
            </a:r>
          </a:p>
          <a:p>
            <a:r>
              <a:rPr lang="en-IN" sz="2000" dirty="0"/>
              <a:t>class D : public B, public C {</a:t>
            </a:r>
          </a:p>
          <a:p>
            <a:r>
              <a:rPr lang="en-IN" sz="2000" dirty="0"/>
              <a:t>};</a:t>
            </a:r>
          </a:p>
          <a:p>
            <a:r>
              <a:rPr lang="en-IN" sz="2000" dirty="0"/>
              <a:t>int main(){</a:t>
            </a:r>
          </a:p>
          <a:p>
            <a:r>
              <a:rPr lang="en-IN" sz="2000" dirty="0"/>
              <a:t>   D object; //creating class D object</a:t>
            </a:r>
          </a:p>
          <a:p>
            <a:r>
              <a:rPr lang="en-IN" sz="2000" dirty="0"/>
              <a:t>   </a:t>
            </a:r>
            <a:r>
              <a:rPr lang="en-IN" sz="2000" dirty="0" err="1"/>
              <a:t>cout</a:t>
            </a:r>
            <a:r>
              <a:rPr lang="en-IN" sz="2000" dirty="0"/>
              <a:t> &lt;&lt; "a = " &lt;&lt; </a:t>
            </a:r>
            <a:r>
              <a:rPr lang="en-IN" sz="2000" dirty="0" err="1"/>
              <a:t>object.a</a:t>
            </a:r>
            <a:r>
              <a:rPr lang="en-IN" sz="2000" dirty="0"/>
              <a:t> &lt;&lt; </a:t>
            </a:r>
            <a:r>
              <a:rPr lang="en-IN" sz="2000" dirty="0" err="1"/>
              <a:t>endl</a:t>
            </a:r>
            <a:r>
              <a:rPr lang="en-IN" sz="2000" dirty="0"/>
              <a:t>; //Output: a=10</a:t>
            </a:r>
          </a:p>
          <a:p>
            <a:r>
              <a:rPr lang="en-IN" sz="2000" dirty="0"/>
              <a:t>   return 0;</a:t>
            </a:r>
          </a:p>
          <a:p>
            <a:r>
              <a:rPr lang="en-IN" sz="2000" dirty="0"/>
              <a:t>}</a:t>
            </a:r>
          </a:p>
        </p:txBody>
      </p:sp>
    </p:spTree>
    <p:extLst>
      <p:ext uri="{BB962C8B-B14F-4D97-AF65-F5344CB8AC3E}">
        <p14:creationId xmlns:p14="http://schemas.microsoft.com/office/powerpoint/2010/main" val="252831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803</TotalTime>
  <Words>317</Words>
  <Application>Microsoft Office PowerPoint</Application>
  <PresentationFormat>Custom</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Constantia</vt:lpstr>
      <vt:lpstr>Verdana</vt:lpstr>
      <vt:lpstr>Wingdings</vt:lpstr>
      <vt:lpstr>Cooking 16x9</vt:lpstr>
      <vt:lpstr>C++</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271</cp:revision>
  <dcterms:created xsi:type="dcterms:W3CDTF">2021-12-19T05:09:16Z</dcterms:created>
  <dcterms:modified xsi:type="dcterms:W3CDTF">2023-07-22T17:31:00Z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