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1" r:id="rId7"/>
    <p:sldId id="262" r:id="rId8"/>
    <p:sldId id="25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69" d="100"/>
          <a:sy n="69" d="100"/>
        </p:scale>
        <p:origin x="780" y="1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15333"/>
              </p:ext>
            </p:extLst>
          </p:nvPr>
        </p:nvGraphicFramePr>
        <p:xfrm>
          <a:off x="455612" y="2209800"/>
          <a:ext cx="11041040" cy="174230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Vs Pure virtual function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Constructor during Multiple Inheritance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Virtual VS Pure Virtual function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4AABFA-6ADA-0DB2-9DC9-589F2370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40986"/>
              </p:ext>
            </p:extLst>
          </p:nvPr>
        </p:nvGraphicFramePr>
        <p:xfrm>
          <a:off x="760412" y="1054710"/>
          <a:ext cx="10829206" cy="57535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14603">
                  <a:extLst>
                    <a:ext uri="{9D8B030D-6E8A-4147-A177-3AD203B41FA5}">
                      <a16:colId xmlns:a16="http://schemas.microsoft.com/office/drawing/2014/main" val="35224038"/>
                    </a:ext>
                  </a:extLst>
                </a:gridCol>
                <a:gridCol w="5414603">
                  <a:extLst>
                    <a:ext uri="{9D8B030D-6E8A-4147-A177-3AD203B41FA5}">
                      <a16:colId xmlns:a16="http://schemas.microsoft.com/office/drawing/2014/main" val="380537492"/>
                    </a:ext>
                  </a:extLst>
                </a:gridCol>
              </a:tblGrid>
              <a:tr h="368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Virtual function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Pure virtual function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28807"/>
                  </a:ext>
                </a:extLst>
              </a:tr>
              <a:tr h="1022553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effectLst/>
                        </a:rPr>
                        <a:t>A virtual function is a member function in a base class that can be redefined in a derived class.</a:t>
                      </a:r>
                      <a:endParaRPr lang="en-GB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dirty="0">
                          <a:solidFill>
                            <a:srgbClr val="333333"/>
                          </a:solidFill>
                          <a:effectLst/>
                        </a:rPr>
                        <a:t>A pure virtual function is a member function in a base class whose declaration is provided in a base class and implemented in a derived class.</a:t>
                      </a:r>
                      <a:endParaRPr lang="en-GB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938241612"/>
                  </a:ext>
                </a:extLst>
              </a:tr>
              <a:tr h="622034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effectLst/>
                        </a:rPr>
                        <a:t>The classes which are containing virtual functions are not abstract classes.</a:t>
                      </a:r>
                      <a:endParaRPr lang="en-GB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dirty="0">
                          <a:solidFill>
                            <a:srgbClr val="333333"/>
                          </a:solidFill>
                          <a:effectLst/>
                        </a:rPr>
                        <a:t>The classes which are containing pure virtual function are the abstract classes.</a:t>
                      </a:r>
                      <a:endParaRPr lang="en-GB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410099040"/>
                  </a:ext>
                </a:extLst>
              </a:tr>
              <a:tr h="622034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effectLst/>
                        </a:rPr>
                        <a:t>In case of a virtual function, definition of a function is provided in the base class.</a:t>
                      </a:r>
                      <a:endParaRPr lang="en-GB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dirty="0">
                          <a:solidFill>
                            <a:srgbClr val="333333"/>
                          </a:solidFill>
                          <a:effectLst/>
                        </a:rPr>
                        <a:t>In case of a pure virtual function, definition of a function is not provided in the base class.</a:t>
                      </a:r>
                      <a:endParaRPr lang="en-GB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624932731"/>
                  </a:ext>
                </a:extLst>
              </a:tr>
              <a:tr h="904328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effectLst/>
                        </a:rPr>
                        <a:t>The base class that contains a virtual function can be instantiated.</a:t>
                      </a:r>
                      <a:endParaRPr lang="en-GB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dirty="0">
                          <a:solidFill>
                            <a:srgbClr val="333333"/>
                          </a:solidFill>
                          <a:effectLst/>
                        </a:rPr>
                        <a:t>The base class that contains a pure virtual function becomes an abstract class, and that cannot be instantiated.</a:t>
                      </a:r>
                      <a:endParaRPr lang="en-GB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973957499"/>
                  </a:ext>
                </a:extLst>
              </a:tr>
              <a:tr h="1022553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effectLst/>
                        </a:rPr>
                        <a:t>If the derived class will not redefine the virtual function of the base class, then there will be no effect on the compilation.</a:t>
                      </a:r>
                      <a:endParaRPr lang="en-GB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effectLst/>
                        </a:rPr>
                        <a:t>If the derived class does not define the pure virtual function; it will not throw any error but the derived class becomes an abstract class.</a:t>
                      </a:r>
                      <a:endParaRPr lang="en-GB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811825825"/>
                  </a:ext>
                </a:extLst>
              </a:tr>
              <a:tr h="622034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>
                          <a:solidFill>
                            <a:srgbClr val="333333"/>
                          </a:solidFill>
                          <a:effectLst/>
                        </a:rPr>
                        <a:t>All the derived classes may or may not redefine the virtual function.</a:t>
                      </a:r>
                      <a:endParaRPr lang="en-GB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600" dirty="0">
                          <a:solidFill>
                            <a:srgbClr val="333333"/>
                          </a:solidFill>
                          <a:effectLst/>
                        </a:rPr>
                        <a:t>All the derived classes must define the pure virtual function.</a:t>
                      </a:r>
                      <a:endParaRPr lang="en-GB" sz="16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8498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Constructor during Multiple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21B10-A02B-DCB2-5B51-549DE02DE4C7}"/>
              </a:ext>
            </a:extLst>
          </p:cNvPr>
          <p:cNvSpPr txBox="1"/>
          <p:nvPr/>
        </p:nvSpPr>
        <p:spPr>
          <a:xfrm>
            <a:off x="836612" y="1524000"/>
            <a:ext cx="10744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Constructor is a class member function with the same name as the class. </a:t>
            </a:r>
          </a:p>
          <a:p>
            <a:r>
              <a:rPr lang="en-IN" dirty="0"/>
              <a:t>The main job of the constructor is to allocate memory for class objects. Constructor is automatically called when the object is created. </a:t>
            </a:r>
          </a:p>
          <a:p>
            <a:endParaRPr lang="en-IN" dirty="0"/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Multiple Inheritance:</a:t>
            </a:r>
          </a:p>
          <a:p>
            <a:endParaRPr lang="en-IN" dirty="0"/>
          </a:p>
          <a:p>
            <a:r>
              <a:rPr lang="en-IN" dirty="0"/>
              <a:t>Multiple Inheritance is a feature of C++ where a class can derive from several(two or more) base classes. </a:t>
            </a:r>
          </a:p>
          <a:p>
            <a:endParaRPr lang="en-IN" dirty="0"/>
          </a:p>
          <a:p>
            <a:r>
              <a:rPr lang="en-IN" dirty="0"/>
              <a:t>The constructors of inherited classes are called in the same order in which they are inherited</a:t>
            </a:r>
          </a:p>
        </p:txBody>
      </p:sp>
    </p:spTree>
    <p:extLst>
      <p:ext uri="{BB962C8B-B14F-4D97-AF65-F5344CB8AC3E}">
        <p14:creationId xmlns:p14="http://schemas.microsoft.com/office/powerpoint/2010/main" val="26654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Constructor during Multiple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21B10-A02B-DCB2-5B51-549DE02DE4C7}"/>
              </a:ext>
            </a:extLst>
          </p:cNvPr>
          <p:cNvSpPr txBox="1"/>
          <p:nvPr/>
        </p:nvSpPr>
        <p:spPr>
          <a:xfrm>
            <a:off x="531812" y="1197386"/>
            <a:ext cx="565861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#include&lt;iostream&gt;</a:t>
            </a:r>
          </a:p>
          <a:p>
            <a:r>
              <a:rPr lang="en-GB" sz="2000" dirty="0"/>
              <a:t>using namespace std;</a:t>
            </a:r>
          </a:p>
          <a:p>
            <a:r>
              <a:rPr lang="en-GB" sz="2000" dirty="0"/>
              <a:t>class A1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public:</a:t>
            </a:r>
          </a:p>
          <a:p>
            <a:r>
              <a:rPr lang="en-GB" sz="2000" dirty="0"/>
              <a:t>A1()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cout</a:t>
            </a:r>
            <a:r>
              <a:rPr lang="en-GB" sz="2000" dirty="0"/>
              <a:t> &lt;&lt; "Constructor of the base class A1 \n";</a:t>
            </a:r>
          </a:p>
          <a:p>
            <a:r>
              <a:rPr lang="en-GB" sz="2000" dirty="0"/>
              <a:t>}</a:t>
            </a:r>
          </a:p>
          <a:p>
            <a:r>
              <a:rPr lang="en-GB" sz="2000" dirty="0"/>
              <a:t>};</a:t>
            </a:r>
          </a:p>
          <a:p>
            <a:r>
              <a:rPr lang="en-GB" sz="2000" dirty="0"/>
              <a:t>class A2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public:</a:t>
            </a:r>
          </a:p>
          <a:p>
            <a:r>
              <a:rPr lang="en-GB" sz="2000" dirty="0"/>
              <a:t>A2()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cout</a:t>
            </a:r>
            <a:r>
              <a:rPr lang="en-GB" sz="2000" dirty="0"/>
              <a:t> &lt;&lt; "Constructor of the base class A2 \n";</a:t>
            </a:r>
          </a:p>
          <a:p>
            <a:r>
              <a:rPr lang="en-GB" sz="2000" dirty="0"/>
              <a:t>}</a:t>
            </a:r>
          </a:p>
          <a:p>
            <a:r>
              <a:rPr lang="en-GB" sz="2000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0D27F-90BD-04B1-FC37-5ECF7AAE563E}"/>
              </a:ext>
            </a:extLst>
          </p:cNvPr>
          <p:cNvSpPr txBox="1"/>
          <p:nvPr/>
        </p:nvSpPr>
        <p:spPr>
          <a:xfrm>
            <a:off x="6475412" y="990600"/>
            <a:ext cx="5334000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class S: public A1, virtual A2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public:</a:t>
            </a:r>
          </a:p>
          <a:p>
            <a:r>
              <a:rPr lang="en-GB" sz="2000" dirty="0"/>
              <a:t>S(): A1(), A2()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 err="1"/>
              <a:t>cout</a:t>
            </a:r>
            <a:r>
              <a:rPr lang="en-GB" sz="2000" dirty="0"/>
              <a:t> &lt;&lt; "Constructor of the derived class S \n";</a:t>
            </a:r>
          </a:p>
          <a:p>
            <a:r>
              <a:rPr lang="en-GB" sz="2000" dirty="0"/>
              <a:t>}</a:t>
            </a:r>
          </a:p>
          <a:p>
            <a:r>
              <a:rPr lang="en-GB" sz="2000" dirty="0"/>
              <a:t>};</a:t>
            </a:r>
          </a:p>
          <a:p>
            <a:r>
              <a:rPr lang="en-GB" sz="2000" dirty="0"/>
              <a:t>int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S </a:t>
            </a:r>
            <a:r>
              <a:rPr lang="en-GB" sz="2000" dirty="0" err="1"/>
              <a:t>obj</a:t>
            </a:r>
            <a:r>
              <a:rPr lang="en-GB" sz="2000" dirty="0"/>
              <a:t>;</a:t>
            </a:r>
          </a:p>
          <a:p>
            <a:r>
              <a:rPr lang="en-GB" sz="2000" dirty="0"/>
              <a:t>return 0;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6A50A-A988-F9A3-8805-7A4A22CDBBF3}"/>
              </a:ext>
            </a:extLst>
          </p:cNvPr>
          <p:cNvSpPr txBox="1"/>
          <p:nvPr/>
        </p:nvSpPr>
        <p:spPr>
          <a:xfrm>
            <a:off x="6477137" y="5198481"/>
            <a:ext cx="5334000" cy="163121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Output:</a:t>
            </a:r>
          </a:p>
          <a:p>
            <a:endParaRPr lang="en-IN" sz="2000" dirty="0"/>
          </a:p>
          <a:p>
            <a:r>
              <a:rPr lang="en-IN" sz="2000" dirty="0"/>
              <a:t>Constructor of the base class A2 </a:t>
            </a:r>
          </a:p>
          <a:p>
            <a:r>
              <a:rPr lang="en-IN" sz="2000" dirty="0"/>
              <a:t>Constructor of the base class A1 </a:t>
            </a:r>
          </a:p>
          <a:p>
            <a:r>
              <a:rPr lang="en-IN" sz="2000" dirty="0"/>
              <a:t>Constructor of the derived class S </a:t>
            </a:r>
          </a:p>
        </p:txBody>
      </p:sp>
    </p:spTree>
    <p:extLst>
      <p:ext uri="{BB962C8B-B14F-4D97-AF65-F5344CB8AC3E}">
        <p14:creationId xmlns:p14="http://schemas.microsoft.com/office/powerpoint/2010/main" val="38902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818</TotalTime>
  <Words>453</Words>
  <Application>Microsoft Office PowerPoint</Application>
  <PresentationFormat>Custom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Constantia</vt:lpstr>
      <vt:lpstr>inter-regular</vt:lpstr>
      <vt:lpstr>times new roman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286</cp:revision>
  <dcterms:created xsi:type="dcterms:W3CDTF">2021-12-19T05:09:16Z</dcterms:created>
  <dcterms:modified xsi:type="dcterms:W3CDTF">2023-07-22T17:31:23Z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