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8" r:id="rId6"/>
    <p:sldId id="294" r:id="rId7"/>
    <p:sldId id="268" r:id="rId8"/>
    <p:sldId id="269" r:id="rId9"/>
    <p:sldId id="271" r:id="rId10"/>
    <p:sldId id="288" r:id="rId11"/>
    <p:sldId id="295" r:id="rId12"/>
    <p:sldId id="296" r:id="rId13"/>
    <p:sldId id="297" r:id="rId14"/>
    <p:sldId id="298" r:id="rId15"/>
    <p:sldId id="299" r:id="rId16"/>
    <p:sldId id="300" r:id="rId17"/>
    <p:sldId id="259"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69" d="100"/>
          <a:sy n="69" d="100"/>
        </p:scale>
        <p:origin x="78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7/22/2023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7/22/2023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7/22/2023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7/22/2023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7/22/2023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7/22/2023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7/22/2023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7/22/2023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C++</a:t>
            </a:r>
          </a:p>
        </p:txBody>
      </p:sp>
      <p:graphicFrame>
        <p:nvGraphicFramePr>
          <p:cNvPr id="4" name="Table 3"/>
          <p:cNvGraphicFramePr>
            <a:graphicFrameLocks noGrp="1"/>
          </p:cNvGraphicFramePr>
          <p:nvPr>
            <p:extLst>
              <p:ext uri="{D42A27DB-BD31-4B8C-83A1-F6EECF244321}">
                <p14:modId xmlns:p14="http://schemas.microsoft.com/office/powerpoint/2010/main" val="986759074"/>
              </p:ext>
            </p:extLst>
          </p:nvPr>
        </p:nvGraphicFramePr>
        <p:xfrm>
          <a:off x="455612" y="2209800"/>
          <a:ext cx="11041040" cy="276794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Verdana" panose="020B0604030504040204" pitchFamily="34" charset="0"/>
                          <a:ea typeface="Verdana" panose="020B0604030504040204" pitchFamily="34" charset="0"/>
                        </a:rPr>
                        <a:t>C++</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kern="1200" dirty="0">
                          <a:solidFill>
                            <a:schemeClr val="dk1"/>
                          </a:solidFill>
                          <a:latin typeface="+mn-lt"/>
                          <a:ea typeface="+mn-ea"/>
                          <a:cs typeface="+mn-cs"/>
                        </a:rPr>
                        <a:t>General Architecture of C++ Program</a:t>
                      </a:r>
                      <a:endParaRPr lang="en-US" sz="2400"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 </a:t>
                      </a:r>
                      <a:r>
                        <a:rPr lang="en-IN" sz="2400" kern="1200" dirty="0">
                          <a:solidFill>
                            <a:schemeClr val="dk1"/>
                          </a:solidFill>
                          <a:latin typeface="+mn-lt"/>
                          <a:ea typeface="+mn-ea"/>
                          <a:cs typeface="+mn-cs"/>
                        </a:rPr>
                        <a:t>Basic C++ program</a:t>
                      </a: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Comments in C++</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Tokens in C++</a:t>
                      </a:r>
                    </a:p>
                  </a:txBody>
                  <a:tcPr anchor="ctr"/>
                </a:tc>
                <a:extLst>
                  <a:ext uri="{0D108BD9-81ED-4DB2-BD59-A6C34878D82A}">
                    <a16:rowId xmlns:a16="http://schemas.microsoft.com/office/drawing/2014/main" val="10002"/>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Keywords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Identifiers</a:t>
                      </a:r>
                    </a:p>
                  </a:txBody>
                  <a:tcPr anchor="ctr"/>
                </a:tc>
                <a:extLst>
                  <a:ext uri="{0D108BD9-81ED-4DB2-BD59-A6C34878D82A}">
                    <a16:rowId xmlns:a16="http://schemas.microsoft.com/office/drawing/2014/main" val="3059655813"/>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Constants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string</a:t>
                      </a:r>
                    </a:p>
                  </a:txBody>
                  <a:tcPr anchor="ctr"/>
                </a:tc>
                <a:extLst>
                  <a:ext uri="{0D108BD9-81ED-4DB2-BD59-A6C34878D82A}">
                    <a16:rowId xmlns:a16="http://schemas.microsoft.com/office/drawing/2014/main" val="1601770549"/>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Operators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2400" kern="1200" dirty="0">
                        <a:solidFill>
                          <a:schemeClr val="dk1"/>
                        </a:solidFill>
                        <a:latin typeface="+mn-lt"/>
                        <a:ea typeface="+mn-ea"/>
                        <a:cs typeface="+mn-cs"/>
                        <a:sym typeface="+mn-ea"/>
                      </a:endParaRPr>
                    </a:p>
                  </a:txBody>
                  <a:tcPr anchor="ctr"/>
                </a:tc>
                <a:extLst>
                  <a:ext uri="{0D108BD9-81ED-4DB2-BD59-A6C34878D82A}">
                    <a16:rowId xmlns:a16="http://schemas.microsoft.com/office/drawing/2014/main" val="2418695937"/>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637" y="1499336"/>
            <a:ext cx="3782776" cy="5109282"/>
          </a:xfrm>
        </p:spPr>
        <p:txBody>
          <a:bodyPr>
            <a:normAutofit/>
          </a:bodyPr>
          <a:lstStyle/>
          <a:p>
            <a:pPr marL="0" indent="0">
              <a:buNone/>
            </a:pPr>
            <a:r>
              <a:rPr lang="en-GB" sz="2400" b="0" i="0" dirty="0">
                <a:effectLst/>
              </a:rPr>
              <a:t>In C++, operators are special symbols that are used to perform operations on one or more operands. An operand is a value on which an operator acts. </a:t>
            </a:r>
          </a:p>
          <a:p>
            <a:pPr marL="0" indent="0">
              <a:buNone/>
            </a:pPr>
            <a:r>
              <a:rPr lang="en-GB" sz="2400" b="0" i="0" dirty="0">
                <a:effectLst/>
              </a:rPr>
              <a:t>C++ has a wide range of operators, including arithmetic operators, relational operators, logical operators, and others.</a:t>
            </a: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dirty="0">
                <a:solidFill>
                  <a:schemeClr val="dk1"/>
                </a:solidFill>
                <a:sym typeface="+mn-ea"/>
              </a:rPr>
              <a:t>O</a:t>
            </a:r>
            <a:r>
              <a:rPr lang="en-US" altLang="zh-CN" sz="4000" b="1" kern="1200" dirty="0">
                <a:solidFill>
                  <a:schemeClr val="dk1"/>
                </a:solidFill>
                <a:latin typeface="+mn-lt"/>
                <a:ea typeface="+mn-ea"/>
                <a:cs typeface="+mn-cs"/>
                <a:sym typeface="+mn-ea"/>
              </a:rPr>
              <a:t>perators</a:t>
            </a:r>
            <a:endParaRPr lang="en-IN" sz="4000" b="1" kern="1200" dirty="0">
              <a:solidFill>
                <a:schemeClr val="dk1"/>
              </a:solidFill>
              <a:latin typeface="+mn-lt"/>
              <a:ea typeface="+mn-ea"/>
              <a:cs typeface="+mn-cs"/>
            </a:endParaRPr>
          </a:p>
        </p:txBody>
      </p:sp>
      <p:graphicFrame>
        <p:nvGraphicFramePr>
          <p:cNvPr id="2" name="Table 1">
            <a:extLst>
              <a:ext uri="{FF2B5EF4-FFF2-40B4-BE49-F238E27FC236}">
                <a16:creationId xmlns:a16="http://schemas.microsoft.com/office/drawing/2014/main" id="{603CA1A8-2C75-B67D-1510-5C16DE01FF3C}"/>
              </a:ext>
            </a:extLst>
          </p:cNvPr>
          <p:cNvGraphicFramePr>
            <a:graphicFrameLocks noGrp="1"/>
          </p:cNvGraphicFramePr>
          <p:nvPr>
            <p:extLst>
              <p:ext uri="{D42A27DB-BD31-4B8C-83A1-F6EECF244321}">
                <p14:modId xmlns:p14="http://schemas.microsoft.com/office/powerpoint/2010/main" val="3640347786"/>
              </p:ext>
            </p:extLst>
          </p:nvPr>
        </p:nvGraphicFramePr>
        <p:xfrm>
          <a:off x="4494212" y="1516236"/>
          <a:ext cx="7412921" cy="4586714"/>
        </p:xfrm>
        <a:graphic>
          <a:graphicData uri="http://schemas.openxmlformats.org/drawingml/2006/table">
            <a:tbl>
              <a:tblPr>
                <a:tableStyleId>{5940675A-B579-460E-94D1-54222C63F5DA}</a:tableStyleId>
              </a:tblPr>
              <a:tblGrid>
                <a:gridCol w="1000162">
                  <a:extLst>
                    <a:ext uri="{9D8B030D-6E8A-4147-A177-3AD203B41FA5}">
                      <a16:colId xmlns:a16="http://schemas.microsoft.com/office/drawing/2014/main" val="504622605"/>
                    </a:ext>
                  </a:extLst>
                </a:gridCol>
                <a:gridCol w="1631572">
                  <a:extLst>
                    <a:ext uri="{9D8B030D-6E8A-4147-A177-3AD203B41FA5}">
                      <a16:colId xmlns:a16="http://schemas.microsoft.com/office/drawing/2014/main" val="3048669295"/>
                    </a:ext>
                  </a:extLst>
                </a:gridCol>
                <a:gridCol w="3240155">
                  <a:extLst>
                    <a:ext uri="{9D8B030D-6E8A-4147-A177-3AD203B41FA5}">
                      <a16:colId xmlns:a16="http://schemas.microsoft.com/office/drawing/2014/main" val="2430161166"/>
                    </a:ext>
                  </a:extLst>
                </a:gridCol>
                <a:gridCol w="1541032">
                  <a:extLst>
                    <a:ext uri="{9D8B030D-6E8A-4147-A177-3AD203B41FA5}">
                      <a16:colId xmlns:a16="http://schemas.microsoft.com/office/drawing/2014/main" val="3603539882"/>
                    </a:ext>
                  </a:extLst>
                </a:gridCol>
              </a:tblGrid>
              <a:tr h="571500">
                <a:tc>
                  <a:txBody>
                    <a:bodyPr/>
                    <a:lstStyle/>
                    <a:p>
                      <a:pPr algn="l" fontAlgn="t"/>
                      <a:r>
                        <a:rPr lang="en-IN" sz="1600">
                          <a:effectLst/>
                        </a:rPr>
                        <a:t>Operator</a:t>
                      </a:r>
                    </a:p>
                  </a:txBody>
                  <a:tcPr marL="98534" marR="49267" marT="49267" marB="49267">
                    <a:solidFill>
                      <a:schemeClr val="accent2"/>
                    </a:solidFill>
                  </a:tcPr>
                </a:tc>
                <a:tc>
                  <a:txBody>
                    <a:bodyPr/>
                    <a:lstStyle/>
                    <a:p>
                      <a:pPr algn="l" fontAlgn="t"/>
                      <a:r>
                        <a:rPr lang="en-IN" sz="1600">
                          <a:effectLst/>
                        </a:rPr>
                        <a:t>Name</a:t>
                      </a:r>
                    </a:p>
                  </a:txBody>
                  <a:tcPr marL="49267" marR="49267" marT="49267" marB="49267">
                    <a:solidFill>
                      <a:schemeClr val="accent2"/>
                    </a:solidFill>
                  </a:tcPr>
                </a:tc>
                <a:tc>
                  <a:txBody>
                    <a:bodyPr/>
                    <a:lstStyle/>
                    <a:p>
                      <a:pPr algn="l" fontAlgn="t"/>
                      <a:r>
                        <a:rPr lang="en-IN" sz="1600">
                          <a:effectLst/>
                        </a:rPr>
                        <a:t>Description</a:t>
                      </a:r>
                    </a:p>
                  </a:txBody>
                  <a:tcPr marL="49267" marR="49267" marT="49267" marB="49267">
                    <a:solidFill>
                      <a:schemeClr val="accent2"/>
                    </a:solidFill>
                  </a:tcPr>
                </a:tc>
                <a:tc>
                  <a:txBody>
                    <a:bodyPr/>
                    <a:lstStyle/>
                    <a:p>
                      <a:pPr algn="l" fontAlgn="t"/>
                      <a:r>
                        <a:rPr lang="en-IN" sz="1600" dirty="0">
                          <a:effectLst/>
                        </a:rPr>
                        <a:t>Example</a:t>
                      </a:r>
                    </a:p>
                  </a:txBody>
                  <a:tcPr marL="49267" marR="49267" marT="49267" marB="49267">
                    <a:solidFill>
                      <a:schemeClr val="accent2"/>
                    </a:solidFill>
                  </a:tcPr>
                </a:tc>
                <a:extLst>
                  <a:ext uri="{0D108BD9-81ED-4DB2-BD59-A6C34878D82A}">
                    <a16:rowId xmlns:a16="http://schemas.microsoft.com/office/drawing/2014/main" val="982262473"/>
                  </a:ext>
                </a:extLst>
              </a:tr>
              <a:tr h="571500">
                <a:tc>
                  <a:txBody>
                    <a:bodyPr/>
                    <a:lstStyle/>
                    <a:p>
                      <a:pPr algn="l" fontAlgn="t"/>
                      <a:r>
                        <a:rPr lang="en-IN" sz="1600">
                          <a:effectLst/>
                        </a:rPr>
                        <a:t>+</a:t>
                      </a:r>
                    </a:p>
                  </a:txBody>
                  <a:tcPr marL="98534" marR="49267" marT="49267" marB="49267"/>
                </a:tc>
                <a:tc>
                  <a:txBody>
                    <a:bodyPr/>
                    <a:lstStyle/>
                    <a:p>
                      <a:pPr algn="l" fontAlgn="t"/>
                      <a:r>
                        <a:rPr lang="en-IN" sz="1600">
                          <a:effectLst/>
                        </a:rPr>
                        <a:t>Addition</a:t>
                      </a:r>
                    </a:p>
                  </a:txBody>
                  <a:tcPr marL="49267" marR="49267" marT="49267" marB="49267"/>
                </a:tc>
                <a:tc>
                  <a:txBody>
                    <a:bodyPr/>
                    <a:lstStyle/>
                    <a:p>
                      <a:pPr algn="l" fontAlgn="t"/>
                      <a:r>
                        <a:rPr lang="en-IN" sz="1600" dirty="0">
                          <a:effectLst/>
                        </a:rPr>
                        <a:t>Adds together two values</a:t>
                      </a:r>
                    </a:p>
                  </a:txBody>
                  <a:tcPr marL="49267" marR="49267" marT="49267" marB="49267"/>
                </a:tc>
                <a:tc>
                  <a:txBody>
                    <a:bodyPr/>
                    <a:lstStyle/>
                    <a:p>
                      <a:pPr algn="l" fontAlgn="t"/>
                      <a:r>
                        <a:rPr lang="en-IN" sz="1600" dirty="0">
                          <a:effectLst/>
                        </a:rPr>
                        <a:t>x + y</a:t>
                      </a:r>
                    </a:p>
                  </a:txBody>
                  <a:tcPr marL="49267" marR="49267" marT="49267" marB="49267"/>
                </a:tc>
                <a:extLst>
                  <a:ext uri="{0D108BD9-81ED-4DB2-BD59-A6C34878D82A}">
                    <a16:rowId xmlns:a16="http://schemas.microsoft.com/office/drawing/2014/main" val="1687082520"/>
                  </a:ext>
                </a:extLst>
              </a:tr>
              <a:tr h="571500">
                <a:tc>
                  <a:txBody>
                    <a:bodyPr/>
                    <a:lstStyle/>
                    <a:p>
                      <a:pPr algn="l" fontAlgn="t"/>
                      <a:r>
                        <a:rPr lang="en-IN" sz="1600">
                          <a:effectLst/>
                        </a:rPr>
                        <a:t>-</a:t>
                      </a:r>
                    </a:p>
                  </a:txBody>
                  <a:tcPr marL="98534" marR="49267" marT="49267" marB="49267"/>
                </a:tc>
                <a:tc>
                  <a:txBody>
                    <a:bodyPr/>
                    <a:lstStyle/>
                    <a:p>
                      <a:pPr algn="l" fontAlgn="t"/>
                      <a:r>
                        <a:rPr lang="en-IN" sz="1600">
                          <a:effectLst/>
                        </a:rPr>
                        <a:t>Subtraction</a:t>
                      </a:r>
                    </a:p>
                  </a:txBody>
                  <a:tcPr marL="49267" marR="49267" marT="49267" marB="49267"/>
                </a:tc>
                <a:tc>
                  <a:txBody>
                    <a:bodyPr/>
                    <a:lstStyle/>
                    <a:p>
                      <a:pPr algn="l" fontAlgn="t"/>
                      <a:r>
                        <a:rPr lang="en-GB" sz="1600" dirty="0">
                          <a:effectLst/>
                        </a:rPr>
                        <a:t>Subtracts one value from another</a:t>
                      </a:r>
                    </a:p>
                  </a:txBody>
                  <a:tcPr marL="49267" marR="49267" marT="49267" marB="49267"/>
                </a:tc>
                <a:tc>
                  <a:txBody>
                    <a:bodyPr/>
                    <a:lstStyle/>
                    <a:p>
                      <a:pPr algn="l" fontAlgn="t"/>
                      <a:r>
                        <a:rPr lang="en-IN" sz="1600">
                          <a:effectLst/>
                        </a:rPr>
                        <a:t>x - y</a:t>
                      </a:r>
                    </a:p>
                  </a:txBody>
                  <a:tcPr marL="49267" marR="49267" marT="49267" marB="49267"/>
                </a:tc>
                <a:extLst>
                  <a:ext uri="{0D108BD9-81ED-4DB2-BD59-A6C34878D82A}">
                    <a16:rowId xmlns:a16="http://schemas.microsoft.com/office/drawing/2014/main" val="2655619974"/>
                  </a:ext>
                </a:extLst>
              </a:tr>
              <a:tr h="571500">
                <a:tc>
                  <a:txBody>
                    <a:bodyPr/>
                    <a:lstStyle/>
                    <a:p>
                      <a:pPr algn="l" fontAlgn="t"/>
                      <a:r>
                        <a:rPr lang="en-IN" sz="1600">
                          <a:effectLst/>
                        </a:rPr>
                        <a:t>*</a:t>
                      </a:r>
                    </a:p>
                  </a:txBody>
                  <a:tcPr marL="98534" marR="49267" marT="49267" marB="49267"/>
                </a:tc>
                <a:tc>
                  <a:txBody>
                    <a:bodyPr/>
                    <a:lstStyle/>
                    <a:p>
                      <a:pPr algn="l" fontAlgn="t"/>
                      <a:r>
                        <a:rPr lang="en-IN" sz="1600">
                          <a:effectLst/>
                        </a:rPr>
                        <a:t>Multiplication</a:t>
                      </a:r>
                    </a:p>
                  </a:txBody>
                  <a:tcPr marL="49267" marR="49267" marT="49267" marB="49267"/>
                </a:tc>
                <a:tc>
                  <a:txBody>
                    <a:bodyPr/>
                    <a:lstStyle/>
                    <a:p>
                      <a:pPr algn="l" fontAlgn="t"/>
                      <a:r>
                        <a:rPr lang="en-IN" sz="1600">
                          <a:effectLst/>
                        </a:rPr>
                        <a:t>Multiplies two values</a:t>
                      </a:r>
                    </a:p>
                  </a:txBody>
                  <a:tcPr marL="49267" marR="49267" marT="49267" marB="49267"/>
                </a:tc>
                <a:tc>
                  <a:txBody>
                    <a:bodyPr/>
                    <a:lstStyle/>
                    <a:p>
                      <a:pPr algn="l" fontAlgn="t"/>
                      <a:r>
                        <a:rPr lang="en-IN" sz="1600">
                          <a:effectLst/>
                        </a:rPr>
                        <a:t>x * y</a:t>
                      </a:r>
                    </a:p>
                  </a:txBody>
                  <a:tcPr marL="49267" marR="49267" marT="49267" marB="49267"/>
                </a:tc>
                <a:extLst>
                  <a:ext uri="{0D108BD9-81ED-4DB2-BD59-A6C34878D82A}">
                    <a16:rowId xmlns:a16="http://schemas.microsoft.com/office/drawing/2014/main" val="879534882"/>
                  </a:ext>
                </a:extLst>
              </a:tr>
              <a:tr h="571500">
                <a:tc>
                  <a:txBody>
                    <a:bodyPr/>
                    <a:lstStyle/>
                    <a:p>
                      <a:pPr algn="l" fontAlgn="t"/>
                      <a:r>
                        <a:rPr lang="en-IN" sz="1600">
                          <a:effectLst/>
                        </a:rPr>
                        <a:t>/</a:t>
                      </a:r>
                    </a:p>
                  </a:txBody>
                  <a:tcPr marL="98534" marR="49267" marT="49267" marB="49267"/>
                </a:tc>
                <a:tc>
                  <a:txBody>
                    <a:bodyPr/>
                    <a:lstStyle/>
                    <a:p>
                      <a:pPr algn="l" fontAlgn="t"/>
                      <a:r>
                        <a:rPr lang="en-IN" sz="1600">
                          <a:effectLst/>
                        </a:rPr>
                        <a:t>Division</a:t>
                      </a:r>
                    </a:p>
                  </a:txBody>
                  <a:tcPr marL="49267" marR="49267" marT="49267" marB="49267"/>
                </a:tc>
                <a:tc>
                  <a:txBody>
                    <a:bodyPr/>
                    <a:lstStyle/>
                    <a:p>
                      <a:pPr algn="l" fontAlgn="t"/>
                      <a:r>
                        <a:rPr lang="en-GB" sz="1600" dirty="0">
                          <a:effectLst/>
                        </a:rPr>
                        <a:t>Divides one value by another</a:t>
                      </a:r>
                    </a:p>
                  </a:txBody>
                  <a:tcPr marL="49267" marR="49267" marT="49267" marB="49267"/>
                </a:tc>
                <a:tc>
                  <a:txBody>
                    <a:bodyPr/>
                    <a:lstStyle/>
                    <a:p>
                      <a:pPr algn="l" fontAlgn="t"/>
                      <a:r>
                        <a:rPr lang="en-IN" sz="1600">
                          <a:effectLst/>
                        </a:rPr>
                        <a:t>x / y</a:t>
                      </a:r>
                    </a:p>
                  </a:txBody>
                  <a:tcPr marL="49267" marR="49267" marT="49267" marB="49267"/>
                </a:tc>
                <a:extLst>
                  <a:ext uri="{0D108BD9-81ED-4DB2-BD59-A6C34878D82A}">
                    <a16:rowId xmlns:a16="http://schemas.microsoft.com/office/drawing/2014/main" val="1618569003"/>
                  </a:ext>
                </a:extLst>
              </a:tr>
              <a:tr h="571500">
                <a:tc>
                  <a:txBody>
                    <a:bodyPr/>
                    <a:lstStyle/>
                    <a:p>
                      <a:pPr algn="l" fontAlgn="t"/>
                      <a:r>
                        <a:rPr lang="en-IN" sz="1600">
                          <a:effectLst/>
                        </a:rPr>
                        <a:t>%</a:t>
                      </a:r>
                    </a:p>
                  </a:txBody>
                  <a:tcPr marL="98534" marR="49267" marT="49267" marB="49267"/>
                </a:tc>
                <a:tc>
                  <a:txBody>
                    <a:bodyPr/>
                    <a:lstStyle/>
                    <a:p>
                      <a:pPr algn="l" fontAlgn="t"/>
                      <a:r>
                        <a:rPr lang="en-IN" sz="1600">
                          <a:effectLst/>
                        </a:rPr>
                        <a:t>Modulus</a:t>
                      </a:r>
                    </a:p>
                  </a:txBody>
                  <a:tcPr marL="49267" marR="49267" marT="49267" marB="49267"/>
                </a:tc>
                <a:tc>
                  <a:txBody>
                    <a:bodyPr/>
                    <a:lstStyle/>
                    <a:p>
                      <a:pPr algn="l" fontAlgn="t"/>
                      <a:r>
                        <a:rPr lang="en-IN" sz="1600">
                          <a:effectLst/>
                        </a:rPr>
                        <a:t>Returns the division remainder</a:t>
                      </a:r>
                    </a:p>
                  </a:txBody>
                  <a:tcPr marL="49267" marR="49267" marT="49267" marB="49267"/>
                </a:tc>
                <a:tc>
                  <a:txBody>
                    <a:bodyPr/>
                    <a:lstStyle/>
                    <a:p>
                      <a:pPr algn="l" fontAlgn="t"/>
                      <a:r>
                        <a:rPr lang="en-IN" sz="1600">
                          <a:effectLst/>
                        </a:rPr>
                        <a:t>x % y</a:t>
                      </a:r>
                    </a:p>
                  </a:txBody>
                  <a:tcPr marL="49267" marR="49267" marT="49267" marB="49267"/>
                </a:tc>
                <a:extLst>
                  <a:ext uri="{0D108BD9-81ED-4DB2-BD59-A6C34878D82A}">
                    <a16:rowId xmlns:a16="http://schemas.microsoft.com/office/drawing/2014/main" val="4148091176"/>
                  </a:ext>
                </a:extLst>
              </a:tr>
              <a:tr h="571500">
                <a:tc>
                  <a:txBody>
                    <a:bodyPr/>
                    <a:lstStyle/>
                    <a:p>
                      <a:pPr algn="l" fontAlgn="t"/>
                      <a:r>
                        <a:rPr lang="en-IN" sz="1600">
                          <a:effectLst/>
                        </a:rPr>
                        <a:t>++</a:t>
                      </a:r>
                    </a:p>
                  </a:txBody>
                  <a:tcPr marL="98534" marR="49267" marT="49267" marB="49267"/>
                </a:tc>
                <a:tc>
                  <a:txBody>
                    <a:bodyPr/>
                    <a:lstStyle/>
                    <a:p>
                      <a:pPr algn="l" fontAlgn="t"/>
                      <a:r>
                        <a:rPr lang="en-IN" sz="1600">
                          <a:effectLst/>
                        </a:rPr>
                        <a:t>Increment</a:t>
                      </a:r>
                    </a:p>
                  </a:txBody>
                  <a:tcPr marL="49267" marR="49267" marT="49267" marB="49267"/>
                </a:tc>
                <a:tc>
                  <a:txBody>
                    <a:bodyPr/>
                    <a:lstStyle/>
                    <a:p>
                      <a:pPr algn="l" fontAlgn="t"/>
                      <a:r>
                        <a:rPr lang="en-GB" sz="1600">
                          <a:effectLst/>
                        </a:rPr>
                        <a:t>Increases the value of a variable by 1</a:t>
                      </a:r>
                    </a:p>
                  </a:txBody>
                  <a:tcPr marL="49267" marR="49267" marT="49267" marB="49267"/>
                </a:tc>
                <a:tc>
                  <a:txBody>
                    <a:bodyPr/>
                    <a:lstStyle/>
                    <a:p>
                      <a:pPr algn="l" fontAlgn="t"/>
                      <a:r>
                        <a:rPr lang="en-IN" sz="1600">
                          <a:effectLst/>
                        </a:rPr>
                        <a:t>++x</a:t>
                      </a:r>
                    </a:p>
                  </a:txBody>
                  <a:tcPr marL="49267" marR="49267" marT="49267" marB="49267"/>
                </a:tc>
                <a:extLst>
                  <a:ext uri="{0D108BD9-81ED-4DB2-BD59-A6C34878D82A}">
                    <a16:rowId xmlns:a16="http://schemas.microsoft.com/office/drawing/2014/main" val="3334873112"/>
                  </a:ext>
                </a:extLst>
              </a:tr>
              <a:tr h="571500">
                <a:tc>
                  <a:txBody>
                    <a:bodyPr/>
                    <a:lstStyle/>
                    <a:p>
                      <a:pPr algn="l" fontAlgn="t"/>
                      <a:r>
                        <a:rPr lang="en-IN" sz="1600">
                          <a:effectLst/>
                        </a:rPr>
                        <a:t>--</a:t>
                      </a:r>
                    </a:p>
                  </a:txBody>
                  <a:tcPr marL="98534" marR="49267" marT="49267" marB="49267"/>
                </a:tc>
                <a:tc>
                  <a:txBody>
                    <a:bodyPr/>
                    <a:lstStyle/>
                    <a:p>
                      <a:pPr algn="l" fontAlgn="t"/>
                      <a:r>
                        <a:rPr lang="en-IN" sz="1600">
                          <a:effectLst/>
                        </a:rPr>
                        <a:t>Decrement</a:t>
                      </a:r>
                    </a:p>
                  </a:txBody>
                  <a:tcPr marL="49267" marR="49267" marT="49267" marB="49267"/>
                </a:tc>
                <a:tc>
                  <a:txBody>
                    <a:bodyPr/>
                    <a:lstStyle/>
                    <a:p>
                      <a:pPr algn="l" fontAlgn="t"/>
                      <a:r>
                        <a:rPr lang="en-GB" sz="1600">
                          <a:effectLst/>
                        </a:rPr>
                        <a:t>Decreases the value of a variable by 1</a:t>
                      </a:r>
                    </a:p>
                  </a:txBody>
                  <a:tcPr marL="49267" marR="49267" marT="49267" marB="49267"/>
                </a:tc>
                <a:tc>
                  <a:txBody>
                    <a:bodyPr/>
                    <a:lstStyle/>
                    <a:p>
                      <a:pPr algn="l" fontAlgn="t"/>
                      <a:r>
                        <a:rPr lang="en-IN" sz="1600" dirty="0">
                          <a:effectLst/>
                        </a:rPr>
                        <a:t>--x</a:t>
                      </a:r>
                    </a:p>
                  </a:txBody>
                  <a:tcPr marL="49267" marR="49267" marT="49267" marB="49267"/>
                </a:tc>
                <a:extLst>
                  <a:ext uri="{0D108BD9-81ED-4DB2-BD59-A6C34878D82A}">
                    <a16:rowId xmlns:a16="http://schemas.microsoft.com/office/drawing/2014/main" val="3957976"/>
                  </a:ext>
                </a:extLst>
              </a:tr>
            </a:tbl>
          </a:graphicData>
        </a:graphic>
      </p:graphicFrame>
      <p:sp>
        <p:nvSpPr>
          <p:cNvPr id="6" name="TextBox 5">
            <a:extLst>
              <a:ext uri="{FF2B5EF4-FFF2-40B4-BE49-F238E27FC236}">
                <a16:creationId xmlns:a16="http://schemas.microsoft.com/office/drawing/2014/main" id="{1DC5B447-BF4A-35DE-5FB3-5413BC582B6B}"/>
              </a:ext>
            </a:extLst>
          </p:cNvPr>
          <p:cNvSpPr txBox="1"/>
          <p:nvPr/>
        </p:nvSpPr>
        <p:spPr>
          <a:xfrm>
            <a:off x="6475412" y="858172"/>
            <a:ext cx="6192982" cy="461665"/>
          </a:xfrm>
          <a:prstGeom prst="rect">
            <a:avLst/>
          </a:prstGeom>
          <a:noFill/>
        </p:spPr>
        <p:txBody>
          <a:bodyPr wrap="square">
            <a:spAutoFit/>
          </a:bodyPr>
          <a:lstStyle/>
          <a:p>
            <a:pPr algn="l"/>
            <a:r>
              <a:rPr lang="en-IN" b="0" i="0" dirty="0">
                <a:effectLst/>
              </a:rPr>
              <a:t>Arithmetic Operators</a:t>
            </a:r>
          </a:p>
        </p:txBody>
      </p:sp>
    </p:spTree>
    <p:extLst>
      <p:ext uri="{BB962C8B-B14F-4D97-AF65-F5344CB8AC3E}">
        <p14:creationId xmlns:p14="http://schemas.microsoft.com/office/powerpoint/2010/main" val="10956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dirty="0">
                <a:solidFill>
                  <a:schemeClr val="dk1"/>
                </a:solidFill>
                <a:sym typeface="+mn-ea"/>
              </a:rPr>
              <a:t>O</a:t>
            </a:r>
            <a:r>
              <a:rPr lang="en-US" altLang="zh-CN" sz="4000" b="1" kern="1200" dirty="0">
                <a:solidFill>
                  <a:schemeClr val="dk1"/>
                </a:solidFill>
                <a:latin typeface="+mn-lt"/>
                <a:ea typeface="+mn-ea"/>
                <a:cs typeface="+mn-cs"/>
                <a:sym typeface="+mn-ea"/>
              </a:rPr>
              <a:t>perators</a:t>
            </a:r>
            <a:endParaRPr lang="en-IN" sz="4000" b="1" kern="1200" dirty="0">
              <a:solidFill>
                <a:schemeClr val="dk1"/>
              </a:solidFill>
              <a:latin typeface="+mn-lt"/>
              <a:ea typeface="+mn-ea"/>
              <a:cs typeface="+mn-cs"/>
            </a:endParaRPr>
          </a:p>
        </p:txBody>
      </p:sp>
      <p:sp>
        <p:nvSpPr>
          <p:cNvPr id="6" name="TextBox 5">
            <a:extLst>
              <a:ext uri="{FF2B5EF4-FFF2-40B4-BE49-F238E27FC236}">
                <a16:creationId xmlns:a16="http://schemas.microsoft.com/office/drawing/2014/main" id="{1DC5B447-BF4A-35DE-5FB3-5413BC582B6B}"/>
              </a:ext>
            </a:extLst>
          </p:cNvPr>
          <p:cNvSpPr txBox="1"/>
          <p:nvPr/>
        </p:nvSpPr>
        <p:spPr>
          <a:xfrm>
            <a:off x="3656012" y="926635"/>
            <a:ext cx="6192982" cy="461665"/>
          </a:xfrm>
          <a:prstGeom prst="rect">
            <a:avLst/>
          </a:prstGeom>
          <a:noFill/>
        </p:spPr>
        <p:txBody>
          <a:bodyPr wrap="square">
            <a:spAutoFit/>
          </a:bodyPr>
          <a:lstStyle/>
          <a:p>
            <a:pPr algn="l"/>
            <a:r>
              <a:rPr lang="en-IN" b="0" i="0" dirty="0">
                <a:effectLst/>
              </a:rPr>
              <a:t>Assignment Operators</a:t>
            </a:r>
          </a:p>
        </p:txBody>
      </p:sp>
      <p:graphicFrame>
        <p:nvGraphicFramePr>
          <p:cNvPr id="7" name="Table 6">
            <a:extLst>
              <a:ext uri="{FF2B5EF4-FFF2-40B4-BE49-F238E27FC236}">
                <a16:creationId xmlns:a16="http://schemas.microsoft.com/office/drawing/2014/main" id="{3A380499-1398-8330-3D0A-80BD211E38B6}"/>
              </a:ext>
            </a:extLst>
          </p:cNvPr>
          <p:cNvGraphicFramePr>
            <a:graphicFrameLocks noGrp="1"/>
          </p:cNvGraphicFramePr>
          <p:nvPr>
            <p:extLst>
              <p:ext uri="{D42A27DB-BD31-4B8C-83A1-F6EECF244321}">
                <p14:modId xmlns:p14="http://schemas.microsoft.com/office/powerpoint/2010/main" val="2224470692"/>
              </p:ext>
            </p:extLst>
          </p:nvPr>
        </p:nvGraphicFramePr>
        <p:xfrm>
          <a:off x="1217612" y="1456763"/>
          <a:ext cx="9601200" cy="5235792"/>
        </p:xfrm>
        <a:graphic>
          <a:graphicData uri="http://schemas.openxmlformats.org/drawingml/2006/table">
            <a:tbl>
              <a:tblPr>
                <a:tableStyleId>{5940675A-B579-460E-94D1-54222C63F5DA}</a:tableStyleId>
              </a:tblPr>
              <a:tblGrid>
                <a:gridCol w="3200400">
                  <a:extLst>
                    <a:ext uri="{9D8B030D-6E8A-4147-A177-3AD203B41FA5}">
                      <a16:colId xmlns:a16="http://schemas.microsoft.com/office/drawing/2014/main" val="1067349097"/>
                    </a:ext>
                  </a:extLst>
                </a:gridCol>
                <a:gridCol w="3200400">
                  <a:extLst>
                    <a:ext uri="{9D8B030D-6E8A-4147-A177-3AD203B41FA5}">
                      <a16:colId xmlns:a16="http://schemas.microsoft.com/office/drawing/2014/main" val="3914369210"/>
                    </a:ext>
                  </a:extLst>
                </a:gridCol>
                <a:gridCol w="3200400">
                  <a:extLst>
                    <a:ext uri="{9D8B030D-6E8A-4147-A177-3AD203B41FA5}">
                      <a16:colId xmlns:a16="http://schemas.microsoft.com/office/drawing/2014/main" val="4262614113"/>
                    </a:ext>
                  </a:extLst>
                </a:gridCol>
              </a:tblGrid>
              <a:tr h="239889">
                <a:tc>
                  <a:txBody>
                    <a:bodyPr/>
                    <a:lstStyle/>
                    <a:p>
                      <a:pPr algn="l" fontAlgn="t"/>
                      <a:r>
                        <a:rPr lang="en-IN" sz="2400">
                          <a:effectLst/>
                        </a:rPr>
                        <a:t>Operator</a:t>
                      </a:r>
                      <a:endParaRPr lang="en-IN" sz="2400">
                        <a:effectLst/>
                        <a:latin typeface="+mn-lt"/>
                      </a:endParaRPr>
                    </a:p>
                  </a:txBody>
                  <a:tcPr marL="70556" marR="35278" marT="35278" marB="35278">
                    <a:solidFill>
                      <a:schemeClr val="accent2"/>
                    </a:solidFill>
                  </a:tcPr>
                </a:tc>
                <a:tc>
                  <a:txBody>
                    <a:bodyPr/>
                    <a:lstStyle/>
                    <a:p>
                      <a:pPr algn="l" fontAlgn="t"/>
                      <a:r>
                        <a:rPr lang="en-IN" sz="2400">
                          <a:effectLst/>
                        </a:rPr>
                        <a:t>Example</a:t>
                      </a:r>
                      <a:endParaRPr lang="en-IN" sz="2400">
                        <a:effectLst/>
                        <a:latin typeface="+mn-lt"/>
                      </a:endParaRPr>
                    </a:p>
                  </a:txBody>
                  <a:tcPr marL="35278" marR="35278" marT="35278" marB="35278">
                    <a:solidFill>
                      <a:schemeClr val="accent2"/>
                    </a:solidFill>
                  </a:tcPr>
                </a:tc>
                <a:tc>
                  <a:txBody>
                    <a:bodyPr/>
                    <a:lstStyle/>
                    <a:p>
                      <a:pPr algn="l" fontAlgn="t"/>
                      <a:r>
                        <a:rPr lang="en-IN" sz="2400" dirty="0">
                          <a:effectLst/>
                        </a:rPr>
                        <a:t>Same As</a:t>
                      </a:r>
                      <a:endParaRPr lang="en-IN" sz="2400" dirty="0">
                        <a:effectLst/>
                        <a:latin typeface="+mn-lt"/>
                      </a:endParaRPr>
                    </a:p>
                  </a:txBody>
                  <a:tcPr marL="35278" marR="35278" marT="35278" marB="35278">
                    <a:solidFill>
                      <a:schemeClr val="accent2"/>
                    </a:solidFill>
                  </a:tcPr>
                </a:tc>
                <a:extLst>
                  <a:ext uri="{0D108BD9-81ED-4DB2-BD59-A6C34878D82A}">
                    <a16:rowId xmlns:a16="http://schemas.microsoft.com/office/drawing/2014/main" val="1843805529"/>
                  </a:ext>
                </a:extLst>
              </a:tr>
              <a:tr h="409222">
                <a:tc>
                  <a:txBody>
                    <a:bodyPr/>
                    <a:lstStyle/>
                    <a:p>
                      <a:pPr algn="l" fontAlgn="t"/>
                      <a:r>
                        <a:rPr lang="en-IN" sz="2400">
                          <a:effectLst/>
                        </a:rPr>
                        <a:t>=</a:t>
                      </a:r>
                      <a:endParaRPr lang="en-IN" sz="2400">
                        <a:effectLst/>
                        <a:latin typeface="+mn-lt"/>
                      </a:endParaRPr>
                    </a:p>
                  </a:txBody>
                  <a:tcPr marL="70556" marR="35278" marT="35278" marB="35278"/>
                </a:tc>
                <a:tc>
                  <a:txBody>
                    <a:bodyPr/>
                    <a:lstStyle/>
                    <a:p>
                      <a:pPr algn="l" fontAlgn="t"/>
                      <a:r>
                        <a:rPr lang="en-IN" sz="2400" dirty="0">
                          <a:effectLst/>
                        </a:rPr>
                        <a:t>x = 5</a:t>
                      </a:r>
                      <a:endParaRPr lang="en-IN" sz="2400" dirty="0">
                        <a:effectLst/>
                        <a:latin typeface="+mn-lt"/>
                      </a:endParaRPr>
                    </a:p>
                  </a:txBody>
                  <a:tcPr marL="35278" marR="35278" marT="35278" marB="35278"/>
                </a:tc>
                <a:tc>
                  <a:txBody>
                    <a:bodyPr/>
                    <a:lstStyle/>
                    <a:p>
                      <a:pPr algn="l" fontAlgn="t"/>
                      <a:r>
                        <a:rPr lang="en-IN" sz="2400" dirty="0">
                          <a:effectLst/>
                        </a:rPr>
                        <a:t>x = 5</a:t>
                      </a:r>
                      <a:endParaRPr lang="en-IN" sz="2400" dirty="0">
                        <a:effectLst/>
                        <a:latin typeface="+mn-lt"/>
                      </a:endParaRPr>
                    </a:p>
                  </a:txBody>
                  <a:tcPr marL="35278" marR="35278" marT="35278" marB="35278"/>
                </a:tc>
                <a:extLst>
                  <a:ext uri="{0D108BD9-81ED-4DB2-BD59-A6C34878D82A}">
                    <a16:rowId xmlns:a16="http://schemas.microsoft.com/office/drawing/2014/main" val="2760456106"/>
                  </a:ext>
                </a:extLst>
              </a:tr>
              <a:tr h="409222">
                <a:tc>
                  <a:txBody>
                    <a:bodyPr/>
                    <a:lstStyle/>
                    <a:p>
                      <a:pPr algn="l" fontAlgn="t"/>
                      <a:r>
                        <a:rPr lang="en-IN" sz="2400">
                          <a:effectLst/>
                        </a:rPr>
                        <a:t>+=</a:t>
                      </a:r>
                      <a:endParaRPr lang="en-IN" sz="2400">
                        <a:effectLst/>
                        <a:latin typeface="+mn-lt"/>
                      </a:endParaRPr>
                    </a:p>
                  </a:txBody>
                  <a:tcPr marL="70556" marR="35278" marT="35278" marB="35278"/>
                </a:tc>
                <a:tc>
                  <a:txBody>
                    <a:bodyPr/>
                    <a:lstStyle/>
                    <a:p>
                      <a:pPr algn="l" fontAlgn="t"/>
                      <a:r>
                        <a:rPr lang="en-IN" sz="2400">
                          <a:effectLst/>
                        </a:rPr>
                        <a:t>x += 3</a:t>
                      </a:r>
                      <a:endParaRPr lang="en-IN" sz="2400">
                        <a:effectLst/>
                        <a:latin typeface="+mn-lt"/>
                      </a:endParaRPr>
                    </a:p>
                  </a:txBody>
                  <a:tcPr marL="35278" marR="35278" marT="35278" marB="35278"/>
                </a:tc>
                <a:tc>
                  <a:txBody>
                    <a:bodyPr/>
                    <a:lstStyle/>
                    <a:p>
                      <a:pPr algn="l" fontAlgn="t"/>
                      <a:r>
                        <a:rPr lang="en-IN" sz="2400">
                          <a:effectLst/>
                        </a:rPr>
                        <a:t>x = x + 3</a:t>
                      </a:r>
                      <a:endParaRPr lang="en-IN" sz="2400">
                        <a:effectLst/>
                        <a:latin typeface="+mn-lt"/>
                      </a:endParaRPr>
                    </a:p>
                  </a:txBody>
                  <a:tcPr marL="35278" marR="35278" marT="35278" marB="35278"/>
                </a:tc>
                <a:extLst>
                  <a:ext uri="{0D108BD9-81ED-4DB2-BD59-A6C34878D82A}">
                    <a16:rowId xmlns:a16="http://schemas.microsoft.com/office/drawing/2014/main" val="2049407085"/>
                  </a:ext>
                </a:extLst>
              </a:tr>
              <a:tr h="409222">
                <a:tc>
                  <a:txBody>
                    <a:bodyPr/>
                    <a:lstStyle/>
                    <a:p>
                      <a:pPr algn="l" fontAlgn="t"/>
                      <a:r>
                        <a:rPr lang="en-IN" sz="2400">
                          <a:effectLst/>
                        </a:rPr>
                        <a:t>-=</a:t>
                      </a:r>
                      <a:endParaRPr lang="en-IN" sz="2400">
                        <a:effectLst/>
                        <a:latin typeface="+mn-lt"/>
                      </a:endParaRPr>
                    </a:p>
                  </a:txBody>
                  <a:tcPr marL="70556" marR="35278" marT="35278" marB="35278"/>
                </a:tc>
                <a:tc>
                  <a:txBody>
                    <a:bodyPr/>
                    <a:lstStyle/>
                    <a:p>
                      <a:pPr algn="l" fontAlgn="t"/>
                      <a:r>
                        <a:rPr lang="en-IN" sz="2400">
                          <a:effectLst/>
                        </a:rPr>
                        <a:t>x -= 3</a:t>
                      </a:r>
                      <a:endParaRPr lang="en-IN" sz="2400">
                        <a:effectLst/>
                        <a:latin typeface="+mn-lt"/>
                      </a:endParaRPr>
                    </a:p>
                  </a:txBody>
                  <a:tcPr marL="35278" marR="35278" marT="35278" marB="35278"/>
                </a:tc>
                <a:tc>
                  <a:txBody>
                    <a:bodyPr/>
                    <a:lstStyle/>
                    <a:p>
                      <a:pPr algn="l" fontAlgn="t"/>
                      <a:r>
                        <a:rPr lang="en-IN" sz="2400">
                          <a:effectLst/>
                        </a:rPr>
                        <a:t>x = x - 3</a:t>
                      </a:r>
                      <a:endParaRPr lang="en-IN" sz="2400">
                        <a:effectLst/>
                        <a:latin typeface="+mn-lt"/>
                      </a:endParaRPr>
                    </a:p>
                  </a:txBody>
                  <a:tcPr marL="35278" marR="35278" marT="35278" marB="35278"/>
                </a:tc>
                <a:extLst>
                  <a:ext uri="{0D108BD9-81ED-4DB2-BD59-A6C34878D82A}">
                    <a16:rowId xmlns:a16="http://schemas.microsoft.com/office/drawing/2014/main" val="3130168899"/>
                  </a:ext>
                </a:extLst>
              </a:tr>
              <a:tr h="409222">
                <a:tc>
                  <a:txBody>
                    <a:bodyPr/>
                    <a:lstStyle/>
                    <a:p>
                      <a:pPr algn="l" fontAlgn="t"/>
                      <a:r>
                        <a:rPr lang="en-IN" sz="2400">
                          <a:effectLst/>
                        </a:rPr>
                        <a:t>*=</a:t>
                      </a:r>
                      <a:endParaRPr lang="en-IN" sz="2400">
                        <a:effectLst/>
                        <a:latin typeface="+mn-lt"/>
                      </a:endParaRPr>
                    </a:p>
                  </a:txBody>
                  <a:tcPr marL="70556" marR="35278" marT="35278" marB="35278"/>
                </a:tc>
                <a:tc>
                  <a:txBody>
                    <a:bodyPr/>
                    <a:lstStyle/>
                    <a:p>
                      <a:pPr algn="l" fontAlgn="t"/>
                      <a:r>
                        <a:rPr lang="en-IN" sz="2400">
                          <a:effectLst/>
                        </a:rPr>
                        <a:t>x *= 3</a:t>
                      </a:r>
                      <a:endParaRPr lang="en-IN" sz="2400">
                        <a:effectLst/>
                        <a:latin typeface="+mn-lt"/>
                      </a:endParaRPr>
                    </a:p>
                  </a:txBody>
                  <a:tcPr marL="35278" marR="35278" marT="35278" marB="35278"/>
                </a:tc>
                <a:tc>
                  <a:txBody>
                    <a:bodyPr/>
                    <a:lstStyle/>
                    <a:p>
                      <a:pPr algn="l" fontAlgn="t"/>
                      <a:r>
                        <a:rPr lang="en-IN" sz="2400">
                          <a:effectLst/>
                        </a:rPr>
                        <a:t>x = x * 3</a:t>
                      </a:r>
                      <a:endParaRPr lang="en-IN" sz="2400">
                        <a:effectLst/>
                        <a:latin typeface="+mn-lt"/>
                      </a:endParaRPr>
                    </a:p>
                  </a:txBody>
                  <a:tcPr marL="35278" marR="35278" marT="35278" marB="35278"/>
                </a:tc>
                <a:extLst>
                  <a:ext uri="{0D108BD9-81ED-4DB2-BD59-A6C34878D82A}">
                    <a16:rowId xmlns:a16="http://schemas.microsoft.com/office/drawing/2014/main" val="1841874990"/>
                  </a:ext>
                </a:extLst>
              </a:tr>
              <a:tr h="409222">
                <a:tc>
                  <a:txBody>
                    <a:bodyPr/>
                    <a:lstStyle/>
                    <a:p>
                      <a:pPr algn="l" fontAlgn="t"/>
                      <a:r>
                        <a:rPr lang="en-IN" sz="2400">
                          <a:effectLst/>
                        </a:rPr>
                        <a:t>/=</a:t>
                      </a:r>
                      <a:endParaRPr lang="en-IN" sz="2400">
                        <a:effectLst/>
                        <a:latin typeface="+mn-lt"/>
                      </a:endParaRPr>
                    </a:p>
                  </a:txBody>
                  <a:tcPr marL="70556" marR="35278" marT="35278" marB="35278"/>
                </a:tc>
                <a:tc>
                  <a:txBody>
                    <a:bodyPr/>
                    <a:lstStyle/>
                    <a:p>
                      <a:pPr algn="l" fontAlgn="t"/>
                      <a:r>
                        <a:rPr lang="en-IN" sz="2400" dirty="0">
                          <a:effectLst/>
                        </a:rPr>
                        <a:t>x /= 3</a:t>
                      </a:r>
                      <a:endParaRPr lang="en-IN" sz="2400" dirty="0">
                        <a:effectLst/>
                        <a:latin typeface="+mn-lt"/>
                      </a:endParaRPr>
                    </a:p>
                  </a:txBody>
                  <a:tcPr marL="35278" marR="35278" marT="35278" marB="35278"/>
                </a:tc>
                <a:tc>
                  <a:txBody>
                    <a:bodyPr/>
                    <a:lstStyle/>
                    <a:p>
                      <a:pPr algn="l" fontAlgn="t"/>
                      <a:r>
                        <a:rPr lang="en-IN" sz="2400">
                          <a:effectLst/>
                        </a:rPr>
                        <a:t>x = x / 3</a:t>
                      </a:r>
                      <a:endParaRPr lang="en-IN" sz="2400">
                        <a:effectLst/>
                        <a:latin typeface="+mn-lt"/>
                      </a:endParaRPr>
                    </a:p>
                  </a:txBody>
                  <a:tcPr marL="35278" marR="35278" marT="35278" marB="35278"/>
                </a:tc>
                <a:extLst>
                  <a:ext uri="{0D108BD9-81ED-4DB2-BD59-A6C34878D82A}">
                    <a16:rowId xmlns:a16="http://schemas.microsoft.com/office/drawing/2014/main" val="234302964"/>
                  </a:ext>
                </a:extLst>
              </a:tr>
              <a:tr h="409222">
                <a:tc>
                  <a:txBody>
                    <a:bodyPr/>
                    <a:lstStyle/>
                    <a:p>
                      <a:pPr algn="l" fontAlgn="t"/>
                      <a:r>
                        <a:rPr lang="en-IN" sz="2400">
                          <a:effectLst/>
                        </a:rPr>
                        <a:t>%=</a:t>
                      </a:r>
                      <a:endParaRPr lang="en-IN" sz="2400">
                        <a:effectLst/>
                        <a:latin typeface="+mn-lt"/>
                      </a:endParaRPr>
                    </a:p>
                  </a:txBody>
                  <a:tcPr marL="70556" marR="35278" marT="35278" marB="35278"/>
                </a:tc>
                <a:tc>
                  <a:txBody>
                    <a:bodyPr/>
                    <a:lstStyle/>
                    <a:p>
                      <a:pPr algn="l" fontAlgn="t"/>
                      <a:r>
                        <a:rPr lang="en-IN" sz="2400">
                          <a:effectLst/>
                        </a:rPr>
                        <a:t>x %= 3</a:t>
                      </a:r>
                      <a:endParaRPr lang="en-IN" sz="2400">
                        <a:effectLst/>
                        <a:latin typeface="+mn-lt"/>
                      </a:endParaRPr>
                    </a:p>
                  </a:txBody>
                  <a:tcPr marL="35278" marR="35278" marT="35278" marB="35278"/>
                </a:tc>
                <a:tc>
                  <a:txBody>
                    <a:bodyPr/>
                    <a:lstStyle/>
                    <a:p>
                      <a:pPr algn="l" fontAlgn="t"/>
                      <a:r>
                        <a:rPr lang="en-IN" sz="2400">
                          <a:effectLst/>
                        </a:rPr>
                        <a:t>x = x % 3</a:t>
                      </a:r>
                      <a:endParaRPr lang="en-IN" sz="2400">
                        <a:effectLst/>
                        <a:latin typeface="+mn-lt"/>
                      </a:endParaRPr>
                    </a:p>
                  </a:txBody>
                  <a:tcPr marL="35278" marR="35278" marT="35278" marB="35278"/>
                </a:tc>
                <a:extLst>
                  <a:ext uri="{0D108BD9-81ED-4DB2-BD59-A6C34878D82A}">
                    <a16:rowId xmlns:a16="http://schemas.microsoft.com/office/drawing/2014/main" val="3527134226"/>
                  </a:ext>
                </a:extLst>
              </a:tr>
              <a:tr h="409222">
                <a:tc>
                  <a:txBody>
                    <a:bodyPr/>
                    <a:lstStyle/>
                    <a:p>
                      <a:pPr algn="l" fontAlgn="t"/>
                      <a:r>
                        <a:rPr lang="en-IN" sz="2400">
                          <a:effectLst/>
                        </a:rPr>
                        <a:t>&amp;=</a:t>
                      </a:r>
                      <a:endParaRPr lang="en-IN" sz="2400">
                        <a:effectLst/>
                        <a:latin typeface="+mn-lt"/>
                      </a:endParaRPr>
                    </a:p>
                  </a:txBody>
                  <a:tcPr marL="70556" marR="35278" marT="35278" marB="35278"/>
                </a:tc>
                <a:tc>
                  <a:txBody>
                    <a:bodyPr/>
                    <a:lstStyle/>
                    <a:p>
                      <a:pPr algn="l" fontAlgn="t"/>
                      <a:r>
                        <a:rPr lang="en-IN" sz="2400">
                          <a:effectLst/>
                        </a:rPr>
                        <a:t>x &amp;= 3</a:t>
                      </a:r>
                      <a:endParaRPr lang="en-IN" sz="2400">
                        <a:effectLst/>
                        <a:latin typeface="+mn-lt"/>
                      </a:endParaRPr>
                    </a:p>
                  </a:txBody>
                  <a:tcPr marL="35278" marR="35278" marT="35278" marB="35278"/>
                </a:tc>
                <a:tc>
                  <a:txBody>
                    <a:bodyPr/>
                    <a:lstStyle/>
                    <a:p>
                      <a:pPr algn="l" fontAlgn="t"/>
                      <a:r>
                        <a:rPr lang="en-IN" sz="2400">
                          <a:effectLst/>
                        </a:rPr>
                        <a:t>x = x &amp; 3</a:t>
                      </a:r>
                      <a:endParaRPr lang="en-IN" sz="2400">
                        <a:effectLst/>
                        <a:latin typeface="+mn-lt"/>
                      </a:endParaRPr>
                    </a:p>
                  </a:txBody>
                  <a:tcPr marL="35278" marR="35278" marT="35278" marB="35278"/>
                </a:tc>
                <a:extLst>
                  <a:ext uri="{0D108BD9-81ED-4DB2-BD59-A6C34878D82A}">
                    <a16:rowId xmlns:a16="http://schemas.microsoft.com/office/drawing/2014/main" val="1774696068"/>
                  </a:ext>
                </a:extLst>
              </a:tr>
              <a:tr h="409222">
                <a:tc>
                  <a:txBody>
                    <a:bodyPr/>
                    <a:lstStyle/>
                    <a:p>
                      <a:pPr algn="l" fontAlgn="t"/>
                      <a:r>
                        <a:rPr lang="en-IN" sz="2400">
                          <a:effectLst/>
                        </a:rPr>
                        <a:t>|=</a:t>
                      </a:r>
                      <a:endParaRPr lang="en-IN" sz="2400">
                        <a:effectLst/>
                        <a:latin typeface="+mn-lt"/>
                      </a:endParaRPr>
                    </a:p>
                  </a:txBody>
                  <a:tcPr marL="70556" marR="35278" marT="35278" marB="35278"/>
                </a:tc>
                <a:tc>
                  <a:txBody>
                    <a:bodyPr/>
                    <a:lstStyle/>
                    <a:p>
                      <a:pPr algn="l" fontAlgn="t"/>
                      <a:r>
                        <a:rPr lang="en-IN" sz="2400">
                          <a:effectLst/>
                        </a:rPr>
                        <a:t>x |= 3</a:t>
                      </a:r>
                      <a:endParaRPr lang="en-IN" sz="2400">
                        <a:effectLst/>
                        <a:latin typeface="+mn-lt"/>
                      </a:endParaRPr>
                    </a:p>
                  </a:txBody>
                  <a:tcPr marL="35278" marR="35278" marT="35278" marB="35278"/>
                </a:tc>
                <a:tc>
                  <a:txBody>
                    <a:bodyPr/>
                    <a:lstStyle/>
                    <a:p>
                      <a:pPr algn="l" fontAlgn="t"/>
                      <a:r>
                        <a:rPr lang="en-IN" sz="2400">
                          <a:effectLst/>
                        </a:rPr>
                        <a:t>x = x | 3</a:t>
                      </a:r>
                      <a:endParaRPr lang="en-IN" sz="2400">
                        <a:effectLst/>
                        <a:latin typeface="+mn-lt"/>
                      </a:endParaRPr>
                    </a:p>
                  </a:txBody>
                  <a:tcPr marL="35278" marR="35278" marT="35278" marB="35278"/>
                </a:tc>
                <a:extLst>
                  <a:ext uri="{0D108BD9-81ED-4DB2-BD59-A6C34878D82A}">
                    <a16:rowId xmlns:a16="http://schemas.microsoft.com/office/drawing/2014/main" val="689594733"/>
                  </a:ext>
                </a:extLst>
              </a:tr>
              <a:tr h="409222">
                <a:tc>
                  <a:txBody>
                    <a:bodyPr/>
                    <a:lstStyle/>
                    <a:p>
                      <a:pPr algn="l" fontAlgn="t"/>
                      <a:r>
                        <a:rPr lang="en-IN" sz="2400">
                          <a:effectLst/>
                        </a:rPr>
                        <a:t>^=</a:t>
                      </a:r>
                      <a:endParaRPr lang="en-IN" sz="2400">
                        <a:effectLst/>
                        <a:latin typeface="+mn-lt"/>
                      </a:endParaRPr>
                    </a:p>
                  </a:txBody>
                  <a:tcPr marL="70556" marR="35278" marT="35278" marB="35278"/>
                </a:tc>
                <a:tc>
                  <a:txBody>
                    <a:bodyPr/>
                    <a:lstStyle/>
                    <a:p>
                      <a:pPr algn="l" fontAlgn="t"/>
                      <a:r>
                        <a:rPr lang="en-IN" sz="2400">
                          <a:effectLst/>
                        </a:rPr>
                        <a:t>x ^= 3</a:t>
                      </a:r>
                      <a:endParaRPr lang="en-IN" sz="2400">
                        <a:effectLst/>
                        <a:latin typeface="+mn-lt"/>
                      </a:endParaRPr>
                    </a:p>
                  </a:txBody>
                  <a:tcPr marL="35278" marR="35278" marT="35278" marB="35278"/>
                </a:tc>
                <a:tc>
                  <a:txBody>
                    <a:bodyPr/>
                    <a:lstStyle/>
                    <a:p>
                      <a:pPr algn="l" fontAlgn="t"/>
                      <a:r>
                        <a:rPr lang="en-IN" sz="2400">
                          <a:effectLst/>
                        </a:rPr>
                        <a:t>x = x ^ 3</a:t>
                      </a:r>
                      <a:endParaRPr lang="en-IN" sz="2400">
                        <a:effectLst/>
                        <a:latin typeface="+mn-lt"/>
                      </a:endParaRPr>
                    </a:p>
                  </a:txBody>
                  <a:tcPr marL="35278" marR="35278" marT="35278" marB="35278"/>
                </a:tc>
                <a:extLst>
                  <a:ext uri="{0D108BD9-81ED-4DB2-BD59-A6C34878D82A}">
                    <a16:rowId xmlns:a16="http://schemas.microsoft.com/office/drawing/2014/main" val="3023538940"/>
                  </a:ext>
                </a:extLst>
              </a:tr>
              <a:tr h="409222">
                <a:tc>
                  <a:txBody>
                    <a:bodyPr/>
                    <a:lstStyle/>
                    <a:p>
                      <a:pPr algn="l" fontAlgn="t"/>
                      <a:r>
                        <a:rPr lang="en-IN" sz="2400">
                          <a:effectLst/>
                        </a:rPr>
                        <a:t>&gt;&gt;=</a:t>
                      </a:r>
                      <a:endParaRPr lang="en-IN" sz="2400">
                        <a:effectLst/>
                        <a:latin typeface="+mn-lt"/>
                      </a:endParaRPr>
                    </a:p>
                  </a:txBody>
                  <a:tcPr marL="70556" marR="35278" marT="35278" marB="35278"/>
                </a:tc>
                <a:tc>
                  <a:txBody>
                    <a:bodyPr/>
                    <a:lstStyle/>
                    <a:p>
                      <a:pPr algn="l" fontAlgn="t"/>
                      <a:r>
                        <a:rPr lang="en-IN" sz="2400">
                          <a:effectLst/>
                        </a:rPr>
                        <a:t>x &gt;&gt;= 3</a:t>
                      </a:r>
                      <a:endParaRPr lang="en-IN" sz="2400">
                        <a:effectLst/>
                        <a:latin typeface="+mn-lt"/>
                      </a:endParaRPr>
                    </a:p>
                  </a:txBody>
                  <a:tcPr marL="35278" marR="35278" marT="35278" marB="35278"/>
                </a:tc>
                <a:tc>
                  <a:txBody>
                    <a:bodyPr/>
                    <a:lstStyle/>
                    <a:p>
                      <a:pPr algn="l" fontAlgn="t"/>
                      <a:r>
                        <a:rPr lang="en-IN" sz="2400">
                          <a:effectLst/>
                        </a:rPr>
                        <a:t>x = x &gt;&gt; 3</a:t>
                      </a:r>
                      <a:endParaRPr lang="en-IN" sz="2400">
                        <a:effectLst/>
                        <a:latin typeface="+mn-lt"/>
                      </a:endParaRPr>
                    </a:p>
                  </a:txBody>
                  <a:tcPr marL="35278" marR="35278" marT="35278" marB="35278"/>
                </a:tc>
                <a:extLst>
                  <a:ext uri="{0D108BD9-81ED-4DB2-BD59-A6C34878D82A}">
                    <a16:rowId xmlns:a16="http://schemas.microsoft.com/office/drawing/2014/main" val="2803435734"/>
                  </a:ext>
                </a:extLst>
              </a:tr>
              <a:tr h="239889">
                <a:tc>
                  <a:txBody>
                    <a:bodyPr/>
                    <a:lstStyle/>
                    <a:p>
                      <a:pPr algn="l" fontAlgn="t"/>
                      <a:r>
                        <a:rPr lang="en-IN" sz="2400">
                          <a:effectLst/>
                        </a:rPr>
                        <a:t>&lt;&lt;=</a:t>
                      </a:r>
                      <a:endParaRPr lang="en-IN" sz="2400">
                        <a:effectLst/>
                        <a:latin typeface="+mn-lt"/>
                      </a:endParaRPr>
                    </a:p>
                  </a:txBody>
                  <a:tcPr marL="70556" marR="35278" marT="35278" marB="35278"/>
                </a:tc>
                <a:tc>
                  <a:txBody>
                    <a:bodyPr/>
                    <a:lstStyle/>
                    <a:p>
                      <a:pPr algn="l" fontAlgn="t"/>
                      <a:r>
                        <a:rPr lang="en-IN" sz="2400">
                          <a:effectLst/>
                        </a:rPr>
                        <a:t>x &lt;&lt;= 3</a:t>
                      </a:r>
                      <a:endParaRPr lang="en-IN" sz="2400">
                        <a:effectLst/>
                        <a:latin typeface="+mn-lt"/>
                      </a:endParaRPr>
                    </a:p>
                  </a:txBody>
                  <a:tcPr marL="35278" marR="35278" marT="35278" marB="35278"/>
                </a:tc>
                <a:tc>
                  <a:txBody>
                    <a:bodyPr/>
                    <a:lstStyle/>
                    <a:p>
                      <a:pPr algn="l" fontAlgn="t"/>
                      <a:r>
                        <a:rPr lang="en-IN" sz="2400" dirty="0">
                          <a:effectLst/>
                        </a:rPr>
                        <a:t>x = x &lt;&lt; 3</a:t>
                      </a:r>
                      <a:endParaRPr lang="en-IN" sz="2400" dirty="0">
                        <a:effectLst/>
                        <a:latin typeface="+mn-lt"/>
                      </a:endParaRPr>
                    </a:p>
                  </a:txBody>
                  <a:tcPr marL="35278" marR="35278" marT="35278" marB="35278"/>
                </a:tc>
                <a:extLst>
                  <a:ext uri="{0D108BD9-81ED-4DB2-BD59-A6C34878D82A}">
                    <a16:rowId xmlns:a16="http://schemas.microsoft.com/office/drawing/2014/main" val="984153245"/>
                  </a:ext>
                </a:extLst>
              </a:tr>
            </a:tbl>
          </a:graphicData>
        </a:graphic>
      </p:graphicFrame>
    </p:spTree>
    <p:extLst>
      <p:ext uri="{BB962C8B-B14F-4D97-AF65-F5344CB8AC3E}">
        <p14:creationId xmlns:p14="http://schemas.microsoft.com/office/powerpoint/2010/main" val="293147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dirty="0">
                <a:solidFill>
                  <a:schemeClr val="dk1"/>
                </a:solidFill>
                <a:sym typeface="+mn-ea"/>
              </a:rPr>
              <a:t>O</a:t>
            </a:r>
            <a:r>
              <a:rPr lang="en-US" altLang="zh-CN" sz="4000" b="1" kern="1200" dirty="0">
                <a:solidFill>
                  <a:schemeClr val="dk1"/>
                </a:solidFill>
                <a:latin typeface="+mn-lt"/>
                <a:ea typeface="+mn-ea"/>
                <a:cs typeface="+mn-cs"/>
                <a:sym typeface="+mn-ea"/>
              </a:rPr>
              <a:t>perators</a:t>
            </a:r>
            <a:endParaRPr lang="en-IN" sz="4000" b="1" kern="1200" dirty="0">
              <a:solidFill>
                <a:schemeClr val="dk1"/>
              </a:solidFill>
              <a:latin typeface="+mn-lt"/>
              <a:ea typeface="+mn-ea"/>
              <a:cs typeface="+mn-cs"/>
            </a:endParaRPr>
          </a:p>
        </p:txBody>
      </p:sp>
      <p:sp>
        <p:nvSpPr>
          <p:cNvPr id="6" name="TextBox 5">
            <a:extLst>
              <a:ext uri="{FF2B5EF4-FFF2-40B4-BE49-F238E27FC236}">
                <a16:creationId xmlns:a16="http://schemas.microsoft.com/office/drawing/2014/main" id="{1DC5B447-BF4A-35DE-5FB3-5413BC582B6B}"/>
              </a:ext>
            </a:extLst>
          </p:cNvPr>
          <p:cNvSpPr txBox="1"/>
          <p:nvPr/>
        </p:nvSpPr>
        <p:spPr>
          <a:xfrm>
            <a:off x="3884612" y="858172"/>
            <a:ext cx="6192982" cy="461665"/>
          </a:xfrm>
          <a:prstGeom prst="rect">
            <a:avLst/>
          </a:prstGeom>
          <a:noFill/>
        </p:spPr>
        <p:txBody>
          <a:bodyPr wrap="square">
            <a:spAutoFit/>
          </a:bodyPr>
          <a:lstStyle/>
          <a:p>
            <a:pPr algn="l"/>
            <a:r>
              <a:rPr lang="en-IN" b="0" i="0" dirty="0">
                <a:effectLst/>
              </a:rPr>
              <a:t>Comparison Operators</a:t>
            </a:r>
          </a:p>
        </p:txBody>
      </p:sp>
      <p:graphicFrame>
        <p:nvGraphicFramePr>
          <p:cNvPr id="5" name="Table 4">
            <a:extLst>
              <a:ext uri="{FF2B5EF4-FFF2-40B4-BE49-F238E27FC236}">
                <a16:creationId xmlns:a16="http://schemas.microsoft.com/office/drawing/2014/main" id="{B86215AA-F366-20EE-6548-B5E2D2B50551}"/>
              </a:ext>
            </a:extLst>
          </p:cNvPr>
          <p:cNvGraphicFramePr>
            <a:graphicFrameLocks noGrp="1"/>
          </p:cNvGraphicFramePr>
          <p:nvPr>
            <p:extLst>
              <p:ext uri="{D42A27DB-BD31-4B8C-83A1-F6EECF244321}">
                <p14:modId xmlns:p14="http://schemas.microsoft.com/office/powerpoint/2010/main" val="3335653431"/>
              </p:ext>
            </p:extLst>
          </p:nvPr>
        </p:nvGraphicFramePr>
        <p:xfrm>
          <a:off x="2356050" y="1585159"/>
          <a:ext cx="6728949" cy="4574314"/>
        </p:xfrm>
        <a:graphic>
          <a:graphicData uri="http://schemas.openxmlformats.org/drawingml/2006/table">
            <a:tbl>
              <a:tblPr>
                <a:tableStyleId>{5940675A-B579-460E-94D1-54222C63F5DA}</a:tableStyleId>
              </a:tblPr>
              <a:tblGrid>
                <a:gridCol w="1869179">
                  <a:extLst>
                    <a:ext uri="{9D8B030D-6E8A-4147-A177-3AD203B41FA5}">
                      <a16:colId xmlns:a16="http://schemas.microsoft.com/office/drawing/2014/main" val="1489599478"/>
                    </a:ext>
                  </a:extLst>
                </a:gridCol>
                <a:gridCol w="2616827">
                  <a:extLst>
                    <a:ext uri="{9D8B030D-6E8A-4147-A177-3AD203B41FA5}">
                      <a16:colId xmlns:a16="http://schemas.microsoft.com/office/drawing/2014/main" val="812210233"/>
                    </a:ext>
                  </a:extLst>
                </a:gridCol>
                <a:gridCol w="2242943">
                  <a:extLst>
                    <a:ext uri="{9D8B030D-6E8A-4147-A177-3AD203B41FA5}">
                      <a16:colId xmlns:a16="http://schemas.microsoft.com/office/drawing/2014/main" val="4134039155"/>
                    </a:ext>
                  </a:extLst>
                </a:gridCol>
              </a:tblGrid>
              <a:tr h="406932">
                <a:tc>
                  <a:txBody>
                    <a:bodyPr/>
                    <a:lstStyle/>
                    <a:p>
                      <a:pPr algn="l" fontAlgn="t"/>
                      <a:r>
                        <a:rPr lang="en-IN" sz="1900">
                          <a:effectLst/>
                        </a:rPr>
                        <a:t>Operator</a:t>
                      </a:r>
                    </a:p>
                  </a:txBody>
                  <a:tcPr marL="119686" marR="59843" marT="59843" marB="59843">
                    <a:solidFill>
                      <a:schemeClr val="accent2"/>
                    </a:solidFill>
                  </a:tcPr>
                </a:tc>
                <a:tc>
                  <a:txBody>
                    <a:bodyPr/>
                    <a:lstStyle/>
                    <a:p>
                      <a:pPr algn="l" fontAlgn="t"/>
                      <a:r>
                        <a:rPr lang="en-IN" sz="1900">
                          <a:effectLst/>
                        </a:rPr>
                        <a:t>Name</a:t>
                      </a:r>
                    </a:p>
                  </a:txBody>
                  <a:tcPr marL="59843" marR="59843" marT="59843" marB="59843">
                    <a:solidFill>
                      <a:schemeClr val="accent2"/>
                    </a:solidFill>
                  </a:tcPr>
                </a:tc>
                <a:tc>
                  <a:txBody>
                    <a:bodyPr/>
                    <a:lstStyle/>
                    <a:p>
                      <a:pPr algn="l" fontAlgn="t"/>
                      <a:r>
                        <a:rPr lang="en-IN" sz="1900" dirty="0">
                          <a:effectLst/>
                        </a:rPr>
                        <a:t>Example</a:t>
                      </a:r>
                    </a:p>
                  </a:txBody>
                  <a:tcPr marL="59843" marR="59843" marT="59843" marB="59843">
                    <a:solidFill>
                      <a:schemeClr val="accent2"/>
                    </a:solidFill>
                  </a:tcPr>
                </a:tc>
                <a:extLst>
                  <a:ext uri="{0D108BD9-81ED-4DB2-BD59-A6C34878D82A}">
                    <a16:rowId xmlns:a16="http://schemas.microsoft.com/office/drawing/2014/main" val="2676997593"/>
                  </a:ext>
                </a:extLst>
              </a:tr>
              <a:tr h="694178">
                <a:tc>
                  <a:txBody>
                    <a:bodyPr/>
                    <a:lstStyle/>
                    <a:p>
                      <a:pPr algn="l" fontAlgn="t"/>
                      <a:r>
                        <a:rPr lang="en-IN" sz="1900">
                          <a:effectLst/>
                        </a:rPr>
                        <a:t>==</a:t>
                      </a:r>
                    </a:p>
                  </a:txBody>
                  <a:tcPr marL="119686" marR="59843" marT="59843" marB="59843"/>
                </a:tc>
                <a:tc>
                  <a:txBody>
                    <a:bodyPr/>
                    <a:lstStyle/>
                    <a:p>
                      <a:pPr algn="l" fontAlgn="t"/>
                      <a:r>
                        <a:rPr lang="en-IN" sz="1900">
                          <a:effectLst/>
                        </a:rPr>
                        <a:t>Equal to</a:t>
                      </a:r>
                    </a:p>
                  </a:txBody>
                  <a:tcPr marL="59843" marR="59843" marT="59843" marB="59843"/>
                </a:tc>
                <a:tc>
                  <a:txBody>
                    <a:bodyPr/>
                    <a:lstStyle/>
                    <a:p>
                      <a:pPr algn="l" fontAlgn="t"/>
                      <a:r>
                        <a:rPr lang="en-IN" sz="1900" dirty="0">
                          <a:effectLst/>
                        </a:rPr>
                        <a:t>x == y</a:t>
                      </a:r>
                    </a:p>
                  </a:txBody>
                  <a:tcPr marL="59843" marR="59843" marT="59843" marB="59843"/>
                </a:tc>
                <a:extLst>
                  <a:ext uri="{0D108BD9-81ED-4DB2-BD59-A6C34878D82A}">
                    <a16:rowId xmlns:a16="http://schemas.microsoft.com/office/drawing/2014/main" val="2935505335"/>
                  </a:ext>
                </a:extLst>
              </a:tr>
              <a:tr h="694178">
                <a:tc>
                  <a:txBody>
                    <a:bodyPr/>
                    <a:lstStyle/>
                    <a:p>
                      <a:pPr algn="l" fontAlgn="t"/>
                      <a:r>
                        <a:rPr lang="en-IN" sz="1900">
                          <a:effectLst/>
                        </a:rPr>
                        <a:t>!=</a:t>
                      </a:r>
                    </a:p>
                  </a:txBody>
                  <a:tcPr marL="119686" marR="59843" marT="59843" marB="59843"/>
                </a:tc>
                <a:tc>
                  <a:txBody>
                    <a:bodyPr/>
                    <a:lstStyle/>
                    <a:p>
                      <a:pPr algn="l" fontAlgn="t"/>
                      <a:r>
                        <a:rPr lang="en-IN" sz="1900">
                          <a:effectLst/>
                        </a:rPr>
                        <a:t>Not equal</a:t>
                      </a:r>
                    </a:p>
                  </a:txBody>
                  <a:tcPr marL="59843" marR="59843" marT="59843" marB="59843"/>
                </a:tc>
                <a:tc>
                  <a:txBody>
                    <a:bodyPr/>
                    <a:lstStyle/>
                    <a:p>
                      <a:pPr algn="l" fontAlgn="t"/>
                      <a:r>
                        <a:rPr lang="en-IN" sz="1900" dirty="0">
                          <a:effectLst/>
                        </a:rPr>
                        <a:t>x != y</a:t>
                      </a:r>
                    </a:p>
                  </a:txBody>
                  <a:tcPr marL="59843" marR="59843" marT="59843" marB="59843"/>
                </a:tc>
                <a:extLst>
                  <a:ext uri="{0D108BD9-81ED-4DB2-BD59-A6C34878D82A}">
                    <a16:rowId xmlns:a16="http://schemas.microsoft.com/office/drawing/2014/main" val="2112590462"/>
                  </a:ext>
                </a:extLst>
              </a:tr>
              <a:tr h="694178">
                <a:tc>
                  <a:txBody>
                    <a:bodyPr/>
                    <a:lstStyle/>
                    <a:p>
                      <a:pPr algn="l" fontAlgn="t"/>
                      <a:r>
                        <a:rPr lang="en-IN" sz="1900">
                          <a:effectLst/>
                        </a:rPr>
                        <a:t>&gt;</a:t>
                      </a:r>
                    </a:p>
                  </a:txBody>
                  <a:tcPr marL="119686" marR="59843" marT="59843" marB="59843"/>
                </a:tc>
                <a:tc>
                  <a:txBody>
                    <a:bodyPr/>
                    <a:lstStyle/>
                    <a:p>
                      <a:pPr algn="l" fontAlgn="t"/>
                      <a:r>
                        <a:rPr lang="en-IN" sz="1900" dirty="0">
                          <a:effectLst/>
                        </a:rPr>
                        <a:t>Greater than</a:t>
                      </a:r>
                    </a:p>
                  </a:txBody>
                  <a:tcPr marL="59843" marR="59843" marT="59843" marB="59843"/>
                </a:tc>
                <a:tc>
                  <a:txBody>
                    <a:bodyPr/>
                    <a:lstStyle/>
                    <a:p>
                      <a:pPr algn="l" fontAlgn="t"/>
                      <a:r>
                        <a:rPr lang="en-IN" sz="1900">
                          <a:effectLst/>
                        </a:rPr>
                        <a:t>x &gt; y</a:t>
                      </a:r>
                    </a:p>
                  </a:txBody>
                  <a:tcPr marL="59843" marR="59843" marT="59843" marB="59843"/>
                </a:tc>
                <a:extLst>
                  <a:ext uri="{0D108BD9-81ED-4DB2-BD59-A6C34878D82A}">
                    <a16:rowId xmlns:a16="http://schemas.microsoft.com/office/drawing/2014/main" val="2062510968"/>
                  </a:ext>
                </a:extLst>
              </a:tr>
              <a:tr h="694178">
                <a:tc>
                  <a:txBody>
                    <a:bodyPr/>
                    <a:lstStyle/>
                    <a:p>
                      <a:pPr algn="l" fontAlgn="t"/>
                      <a:r>
                        <a:rPr lang="en-IN" sz="1900">
                          <a:effectLst/>
                        </a:rPr>
                        <a:t>&lt;</a:t>
                      </a:r>
                    </a:p>
                  </a:txBody>
                  <a:tcPr marL="119686" marR="59843" marT="59843" marB="59843"/>
                </a:tc>
                <a:tc>
                  <a:txBody>
                    <a:bodyPr/>
                    <a:lstStyle/>
                    <a:p>
                      <a:pPr algn="l" fontAlgn="t"/>
                      <a:r>
                        <a:rPr lang="en-IN" sz="1900">
                          <a:effectLst/>
                        </a:rPr>
                        <a:t>Less than</a:t>
                      </a:r>
                    </a:p>
                  </a:txBody>
                  <a:tcPr marL="59843" marR="59843" marT="59843" marB="59843"/>
                </a:tc>
                <a:tc>
                  <a:txBody>
                    <a:bodyPr/>
                    <a:lstStyle/>
                    <a:p>
                      <a:pPr algn="l" fontAlgn="t"/>
                      <a:r>
                        <a:rPr lang="en-IN" sz="1900" dirty="0">
                          <a:effectLst/>
                        </a:rPr>
                        <a:t>x &lt; y</a:t>
                      </a:r>
                    </a:p>
                  </a:txBody>
                  <a:tcPr marL="59843" marR="59843" marT="59843" marB="59843"/>
                </a:tc>
                <a:extLst>
                  <a:ext uri="{0D108BD9-81ED-4DB2-BD59-A6C34878D82A}">
                    <a16:rowId xmlns:a16="http://schemas.microsoft.com/office/drawing/2014/main" val="4207556930"/>
                  </a:ext>
                </a:extLst>
              </a:tr>
              <a:tr h="694178">
                <a:tc>
                  <a:txBody>
                    <a:bodyPr/>
                    <a:lstStyle/>
                    <a:p>
                      <a:pPr algn="l" fontAlgn="t"/>
                      <a:r>
                        <a:rPr lang="en-IN" sz="1900">
                          <a:effectLst/>
                        </a:rPr>
                        <a:t>&gt;=</a:t>
                      </a:r>
                    </a:p>
                  </a:txBody>
                  <a:tcPr marL="119686" marR="59843" marT="59843" marB="59843"/>
                </a:tc>
                <a:tc>
                  <a:txBody>
                    <a:bodyPr/>
                    <a:lstStyle/>
                    <a:p>
                      <a:pPr algn="l" fontAlgn="t"/>
                      <a:r>
                        <a:rPr lang="en-GB" sz="1900">
                          <a:effectLst/>
                        </a:rPr>
                        <a:t>Greater than or equal to</a:t>
                      </a:r>
                    </a:p>
                  </a:txBody>
                  <a:tcPr marL="59843" marR="59843" marT="59843" marB="59843"/>
                </a:tc>
                <a:tc>
                  <a:txBody>
                    <a:bodyPr/>
                    <a:lstStyle/>
                    <a:p>
                      <a:pPr algn="l" fontAlgn="t"/>
                      <a:r>
                        <a:rPr lang="en-IN" sz="1900">
                          <a:effectLst/>
                        </a:rPr>
                        <a:t>x &gt;= y</a:t>
                      </a:r>
                    </a:p>
                  </a:txBody>
                  <a:tcPr marL="59843" marR="59843" marT="59843" marB="59843"/>
                </a:tc>
                <a:extLst>
                  <a:ext uri="{0D108BD9-81ED-4DB2-BD59-A6C34878D82A}">
                    <a16:rowId xmlns:a16="http://schemas.microsoft.com/office/drawing/2014/main" val="1832704647"/>
                  </a:ext>
                </a:extLst>
              </a:tr>
              <a:tr h="694178">
                <a:tc>
                  <a:txBody>
                    <a:bodyPr/>
                    <a:lstStyle/>
                    <a:p>
                      <a:pPr algn="l" fontAlgn="t"/>
                      <a:r>
                        <a:rPr lang="en-IN" sz="1900">
                          <a:effectLst/>
                        </a:rPr>
                        <a:t>&lt;=</a:t>
                      </a:r>
                    </a:p>
                  </a:txBody>
                  <a:tcPr marL="119686" marR="59843" marT="59843" marB="59843"/>
                </a:tc>
                <a:tc>
                  <a:txBody>
                    <a:bodyPr/>
                    <a:lstStyle/>
                    <a:p>
                      <a:pPr algn="l" fontAlgn="t"/>
                      <a:r>
                        <a:rPr lang="en-GB" sz="1900">
                          <a:effectLst/>
                        </a:rPr>
                        <a:t>Less than or equal to</a:t>
                      </a:r>
                    </a:p>
                  </a:txBody>
                  <a:tcPr marL="59843" marR="59843" marT="59843" marB="59843"/>
                </a:tc>
                <a:tc>
                  <a:txBody>
                    <a:bodyPr/>
                    <a:lstStyle/>
                    <a:p>
                      <a:pPr algn="l" fontAlgn="t"/>
                      <a:r>
                        <a:rPr lang="en-IN" sz="1900" dirty="0">
                          <a:effectLst/>
                        </a:rPr>
                        <a:t>x &lt;= y</a:t>
                      </a:r>
                    </a:p>
                  </a:txBody>
                  <a:tcPr marL="59843" marR="59843" marT="59843" marB="59843"/>
                </a:tc>
                <a:extLst>
                  <a:ext uri="{0D108BD9-81ED-4DB2-BD59-A6C34878D82A}">
                    <a16:rowId xmlns:a16="http://schemas.microsoft.com/office/drawing/2014/main" val="340846498"/>
                  </a:ext>
                </a:extLst>
              </a:tr>
            </a:tbl>
          </a:graphicData>
        </a:graphic>
      </p:graphicFrame>
    </p:spTree>
    <p:extLst>
      <p:ext uri="{BB962C8B-B14F-4D97-AF65-F5344CB8AC3E}">
        <p14:creationId xmlns:p14="http://schemas.microsoft.com/office/powerpoint/2010/main" val="47126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dirty="0">
                <a:solidFill>
                  <a:schemeClr val="dk1"/>
                </a:solidFill>
                <a:sym typeface="+mn-ea"/>
              </a:rPr>
              <a:t>O</a:t>
            </a:r>
            <a:r>
              <a:rPr lang="en-US" altLang="zh-CN" sz="4000" b="1" kern="1200" dirty="0">
                <a:solidFill>
                  <a:schemeClr val="dk1"/>
                </a:solidFill>
                <a:latin typeface="+mn-lt"/>
                <a:ea typeface="+mn-ea"/>
                <a:cs typeface="+mn-cs"/>
                <a:sym typeface="+mn-ea"/>
              </a:rPr>
              <a:t>perators</a:t>
            </a:r>
            <a:endParaRPr lang="en-IN" sz="4000" b="1" kern="1200" dirty="0">
              <a:solidFill>
                <a:schemeClr val="dk1"/>
              </a:solidFill>
              <a:latin typeface="+mn-lt"/>
              <a:ea typeface="+mn-ea"/>
              <a:cs typeface="+mn-cs"/>
            </a:endParaRPr>
          </a:p>
        </p:txBody>
      </p:sp>
      <p:sp>
        <p:nvSpPr>
          <p:cNvPr id="6" name="TextBox 5">
            <a:extLst>
              <a:ext uri="{FF2B5EF4-FFF2-40B4-BE49-F238E27FC236}">
                <a16:creationId xmlns:a16="http://schemas.microsoft.com/office/drawing/2014/main" id="{1DC5B447-BF4A-35DE-5FB3-5413BC582B6B}"/>
              </a:ext>
            </a:extLst>
          </p:cNvPr>
          <p:cNvSpPr txBox="1"/>
          <p:nvPr/>
        </p:nvSpPr>
        <p:spPr>
          <a:xfrm>
            <a:off x="3884612" y="858172"/>
            <a:ext cx="6192982" cy="461665"/>
          </a:xfrm>
          <a:prstGeom prst="rect">
            <a:avLst/>
          </a:prstGeom>
          <a:noFill/>
        </p:spPr>
        <p:txBody>
          <a:bodyPr wrap="square">
            <a:spAutoFit/>
          </a:bodyPr>
          <a:lstStyle/>
          <a:p>
            <a:pPr algn="l"/>
            <a:r>
              <a:rPr lang="en-IN" b="0" i="0" dirty="0">
                <a:effectLst/>
              </a:rPr>
              <a:t>Logical Operators</a:t>
            </a:r>
          </a:p>
        </p:txBody>
      </p:sp>
      <p:graphicFrame>
        <p:nvGraphicFramePr>
          <p:cNvPr id="2" name="Table 1">
            <a:extLst>
              <a:ext uri="{FF2B5EF4-FFF2-40B4-BE49-F238E27FC236}">
                <a16:creationId xmlns:a16="http://schemas.microsoft.com/office/drawing/2014/main" id="{4D1C6267-36DB-854F-5DC0-EC047F45F080}"/>
              </a:ext>
            </a:extLst>
          </p:cNvPr>
          <p:cNvGraphicFramePr>
            <a:graphicFrameLocks noGrp="1"/>
          </p:cNvGraphicFramePr>
          <p:nvPr>
            <p:extLst>
              <p:ext uri="{D42A27DB-BD31-4B8C-83A1-F6EECF244321}">
                <p14:modId xmlns:p14="http://schemas.microsoft.com/office/powerpoint/2010/main" val="3179383442"/>
              </p:ext>
            </p:extLst>
          </p:nvPr>
        </p:nvGraphicFramePr>
        <p:xfrm>
          <a:off x="1328959" y="1935480"/>
          <a:ext cx="8956453" cy="3169920"/>
        </p:xfrm>
        <a:graphic>
          <a:graphicData uri="http://schemas.openxmlformats.org/drawingml/2006/table">
            <a:tbl>
              <a:tblPr>
                <a:tableStyleId>{616DA210-FB5B-4158-B5E0-FEB733F419BA}</a:tableStyleId>
              </a:tblPr>
              <a:tblGrid>
                <a:gridCol w="1492656">
                  <a:extLst>
                    <a:ext uri="{9D8B030D-6E8A-4147-A177-3AD203B41FA5}">
                      <a16:colId xmlns:a16="http://schemas.microsoft.com/office/drawing/2014/main" val="826159132"/>
                    </a:ext>
                  </a:extLst>
                </a:gridCol>
                <a:gridCol w="1492656">
                  <a:extLst>
                    <a:ext uri="{9D8B030D-6E8A-4147-A177-3AD203B41FA5}">
                      <a16:colId xmlns:a16="http://schemas.microsoft.com/office/drawing/2014/main" val="2800865944"/>
                    </a:ext>
                  </a:extLst>
                </a:gridCol>
                <a:gridCol w="3682289">
                  <a:extLst>
                    <a:ext uri="{9D8B030D-6E8A-4147-A177-3AD203B41FA5}">
                      <a16:colId xmlns:a16="http://schemas.microsoft.com/office/drawing/2014/main" val="188692760"/>
                    </a:ext>
                  </a:extLst>
                </a:gridCol>
                <a:gridCol w="2288852">
                  <a:extLst>
                    <a:ext uri="{9D8B030D-6E8A-4147-A177-3AD203B41FA5}">
                      <a16:colId xmlns:a16="http://schemas.microsoft.com/office/drawing/2014/main" val="805916073"/>
                    </a:ext>
                  </a:extLst>
                </a:gridCol>
              </a:tblGrid>
              <a:tr h="0">
                <a:tc>
                  <a:txBody>
                    <a:bodyPr/>
                    <a:lstStyle/>
                    <a:p>
                      <a:pPr algn="l" fontAlgn="t"/>
                      <a:r>
                        <a:rPr lang="en-IN">
                          <a:effectLst/>
                        </a:rPr>
                        <a:t>Operator</a:t>
                      </a:r>
                    </a:p>
                  </a:txBody>
                  <a:tcPr marL="152400" marR="76200" marT="76200" marB="76200">
                    <a:solidFill>
                      <a:schemeClr val="accent2"/>
                    </a:solidFill>
                  </a:tcPr>
                </a:tc>
                <a:tc>
                  <a:txBody>
                    <a:bodyPr/>
                    <a:lstStyle/>
                    <a:p>
                      <a:pPr algn="l" fontAlgn="t"/>
                      <a:r>
                        <a:rPr lang="en-IN">
                          <a:effectLst/>
                        </a:rPr>
                        <a:t>Name</a:t>
                      </a:r>
                    </a:p>
                  </a:txBody>
                  <a:tcPr marL="76200" marR="76200" marT="76200" marB="76200">
                    <a:solidFill>
                      <a:schemeClr val="accent2"/>
                    </a:solidFill>
                  </a:tcPr>
                </a:tc>
                <a:tc>
                  <a:txBody>
                    <a:bodyPr/>
                    <a:lstStyle/>
                    <a:p>
                      <a:pPr algn="l" fontAlgn="t"/>
                      <a:r>
                        <a:rPr lang="en-IN">
                          <a:effectLst/>
                        </a:rPr>
                        <a:t>Description</a:t>
                      </a:r>
                    </a:p>
                  </a:txBody>
                  <a:tcPr marL="76200" marR="76200" marT="76200" marB="76200">
                    <a:solidFill>
                      <a:schemeClr val="accent2"/>
                    </a:solidFill>
                  </a:tcPr>
                </a:tc>
                <a:tc>
                  <a:txBody>
                    <a:bodyPr/>
                    <a:lstStyle/>
                    <a:p>
                      <a:pPr algn="l" fontAlgn="t"/>
                      <a:r>
                        <a:rPr lang="en-IN" dirty="0">
                          <a:effectLst/>
                        </a:rPr>
                        <a:t>Example</a:t>
                      </a:r>
                    </a:p>
                  </a:txBody>
                  <a:tcPr marL="76200" marR="76200" marT="76200" marB="76200">
                    <a:solidFill>
                      <a:schemeClr val="accent2"/>
                    </a:solidFill>
                  </a:tcPr>
                </a:tc>
                <a:extLst>
                  <a:ext uri="{0D108BD9-81ED-4DB2-BD59-A6C34878D82A}">
                    <a16:rowId xmlns:a16="http://schemas.microsoft.com/office/drawing/2014/main" val="1324370719"/>
                  </a:ext>
                </a:extLst>
              </a:tr>
              <a:tr h="0">
                <a:tc>
                  <a:txBody>
                    <a:bodyPr/>
                    <a:lstStyle/>
                    <a:p>
                      <a:pPr algn="l" fontAlgn="t"/>
                      <a:r>
                        <a:rPr lang="en-IN">
                          <a:effectLst/>
                        </a:rPr>
                        <a:t>&amp;&amp; </a:t>
                      </a:r>
                    </a:p>
                  </a:txBody>
                  <a:tcPr marL="152400" marR="76200" marT="76200" marB="76200"/>
                </a:tc>
                <a:tc>
                  <a:txBody>
                    <a:bodyPr/>
                    <a:lstStyle/>
                    <a:p>
                      <a:pPr algn="l" fontAlgn="t"/>
                      <a:r>
                        <a:rPr lang="en-IN">
                          <a:effectLst/>
                        </a:rPr>
                        <a:t>Logical and</a:t>
                      </a:r>
                    </a:p>
                  </a:txBody>
                  <a:tcPr marL="76200" marR="76200" marT="76200" marB="76200"/>
                </a:tc>
                <a:tc>
                  <a:txBody>
                    <a:bodyPr/>
                    <a:lstStyle/>
                    <a:p>
                      <a:pPr algn="l" fontAlgn="t"/>
                      <a:r>
                        <a:rPr lang="en-GB">
                          <a:effectLst/>
                        </a:rPr>
                        <a:t>Returns true if both statements are true</a:t>
                      </a:r>
                    </a:p>
                  </a:txBody>
                  <a:tcPr marL="76200" marR="76200" marT="76200" marB="76200"/>
                </a:tc>
                <a:tc>
                  <a:txBody>
                    <a:bodyPr/>
                    <a:lstStyle/>
                    <a:p>
                      <a:pPr algn="l" fontAlgn="t"/>
                      <a:r>
                        <a:rPr lang="en-IN">
                          <a:effectLst/>
                        </a:rPr>
                        <a:t>x &lt; 5 &amp;&amp;  x &lt; 10</a:t>
                      </a:r>
                    </a:p>
                  </a:txBody>
                  <a:tcPr marL="76200" marR="76200" marT="76200" marB="76200"/>
                </a:tc>
                <a:extLst>
                  <a:ext uri="{0D108BD9-81ED-4DB2-BD59-A6C34878D82A}">
                    <a16:rowId xmlns:a16="http://schemas.microsoft.com/office/drawing/2014/main" val="2573955911"/>
                  </a:ext>
                </a:extLst>
              </a:tr>
              <a:tr h="0">
                <a:tc>
                  <a:txBody>
                    <a:bodyPr/>
                    <a:lstStyle/>
                    <a:p>
                      <a:pPr algn="l" fontAlgn="t"/>
                      <a:r>
                        <a:rPr lang="en-IN">
                          <a:effectLst/>
                        </a:rPr>
                        <a:t>|| </a:t>
                      </a:r>
                    </a:p>
                  </a:txBody>
                  <a:tcPr marL="152400" marR="76200" marT="76200" marB="76200"/>
                </a:tc>
                <a:tc>
                  <a:txBody>
                    <a:bodyPr/>
                    <a:lstStyle/>
                    <a:p>
                      <a:pPr algn="l" fontAlgn="t"/>
                      <a:r>
                        <a:rPr lang="en-IN">
                          <a:effectLst/>
                        </a:rPr>
                        <a:t>Logical or</a:t>
                      </a:r>
                    </a:p>
                  </a:txBody>
                  <a:tcPr marL="76200" marR="76200" marT="76200" marB="76200"/>
                </a:tc>
                <a:tc>
                  <a:txBody>
                    <a:bodyPr/>
                    <a:lstStyle/>
                    <a:p>
                      <a:pPr algn="l" fontAlgn="t"/>
                      <a:r>
                        <a:rPr lang="en-GB">
                          <a:effectLst/>
                        </a:rPr>
                        <a:t>Returns true if one of the statements is true</a:t>
                      </a:r>
                    </a:p>
                  </a:txBody>
                  <a:tcPr marL="76200" marR="76200" marT="76200" marB="76200"/>
                </a:tc>
                <a:tc>
                  <a:txBody>
                    <a:bodyPr/>
                    <a:lstStyle/>
                    <a:p>
                      <a:pPr algn="l" fontAlgn="t"/>
                      <a:r>
                        <a:rPr lang="en-IN" dirty="0">
                          <a:effectLst/>
                        </a:rPr>
                        <a:t>x &lt; 5 || x &lt; 4</a:t>
                      </a:r>
                    </a:p>
                  </a:txBody>
                  <a:tcPr marL="76200" marR="76200" marT="76200" marB="76200"/>
                </a:tc>
                <a:extLst>
                  <a:ext uri="{0D108BD9-81ED-4DB2-BD59-A6C34878D82A}">
                    <a16:rowId xmlns:a16="http://schemas.microsoft.com/office/drawing/2014/main" val="3019413279"/>
                  </a:ext>
                </a:extLst>
              </a:tr>
              <a:tr h="0">
                <a:tc>
                  <a:txBody>
                    <a:bodyPr/>
                    <a:lstStyle/>
                    <a:p>
                      <a:pPr algn="l" fontAlgn="t"/>
                      <a:r>
                        <a:rPr lang="en-IN">
                          <a:effectLst/>
                        </a:rPr>
                        <a:t>!</a:t>
                      </a:r>
                    </a:p>
                  </a:txBody>
                  <a:tcPr marL="152400" marR="76200" marT="76200" marB="76200"/>
                </a:tc>
                <a:tc>
                  <a:txBody>
                    <a:bodyPr/>
                    <a:lstStyle/>
                    <a:p>
                      <a:pPr algn="l" fontAlgn="t"/>
                      <a:r>
                        <a:rPr lang="en-IN">
                          <a:effectLst/>
                        </a:rPr>
                        <a:t>Logical not</a:t>
                      </a:r>
                    </a:p>
                  </a:txBody>
                  <a:tcPr marL="76200" marR="76200" marT="76200" marB="76200"/>
                </a:tc>
                <a:tc>
                  <a:txBody>
                    <a:bodyPr/>
                    <a:lstStyle/>
                    <a:p>
                      <a:pPr algn="l" fontAlgn="t"/>
                      <a:r>
                        <a:rPr lang="en-GB">
                          <a:effectLst/>
                        </a:rPr>
                        <a:t>Reverse the result, returns false if the result is true</a:t>
                      </a:r>
                    </a:p>
                  </a:txBody>
                  <a:tcPr marL="76200" marR="76200" marT="76200" marB="76200"/>
                </a:tc>
                <a:tc>
                  <a:txBody>
                    <a:bodyPr/>
                    <a:lstStyle/>
                    <a:p>
                      <a:pPr algn="l" fontAlgn="t"/>
                      <a:r>
                        <a:rPr lang="en-IN" dirty="0">
                          <a:effectLst/>
                        </a:rPr>
                        <a:t>!(x &lt; 5 &amp;&amp; x &lt; 10)</a:t>
                      </a:r>
                    </a:p>
                  </a:txBody>
                  <a:tcPr marL="76200" marR="76200" marT="76200" marB="76200"/>
                </a:tc>
                <a:extLst>
                  <a:ext uri="{0D108BD9-81ED-4DB2-BD59-A6C34878D82A}">
                    <a16:rowId xmlns:a16="http://schemas.microsoft.com/office/drawing/2014/main" val="3744877775"/>
                  </a:ext>
                </a:extLst>
              </a:tr>
            </a:tbl>
          </a:graphicData>
        </a:graphic>
      </p:graphicFrame>
    </p:spTree>
    <p:extLst>
      <p:ext uri="{BB962C8B-B14F-4D97-AF65-F5344CB8AC3E}">
        <p14:creationId xmlns:p14="http://schemas.microsoft.com/office/powerpoint/2010/main" val="385741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2812" y="1676400"/>
            <a:ext cx="7923212" cy="4127560"/>
          </a:xfrm>
        </p:spPr>
        <p:txBody>
          <a:bodyPr>
            <a:normAutofit/>
          </a:bodyPr>
          <a:lstStyle/>
          <a:p>
            <a:pPr marL="0" indent="0" algn="just">
              <a:buNone/>
            </a:pPr>
            <a:r>
              <a:rPr lang="en-GB" sz="2000" dirty="0"/>
              <a:t>Documentation.</a:t>
            </a:r>
          </a:p>
          <a:p>
            <a:pPr marL="0" indent="0" algn="just">
              <a:buNone/>
            </a:pPr>
            <a:r>
              <a:rPr lang="en-GB" sz="2000" dirty="0" err="1"/>
              <a:t>Preprocessor</a:t>
            </a:r>
            <a:r>
              <a:rPr lang="en-GB" sz="2000" dirty="0"/>
              <a:t> Statements.</a:t>
            </a:r>
          </a:p>
          <a:p>
            <a:pPr marL="0" indent="0" algn="just">
              <a:buNone/>
            </a:pPr>
            <a:r>
              <a:rPr lang="en-GB" sz="2000" dirty="0"/>
              <a:t>Global Declarations.</a:t>
            </a:r>
          </a:p>
          <a:p>
            <a:pPr marL="0" indent="0" algn="just">
              <a:buNone/>
            </a:pPr>
            <a:r>
              <a:rPr lang="en-GB" sz="2000" dirty="0"/>
              <a:t>The main() function.</a:t>
            </a:r>
          </a:p>
          <a:p>
            <a:pPr marL="0" indent="0" algn="just">
              <a:buNone/>
            </a:pPr>
            <a:r>
              <a:rPr lang="en-GB" sz="2000" dirty="0"/>
              <a:t>Local Declarations.</a:t>
            </a:r>
          </a:p>
          <a:p>
            <a:pPr marL="0" indent="0" algn="just">
              <a:buNone/>
            </a:pPr>
            <a:r>
              <a:rPr lang="en-GB" sz="2000" dirty="0"/>
              <a:t>Program Statements and Expressions.</a:t>
            </a:r>
          </a:p>
          <a:p>
            <a:pPr marL="0" indent="0" algn="just">
              <a:buNone/>
            </a:pPr>
            <a:r>
              <a:rPr lang="en-GB" sz="2000" dirty="0"/>
              <a:t>User-Defined Functions.</a:t>
            </a:r>
          </a:p>
        </p:txBody>
      </p:sp>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L="0" indent="0" algn="just">
              <a:buNone/>
            </a:pPr>
            <a:r>
              <a:rPr lang="en-GB" sz="4000" b="1" dirty="0"/>
              <a:t>General Architecture of C++ Program</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Basic C++ program</a:t>
            </a:r>
            <a:endParaRPr lang="en-US" sz="4000" b="1" kern="1200" dirty="0">
              <a:solidFill>
                <a:schemeClr val="dk1"/>
              </a:solidFill>
              <a:latin typeface="+mn-lt"/>
              <a:ea typeface="+mn-ea"/>
              <a:cs typeface="+mn-cs"/>
            </a:endParaRPr>
          </a:p>
        </p:txBody>
      </p:sp>
      <p:sp>
        <p:nvSpPr>
          <p:cNvPr id="7" name="TextBox 6">
            <a:extLst>
              <a:ext uri="{FF2B5EF4-FFF2-40B4-BE49-F238E27FC236}">
                <a16:creationId xmlns:a16="http://schemas.microsoft.com/office/drawing/2014/main" id="{9C0B9075-1B1B-F8FA-4028-FBB47BE9A3A1}"/>
              </a:ext>
            </a:extLst>
          </p:cNvPr>
          <p:cNvSpPr txBox="1"/>
          <p:nvPr/>
        </p:nvSpPr>
        <p:spPr>
          <a:xfrm>
            <a:off x="1222951" y="858982"/>
            <a:ext cx="10591800" cy="1938992"/>
          </a:xfrm>
          <a:prstGeom prst="rect">
            <a:avLst/>
          </a:prstGeom>
          <a:noFill/>
        </p:spPr>
        <p:txBody>
          <a:bodyPr wrap="square">
            <a:spAutoFit/>
          </a:bodyPr>
          <a:lstStyle/>
          <a:p>
            <a:r>
              <a:rPr lang="en-IN" dirty="0"/>
              <a:t>The “Hello World” program is the first step towards learning any programming language and is also one of the most straightforward programs you will learn. This is the basic program that is used to demonstrate how the coding process works. All you have to do is display the message “Hello World” on the screen. </a:t>
            </a:r>
          </a:p>
          <a:p>
            <a:r>
              <a:rPr lang="en-IN" dirty="0"/>
              <a:t>Below is the C++ program for Hello World:</a:t>
            </a:r>
          </a:p>
        </p:txBody>
      </p:sp>
      <p:sp>
        <p:nvSpPr>
          <p:cNvPr id="9" name="TextBox 8">
            <a:extLst>
              <a:ext uri="{FF2B5EF4-FFF2-40B4-BE49-F238E27FC236}">
                <a16:creationId xmlns:a16="http://schemas.microsoft.com/office/drawing/2014/main" id="{1AE69F79-1A57-B02A-1502-0D8F1CE07C61}"/>
              </a:ext>
            </a:extLst>
          </p:cNvPr>
          <p:cNvSpPr txBox="1"/>
          <p:nvPr/>
        </p:nvSpPr>
        <p:spPr>
          <a:xfrm>
            <a:off x="1222951" y="2971800"/>
            <a:ext cx="8678286" cy="3600986"/>
          </a:xfrm>
          <a:prstGeom prst="rect">
            <a:avLst/>
          </a:prstGeom>
          <a:noFill/>
        </p:spPr>
        <p:txBody>
          <a:bodyPr wrap="square">
            <a:spAutoFit/>
          </a:bodyPr>
          <a:lstStyle/>
          <a:p>
            <a:r>
              <a:rPr lang="en-IN" sz="2000" b="1" dirty="0"/>
              <a:t>// C++ program to display "Hello World"</a:t>
            </a:r>
          </a:p>
          <a:p>
            <a:r>
              <a:rPr lang="en-IN" sz="2000" b="1" dirty="0"/>
              <a:t>// Header file for input output functions</a:t>
            </a:r>
          </a:p>
          <a:p>
            <a:r>
              <a:rPr lang="en-IN" sz="2000" b="1" dirty="0"/>
              <a:t>#include &lt;iostream&gt;</a:t>
            </a:r>
          </a:p>
          <a:p>
            <a:r>
              <a:rPr lang="en-IN" sz="2000" b="1" dirty="0"/>
              <a:t>using namespace std;</a:t>
            </a:r>
          </a:p>
          <a:p>
            <a:r>
              <a:rPr lang="en-IN" sz="2000" b="1" dirty="0"/>
              <a:t>// Main() function: where the execution of program begins</a:t>
            </a:r>
          </a:p>
          <a:p>
            <a:r>
              <a:rPr lang="en-IN" sz="2000" b="1" dirty="0"/>
              <a:t>int main()</a:t>
            </a:r>
          </a:p>
          <a:p>
            <a:r>
              <a:rPr lang="en-IN" sz="2000" b="1" dirty="0"/>
              <a:t>{</a:t>
            </a:r>
          </a:p>
          <a:p>
            <a:r>
              <a:rPr lang="en-IN" sz="2000" b="1" dirty="0"/>
              <a:t>	// Prints hello world</a:t>
            </a:r>
          </a:p>
          <a:p>
            <a:r>
              <a:rPr lang="en-IN" sz="2000" b="1" dirty="0"/>
              <a:t>	</a:t>
            </a:r>
            <a:r>
              <a:rPr lang="en-IN" sz="2000" b="1" dirty="0" err="1"/>
              <a:t>cout</a:t>
            </a:r>
            <a:r>
              <a:rPr lang="en-IN" sz="2000" b="1" dirty="0"/>
              <a:t> &lt;&lt; "Hello World";</a:t>
            </a:r>
          </a:p>
          <a:p>
            <a:r>
              <a:rPr lang="en-IN" sz="2000" b="1" dirty="0"/>
              <a:t>	return 0;</a:t>
            </a:r>
          </a:p>
          <a:p>
            <a:r>
              <a:rPr lang="en-IN" sz="2000" b="1" dirty="0"/>
              <a:t>}</a:t>
            </a:r>
          </a:p>
        </p:txBody>
      </p:sp>
    </p:spTree>
    <p:extLst>
      <p:ext uri="{BB962C8B-B14F-4D97-AF65-F5344CB8AC3E}">
        <p14:creationId xmlns:p14="http://schemas.microsoft.com/office/powerpoint/2010/main" val="219004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09"/>
            <a:ext cx="11733212" cy="829491"/>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Comments in C++</a:t>
            </a:r>
            <a:endParaRPr lang="en-US" sz="4000" b="1" kern="120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A05E6290-5343-F3F4-0E28-517D77C8AD32}"/>
              </a:ext>
            </a:extLst>
          </p:cNvPr>
          <p:cNvSpPr txBox="1"/>
          <p:nvPr/>
        </p:nvSpPr>
        <p:spPr>
          <a:xfrm>
            <a:off x="725234" y="1752600"/>
            <a:ext cx="10738355" cy="4154984"/>
          </a:xfrm>
          <a:prstGeom prst="rect">
            <a:avLst/>
          </a:prstGeom>
          <a:noFill/>
        </p:spPr>
        <p:txBody>
          <a:bodyPr wrap="square">
            <a:spAutoFit/>
          </a:bodyPr>
          <a:lstStyle/>
          <a:p>
            <a:r>
              <a:rPr lang="en-IN" dirty="0"/>
              <a:t>In C++ there are two types of comments in C++:</a:t>
            </a:r>
          </a:p>
          <a:p>
            <a:endParaRPr lang="en-IN" dirty="0"/>
          </a:p>
          <a:p>
            <a:r>
              <a:rPr lang="en-IN" b="1" dirty="0"/>
              <a:t>Single-line comment:</a:t>
            </a:r>
          </a:p>
          <a:p>
            <a:r>
              <a:rPr lang="en-IN" dirty="0"/>
              <a:t>In C++ Single line comments are represented as // double forward slash. It applies comments to a single line only. The compiler ignores any text after // and it will not be executed.</a:t>
            </a:r>
          </a:p>
          <a:p>
            <a:endParaRPr lang="en-IN" dirty="0"/>
          </a:p>
          <a:p>
            <a:r>
              <a:rPr lang="en-IN" b="1" dirty="0"/>
              <a:t>Multi-line comment:</a:t>
            </a:r>
          </a:p>
          <a:p>
            <a:r>
              <a:rPr lang="en-IN" dirty="0"/>
              <a:t>A multi-line comment can occupy many lines of code, it starts with /* and ends with */, but it cannot be nested. Any text between /* and */ will be ignored by the compiler.</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7709"/>
            <a:ext cx="9483750"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Tokens in C++</a:t>
            </a:r>
            <a:endParaRPr lang="en-US" sz="4000" b="1" kern="1200" dirty="0">
              <a:solidFill>
                <a:schemeClr val="dk1"/>
              </a:solidFill>
              <a:latin typeface="+mn-lt"/>
              <a:ea typeface="+mn-ea"/>
              <a:cs typeface="+mn-cs"/>
            </a:endParaRPr>
          </a:p>
        </p:txBody>
      </p:sp>
      <p:sp>
        <p:nvSpPr>
          <p:cNvPr id="8" name="TextBox 7">
            <a:extLst>
              <a:ext uri="{FF2B5EF4-FFF2-40B4-BE49-F238E27FC236}">
                <a16:creationId xmlns:a16="http://schemas.microsoft.com/office/drawing/2014/main" id="{FD27D2BD-3AE8-0956-FF8F-F8AAB9D09F6C}"/>
              </a:ext>
            </a:extLst>
          </p:cNvPr>
          <p:cNvSpPr txBox="1"/>
          <p:nvPr/>
        </p:nvSpPr>
        <p:spPr>
          <a:xfrm>
            <a:off x="836612" y="1447800"/>
            <a:ext cx="10515600" cy="3170099"/>
          </a:xfrm>
          <a:prstGeom prst="rect">
            <a:avLst/>
          </a:prstGeom>
          <a:noFill/>
        </p:spPr>
        <p:txBody>
          <a:bodyPr wrap="square" rtlCol="0">
            <a:spAutoFit/>
          </a:bodyPr>
          <a:lstStyle/>
          <a:p>
            <a:r>
              <a:rPr lang="en-GB" sz="2000" b="1" dirty="0">
                <a:solidFill>
                  <a:schemeClr val="tx1">
                    <a:lumMod val="95000"/>
                    <a:lumOff val="5000"/>
                  </a:schemeClr>
                </a:solidFill>
              </a:rPr>
              <a:t>Token</a:t>
            </a:r>
          </a:p>
          <a:p>
            <a:r>
              <a:rPr lang="en-GB" sz="2000" dirty="0">
                <a:solidFill>
                  <a:schemeClr val="tx1">
                    <a:lumMod val="95000"/>
                    <a:lumOff val="5000"/>
                  </a:schemeClr>
                </a:solidFill>
              </a:rPr>
              <a:t>When the compiler is processing the source code of a C++ program, each group of characters separated by white space is called a token. Tokens are the smallest individual units in a program. A C++ program is written using tokens. It has the following tokens:</a:t>
            </a:r>
          </a:p>
          <a:p>
            <a:endParaRPr lang="en-GB" sz="2000" dirty="0">
              <a:solidFill>
                <a:schemeClr val="tx1">
                  <a:lumMod val="95000"/>
                  <a:lumOff val="5000"/>
                </a:schemeClr>
              </a:solidFill>
            </a:endParaRPr>
          </a:p>
          <a:p>
            <a:pPr marL="342900" indent="-342900">
              <a:buClr>
                <a:schemeClr val="accent1">
                  <a:lumMod val="75000"/>
                </a:schemeClr>
              </a:buClr>
              <a:buFont typeface="Wingdings" panose="05000000000000000000" pitchFamily="2" charset="2"/>
              <a:buChar char="§"/>
            </a:pPr>
            <a:r>
              <a:rPr lang="en-GB" sz="2000" dirty="0">
                <a:solidFill>
                  <a:schemeClr val="tx1">
                    <a:lumMod val="95000"/>
                    <a:lumOff val="5000"/>
                  </a:schemeClr>
                </a:solidFill>
              </a:rPr>
              <a:t>Keywords</a:t>
            </a:r>
          </a:p>
          <a:p>
            <a:pPr marL="342900" indent="-342900">
              <a:buClr>
                <a:schemeClr val="accent1">
                  <a:lumMod val="75000"/>
                </a:schemeClr>
              </a:buClr>
              <a:buFont typeface="Wingdings" panose="05000000000000000000" pitchFamily="2" charset="2"/>
              <a:buChar char="§"/>
            </a:pPr>
            <a:r>
              <a:rPr lang="en-GB" sz="2000" dirty="0">
                <a:solidFill>
                  <a:schemeClr val="tx1">
                    <a:lumMod val="95000"/>
                    <a:lumOff val="5000"/>
                  </a:schemeClr>
                </a:solidFill>
              </a:rPr>
              <a:t>Identifiers</a:t>
            </a:r>
          </a:p>
          <a:p>
            <a:pPr marL="342900" indent="-342900">
              <a:buClr>
                <a:schemeClr val="accent1">
                  <a:lumMod val="75000"/>
                </a:schemeClr>
              </a:buClr>
              <a:buFont typeface="Wingdings" panose="05000000000000000000" pitchFamily="2" charset="2"/>
              <a:buChar char="§"/>
            </a:pPr>
            <a:r>
              <a:rPr lang="en-GB" sz="2000" dirty="0">
                <a:solidFill>
                  <a:schemeClr val="tx1">
                    <a:lumMod val="95000"/>
                    <a:lumOff val="5000"/>
                  </a:schemeClr>
                </a:solidFill>
              </a:rPr>
              <a:t>Constants</a:t>
            </a:r>
          </a:p>
          <a:p>
            <a:pPr marL="342900" indent="-342900">
              <a:buClr>
                <a:schemeClr val="accent1">
                  <a:lumMod val="75000"/>
                </a:schemeClr>
              </a:buClr>
              <a:buFont typeface="Wingdings" panose="05000000000000000000" pitchFamily="2" charset="2"/>
              <a:buChar char="§"/>
            </a:pPr>
            <a:r>
              <a:rPr lang="en-GB" sz="2000" dirty="0">
                <a:solidFill>
                  <a:schemeClr val="tx1">
                    <a:lumMod val="95000"/>
                    <a:lumOff val="5000"/>
                  </a:schemeClr>
                </a:solidFill>
              </a:rPr>
              <a:t>Strings</a:t>
            </a:r>
          </a:p>
          <a:p>
            <a:pPr marL="342900" indent="-342900">
              <a:buClr>
                <a:schemeClr val="accent1">
                  <a:lumMod val="75000"/>
                </a:schemeClr>
              </a:buClr>
              <a:buFont typeface="Wingdings" panose="05000000000000000000" pitchFamily="2" charset="2"/>
              <a:buChar char="§"/>
            </a:pPr>
            <a:r>
              <a:rPr lang="en-GB" sz="2000" dirty="0">
                <a:solidFill>
                  <a:schemeClr val="tx1">
                    <a:lumMod val="95000"/>
                    <a:lumOff val="5000"/>
                  </a:schemeClr>
                </a:solidFill>
              </a:rPr>
              <a:t>Operators</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Keywords</a:t>
            </a:r>
            <a:endParaRPr lang="en-IN" sz="4000" b="1" kern="120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514945F5-8A30-258A-7ABA-B8D4ABB5C0A7}"/>
              </a:ext>
            </a:extLst>
          </p:cNvPr>
          <p:cNvSpPr txBox="1"/>
          <p:nvPr/>
        </p:nvSpPr>
        <p:spPr>
          <a:xfrm>
            <a:off x="492918" y="1905000"/>
            <a:ext cx="6858000" cy="3785652"/>
          </a:xfrm>
          <a:prstGeom prst="rect">
            <a:avLst/>
          </a:prstGeom>
          <a:noFill/>
        </p:spPr>
        <p:txBody>
          <a:bodyPr wrap="square">
            <a:spAutoFit/>
          </a:bodyPr>
          <a:lstStyle/>
          <a:p>
            <a:r>
              <a:rPr lang="en-IN" dirty="0"/>
              <a:t>Keywords(also known as reserved words)  have special meanings to the C++ compiler and are always written or typed in short(lower) cases. </a:t>
            </a:r>
          </a:p>
          <a:p>
            <a:endParaRPr lang="en-IN" dirty="0"/>
          </a:p>
          <a:p>
            <a:r>
              <a:rPr lang="en-IN" dirty="0"/>
              <a:t>Keywords are words that the language uses for a special purpose, such as void, int, public, etc. It can’t be used for a variable name or function name or any other identifiers. </a:t>
            </a:r>
          </a:p>
          <a:p>
            <a:endParaRPr lang="en-IN" dirty="0"/>
          </a:p>
          <a:p>
            <a:r>
              <a:rPr lang="en-IN" dirty="0"/>
              <a:t>The total count of reserved keywords is 95. </a:t>
            </a:r>
          </a:p>
        </p:txBody>
      </p:sp>
      <p:graphicFrame>
        <p:nvGraphicFramePr>
          <p:cNvPr id="6" name="Table 5">
            <a:extLst>
              <a:ext uri="{FF2B5EF4-FFF2-40B4-BE49-F238E27FC236}">
                <a16:creationId xmlns:a16="http://schemas.microsoft.com/office/drawing/2014/main" id="{5D070227-522D-1F0F-3A21-58C52DD7E47D}"/>
              </a:ext>
            </a:extLst>
          </p:cNvPr>
          <p:cNvGraphicFramePr>
            <a:graphicFrameLocks noGrp="1"/>
          </p:cNvGraphicFramePr>
          <p:nvPr>
            <p:extLst>
              <p:ext uri="{D42A27DB-BD31-4B8C-83A1-F6EECF244321}">
                <p14:modId xmlns:p14="http://schemas.microsoft.com/office/powerpoint/2010/main" val="3534277790"/>
              </p:ext>
            </p:extLst>
          </p:nvPr>
        </p:nvGraphicFramePr>
        <p:xfrm>
          <a:off x="7618412" y="381000"/>
          <a:ext cx="3868873" cy="6103871"/>
        </p:xfrm>
        <a:graphic>
          <a:graphicData uri="http://schemas.openxmlformats.org/drawingml/2006/table">
            <a:tbl>
              <a:tblPr>
                <a:tableStyleId>{5940675A-B579-460E-94D1-54222C63F5DA}</a:tableStyleId>
              </a:tblPr>
              <a:tblGrid>
                <a:gridCol w="931235">
                  <a:extLst>
                    <a:ext uri="{9D8B030D-6E8A-4147-A177-3AD203B41FA5}">
                      <a16:colId xmlns:a16="http://schemas.microsoft.com/office/drawing/2014/main" val="380237171"/>
                    </a:ext>
                  </a:extLst>
                </a:gridCol>
                <a:gridCol w="792179">
                  <a:extLst>
                    <a:ext uri="{9D8B030D-6E8A-4147-A177-3AD203B41FA5}">
                      <a16:colId xmlns:a16="http://schemas.microsoft.com/office/drawing/2014/main" val="2708270720"/>
                    </a:ext>
                  </a:extLst>
                </a:gridCol>
                <a:gridCol w="1003641">
                  <a:extLst>
                    <a:ext uri="{9D8B030D-6E8A-4147-A177-3AD203B41FA5}">
                      <a16:colId xmlns:a16="http://schemas.microsoft.com/office/drawing/2014/main" val="4148094366"/>
                    </a:ext>
                  </a:extLst>
                </a:gridCol>
                <a:gridCol w="1141818">
                  <a:extLst>
                    <a:ext uri="{9D8B030D-6E8A-4147-A177-3AD203B41FA5}">
                      <a16:colId xmlns:a16="http://schemas.microsoft.com/office/drawing/2014/main" val="3743762538"/>
                    </a:ext>
                  </a:extLst>
                </a:gridCol>
              </a:tblGrid>
              <a:tr h="421854">
                <a:tc gridSpan="4">
                  <a:txBody>
                    <a:bodyPr/>
                    <a:lstStyle/>
                    <a:p>
                      <a:pPr algn="ctr" fontAlgn="base"/>
                      <a:r>
                        <a:rPr lang="en-IN" sz="2000" b="1" dirty="0">
                          <a:effectLst/>
                        </a:rPr>
                        <a:t>C++ Keywords</a:t>
                      </a:r>
                    </a:p>
                  </a:txBody>
                  <a:tcPr marL="29573" marR="29573" marT="73933" marB="73933" anchor="ctr">
                    <a:solidFill>
                      <a:schemeClr val="accent2"/>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66130573"/>
                  </a:ext>
                </a:extLst>
              </a:tr>
              <a:tr h="531179">
                <a:tc>
                  <a:txBody>
                    <a:bodyPr/>
                    <a:lstStyle/>
                    <a:p>
                      <a:pPr algn="l" fontAlgn="ctr"/>
                      <a:r>
                        <a:rPr lang="en-IN" sz="1600" b="0">
                          <a:effectLst/>
                        </a:rPr>
                        <a:t>asm</a:t>
                      </a:r>
                    </a:p>
                  </a:txBody>
                  <a:tcPr marL="73933" marR="73933" marT="103506" marB="103506" anchor="ctr"/>
                </a:tc>
                <a:tc>
                  <a:txBody>
                    <a:bodyPr/>
                    <a:lstStyle/>
                    <a:p>
                      <a:pPr algn="l" fontAlgn="ctr"/>
                      <a:r>
                        <a:rPr lang="en-IN" sz="1600" b="0">
                          <a:effectLst/>
                        </a:rPr>
                        <a:t>double</a:t>
                      </a:r>
                    </a:p>
                  </a:txBody>
                  <a:tcPr marL="73933" marR="73933" marT="103506" marB="103506" anchor="ctr"/>
                </a:tc>
                <a:tc>
                  <a:txBody>
                    <a:bodyPr/>
                    <a:lstStyle/>
                    <a:p>
                      <a:pPr algn="l" fontAlgn="ctr"/>
                      <a:r>
                        <a:rPr lang="en-IN" sz="1600" b="0" dirty="0">
                          <a:effectLst/>
                        </a:rPr>
                        <a:t>new</a:t>
                      </a:r>
                    </a:p>
                  </a:txBody>
                  <a:tcPr marL="73933" marR="73933" marT="103506" marB="103506" anchor="ctr"/>
                </a:tc>
                <a:tc>
                  <a:txBody>
                    <a:bodyPr/>
                    <a:lstStyle/>
                    <a:p>
                      <a:pPr algn="l" fontAlgn="ctr"/>
                      <a:r>
                        <a:rPr lang="en-IN" sz="1600" b="0" u="none" dirty="0">
                          <a:effectLst/>
                        </a:rPr>
                        <a:t>switch</a:t>
                      </a:r>
                    </a:p>
                  </a:txBody>
                  <a:tcPr marL="73933" marR="73933" marT="103506" marB="103506" anchor="ctr"/>
                </a:tc>
                <a:extLst>
                  <a:ext uri="{0D108BD9-81ED-4DB2-BD59-A6C34878D82A}">
                    <a16:rowId xmlns:a16="http://schemas.microsoft.com/office/drawing/2014/main" val="3676500199"/>
                  </a:ext>
                </a:extLst>
              </a:tr>
              <a:tr h="420041">
                <a:tc>
                  <a:txBody>
                    <a:bodyPr/>
                    <a:lstStyle/>
                    <a:p>
                      <a:pPr algn="l" fontAlgn="ctr"/>
                      <a:r>
                        <a:rPr lang="en-IN" sz="1600" b="0">
                          <a:effectLst/>
                        </a:rPr>
                        <a:t>auto</a:t>
                      </a:r>
                    </a:p>
                  </a:txBody>
                  <a:tcPr marL="73933" marR="73933" marT="103506" marB="103506" anchor="ctr"/>
                </a:tc>
                <a:tc>
                  <a:txBody>
                    <a:bodyPr/>
                    <a:lstStyle/>
                    <a:p>
                      <a:pPr algn="l" fontAlgn="ctr"/>
                      <a:r>
                        <a:rPr lang="en-IN" sz="1600" b="0">
                          <a:effectLst/>
                        </a:rPr>
                        <a:t>else</a:t>
                      </a:r>
                    </a:p>
                  </a:txBody>
                  <a:tcPr marL="73933" marR="73933" marT="103506" marB="103506" anchor="ctr"/>
                </a:tc>
                <a:tc>
                  <a:txBody>
                    <a:bodyPr/>
                    <a:lstStyle/>
                    <a:p>
                      <a:pPr algn="l" fontAlgn="ctr"/>
                      <a:r>
                        <a:rPr lang="en-IN" sz="1600" b="0" dirty="0">
                          <a:effectLst/>
                        </a:rPr>
                        <a:t>operator</a:t>
                      </a:r>
                    </a:p>
                  </a:txBody>
                  <a:tcPr marL="73933" marR="73933" marT="103506" marB="103506" anchor="ctr"/>
                </a:tc>
                <a:tc>
                  <a:txBody>
                    <a:bodyPr/>
                    <a:lstStyle/>
                    <a:p>
                      <a:pPr algn="l" fontAlgn="ctr"/>
                      <a:r>
                        <a:rPr lang="en-IN" sz="1600" b="0">
                          <a:effectLst/>
                        </a:rPr>
                        <a:t>template</a:t>
                      </a:r>
                    </a:p>
                  </a:txBody>
                  <a:tcPr marL="73933" marR="73933" marT="103506" marB="103506" anchor="ctr"/>
                </a:tc>
                <a:extLst>
                  <a:ext uri="{0D108BD9-81ED-4DB2-BD59-A6C34878D82A}">
                    <a16:rowId xmlns:a16="http://schemas.microsoft.com/office/drawing/2014/main" val="2833272095"/>
                  </a:ext>
                </a:extLst>
              </a:tr>
              <a:tr h="420041">
                <a:tc>
                  <a:txBody>
                    <a:bodyPr/>
                    <a:lstStyle/>
                    <a:p>
                      <a:pPr algn="l" fontAlgn="ctr"/>
                      <a:r>
                        <a:rPr lang="en-IN" sz="1600" b="0">
                          <a:effectLst/>
                        </a:rPr>
                        <a:t>break</a:t>
                      </a:r>
                    </a:p>
                  </a:txBody>
                  <a:tcPr marL="73933" marR="73933" marT="103506" marB="103506" anchor="ctr"/>
                </a:tc>
                <a:tc>
                  <a:txBody>
                    <a:bodyPr/>
                    <a:lstStyle/>
                    <a:p>
                      <a:pPr algn="l" fontAlgn="ctr"/>
                      <a:r>
                        <a:rPr lang="en-IN" sz="1600" b="0">
                          <a:effectLst/>
                        </a:rPr>
                        <a:t>enum</a:t>
                      </a:r>
                    </a:p>
                  </a:txBody>
                  <a:tcPr marL="73933" marR="73933" marT="103506" marB="103506" anchor="ctr"/>
                </a:tc>
                <a:tc>
                  <a:txBody>
                    <a:bodyPr/>
                    <a:lstStyle/>
                    <a:p>
                      <a:pPr algn="l" fontAlgn="ctr"/>
                      <a:r>
                        <a:rPr lang="en-IN" sz="1600" b="0">
                          <a:effectLst/>
                        </a:rPr>
                        <a:t>private</a:t>
                      </a:r>
                    </a:p>
                  </a:txBody>
                  <a:tcPr marL="73933" marR="73933" marT="103506" marB="103506" anchor="ctr"/>
                </a:tc>
                <a:tc>
                  <a:txBody>
                    <a:bodyPr/>
                    <a:lstStyle/>
                    <a:p>
                      <a:pPr algn="l" fontAlgn="ctr"/>
                      <a:r>
                        <a:rPr lang="en-IN" sz="1600" b="0">
                          <a:effectLst/>
                        </a:rPr>
                        <a:t>this</a:t>
                      </a:r>
                    </a:p>
                  </a:txBody>
                  <a:tcPr marL="73933" marR="73933" marT="103506" marB="103506" anchor="ctr"/>
                </a:tc>
                <a:extLst>
                  <a:ext uri="{0D108BD9-81ED-4DB2-BD59-A6C34878D82A}">
                    <a16:rowId xmlns:a16="http://schemas.microsoft.com/office/drawing/2014/main" val="1555268269"/>
                  </a:ext>
                </a:extLst>
              </a:tr>
              <a:tr h="531179">
                <a:tc>
                  <a:txBody>
                    <a:bodyPr/>
                    <a:lstStyle/>
                    <a:p>
                      <a:pPr algn="l" fontAlgn="ctr"/>
                      <a:r>
                        <a:rPr lang="en-IN" sz="1600" b="0">
                          <a:effectLst/>
                        </a:rPr>
                        <a:t>case</a:t>
                      </a:r>
                    </a:p>
                  </a:txBody>
                  <a:tcPr marL="73933" marR="73933" marT="103506" marB="103506" anchor="ctr"/>
                </a:tc>
                <a:tc>
                  <a:txBody>
                    <a:bodyPr/>
                    <a:lstStyle/>
                    <a:p>
                      <a:pPr algn="l" fontAlgn="ctr"/>
                      <a:r>
                        <a:rPr lang="en-IN" sz="1600" b="0" dirty="0">
                          <a:effectLst/>
                        </a:rPr>
                        <a:t>extern</a:t>
                      </a:r>
                    </a:p>
                  </a:txBody>
                  <a:tcPr marL="73933" marR="73933" marT="103506" marB="103506" anchor="ctr"/>
                </a:tc>
                <a:tc>
                  <a:txBody>
                    <a:bodyPr/>
                    <a:lstStyle/>
                    <a:p>
                      <a:pPr algn="l" fontAlgn="ctr"/>
                      <a:r>
                        <a:rPr lang="en-IN" sz="1600" b="0">
                          <a:effectLst/>
                        </a:rPr>
                        <a:t>protected</a:t>
                      </a:r>
                    </a:p>
                  </a:txBody>
                  <a:tcPr marL="73933" marR="73933" marT="103506" marB="103506" anchor="ctr"/>
                </a:tc>
                <a:tc>
                  <a:txBody>
                    <a:bodyPr/>
                    <a:lstStyle/>
                    <a:p>
                      <a:pPr algn="l" fontAlgn="ctr"/>
                      <a:r>
                        <a:rPr lang="en-IN" sz="1600" b="0">
                          <a:effectLst/>
                        </a:rPr>
                        <a:t>throw</a:t>
                      </a:r>
                    </a:p>
                  </a:txBody>
                  <a:tcPr marL="73933" marR="73933" marT="103506" marB="103506" anchor="ctr"/>
                </a:tc>
                <a:extLst>
                  <a:ext uri="{0D108BD9-81ED-4DB2-BD59-A6C34878D82A}">
                    <a16:rowId xmlns:a16="http://schemas.microsoft.com/office/drawing/2014/main" val="3122699716"/>
                  </a:ext>
                </a:extLst>
              </a:tr>
              <a:tr h="420041">
                <a:tc>
                  <a:txBody>
                    <a:bodyPr/>
                    <a:lstStyle/>
                    <a:p>
                      <a:pPr algn="l" fontAlgn="ctr"/>
                      <a:r>
                        <a:rPr lang="en-IN" sz="1600" b="0">
                          <a:effectLst/>
                        </a:rPr>
                        <a:t>catch</a:t>
                      </a:r>
                    </a:p>
                  </a:txBody>
                  <a:tcPr marL="73933" marR="73933" marT="103506" marB="103506" anchor="ctr"/>
                </a:tc>
                <a:tc>
                  <a:txBody>
                    <a:bodyPr/>
                    <a:lstStyle/>
                    <a:p>
                      <a:pPr algn="l" fontAlgn="ctr"/>
                      <a:r>
                        <a:rPr lang="en-IN" sz="1600" b="0">
                          <a:effectLst/>
                        </a:rPr>
                        <a:t>float</a:t>
                      </a:r>
                    </a:p>
                  </a:txBody>
                  <a:tcPr marL="73933" marR="73933" marT="103506" marB="103506" anchor="ctr"/>
                </a:tc>
                <a:tc>
                  <a:txBody>
                    <a:bodyPr/>
                    <a:lstStyle/>
                    <a:p>
                      <a:pPr algn="l" fontAlgn="ctr"/>
                      <a:r>
                        <a:rPr lang="en-IN" sz="1600" b="0">
                          <a:effectLst/>
                        </a:rPr>
                        <a:t>public</a:t>
                      </a:r>
                    </a:p>
                  </a:txBody>
                  <a:tcPr marL="73933" marR="73933" marT="103506" marB="103506" anchor="ctr"/>
                </a:tc>
                <a:tc>
                  <a:txBody>
                    <a:bodyPr/>
                    <a:lstStyle/>
                    <a:p>
                      <a:pPr algn="l" fontAlgn="ctr"/>
                      <a:r>
                        <a:rPr lang="en-IN" sz="1600" b="0">
                          <a:effectLst/>
                        </a:rPr>
                        <a:t>try</a:t>
                      </a:r>
                    </a:p>
                  </a:txBody>
                  <a:tcPr marL="73933" marR="73933" marT="103506" marB="103506" anchor="ctr"/>
                </a:tc>
                <a:extLst>
                  <a:ext uri="{0D108BD9-81ED-4DB2-BD59-A6C34878D82A}">
                    <a16:rowId xmlns:a16="http://schemas.microsoft.com/office/drawing/2014/main" val="1771594485"/>
                  </a:ext>
                </a:extLst>
              </a:tr>
              <a:tr h="420041">
                <a:tc>
                  <a:txBody>
                    <a:bodyPr/>
                    <a:lstStyle/>
                    <a:p>
                      <a:pPr algn="l" fontAlgn="ctr"/>
                      <a:r>
                        <a:rPr lang="en-IN" sz="1600" b="0">
                          <a:effectLst/>
                        </a:rPr>
                        <a:t>char</a:t>
                      </a:r>
                    </a:p>
                  </a:txBody>
                  <a:tcPr marL="73933" marR="73933" marT="103506" marB="103506" anchor="ctr"/>
                </a:tc>
                <a:tc>
                  <a:txBody>
                    <a:bodyPr/>
                    <a:lstStyle/>
                    <a:p>
                      <a:pPr algn="l" fontAlgn="ctr"/>
                      <a:r>
                        <a:rPr lang="en-IN" sz="1600" b="0" dirty="0">
                          <a:effectLst/>
                        </a:rPr>
                        <a:t>for</a:t>
                      </a:r>
                    </a:p>
                  </a:txBody>
                  <a:tcPr marL="73933" marR="73933" marT="103506" marB="103506" anchor="ctr"/>
                </a:tc>
                <a:tc>
                  <a:txBody>
                    <a:bodyPr/>
                    <a:lstStyle/>
                    <a:p>
                      <a:pPr algn="l" fontAlgn="ctr"/>
                      <a:r>
                        <a:rPr lang="en-IN" sz="1600" b="0">
                          <a:effectLst/>
                        </a:rPr>
                        <a:t>register</a:t>
                      </a:r>
                    </a:p>
                  </a:txBody>
                  <a:tcPr marL="73933" marR="73933" marT="103506" marB="103506" anchor="ctr"/>
                </a:tc>
                <a:tc>
                  <a:txBody>
                    <a:bodyPr/>
                    <a:lstStyle/>
                    <a:p>
                      <a:pPr algn="l" fontAlgn="ctr"/>
                      <a:r>
                        <a:rPr lang="en-IN" sz="1600" b="0">
                          <a:effectLst/>
                        </a:rPr>
                        <a:t>typedef</a:t>
                      </a:r>
                    </a:p>
                  </a:txBody>
                  <a:tcPr marL="73933" marR="73933" marT="103506" marB="103506" anchor="ctr"/>
                </a:tc>
                <a:extLst>
                  <a:ext uri="{0D108BD9-81ED-4DB2-BD59-A6C34878D82A}">
                    <a16:rowId xmlns:a16="http://schemas.microsoft.com/office/drawing/2014/main" val="3212116715"/>
                  </a:ext>
                </a:extLst>
              </a:tr>
              <a:tr h="420041">
                <a:tc>
                  <a:txBody>
                    <a:bodyPr/>
                    <a:lstStyle/>
                    <a:p>
                      <a:pPr algn="l" fontAlgn="ctr"/>
                      <a:r>
                        <a:rPr lang="en-IN" sz="1600" b="0">
                          <a:effectLst/>
                        </a:rPr>
                        <a:t>class</a:t>
                      </a:r>
                    </a:p>
                  </a:txBody>
                  <a:tcPr marL="73933" marR="73933" marT="103506" marB="103506" anchor="ctr"/>
                </a:tc>
                <a:tc>
                  <a:txBody>
                    <a:bodyPr/>
                    <a:lstStyle/>
                    <a:p>
                      <a:pPr algn="l" fontAlgn="ctr"/>
                      <a:r>
                        <a:rPr lang="en-IN" sz="1600" b="0">
                          <a:effectLst/>
                        </a:rPr>
                        <a:t>friend</a:t>
                      </a:r>
                    </a:p>
                  </a:txBody>
                  <a:tcPr marL="73933" marR="73933" marT="103506" marB="103506" anchor="ctr"/>
                </a:tc>
                <a:tc>
                  <a:txBody>
                    <a:bodyPr/>
                    <a:lstStyle/>
                    <a:p>
                      <a:pPr algn="l" fontAlgn="ctr"/>
                      <a:r>
                        <a:rPr lang="en-IN" sz="1600" b="0">
                          <a:effectLst/>
                        </a:rPr>
                        <a:t>return</a:t>
                      </a:r>
                    </a:p>
                  </a:txBody>
                  <a:tcPr marL="73933" marR="73933" marT="103506" marB="103506" anchor="ctr"/>
                </a:tc>
                <a:tc>
                  <a:txBody>
                    <a:bodyPr/>
                    <a:lstStyle/>
                    <a:p>
                      <a:pPr algn="l" fontAlgn="ctr"/>
                      <a:r>
                        <a:rPr lang="en-IN" sz="1600" b="0">
                          <a:effectLst/>
                        </a:rPr>
                        <a:t>union</a:t>
                      </a:r>
                    </a:p>
                  </a:txBody>
                  <a:tcPr marL="73933" marR="73933" marT="103506" marB="103506" anchor="ctr"/>
                </a:tc>
                <a:extLst>
                  <a:ext uri="{0D108BD9-81ED-4DB2-BD59-A6C34878D82A}">
                    <a16:rowId xmlns:a16="http://schemas.microsoft.com/office/drawing/2014/main" val="980557454"/>
                  </a:ext>
                </a:extLst>
              </a:tr>
              <a:tr h="420041">
                <a:tc>
                  <a:txBody>
                    <a:bodyPr/>
                    <a:lstStyle/>
                    <a:p>
                      <a:pPr algn="l" fontAlgn="ctr"/>
                      <a:r>
                        <a:rPr lang="en-IN" sz="1600" b="0">
                          <a:effectLst/>
                        </a:rPr>
                        <a:t>const</a:t>
                      </a:r>
                    </a:p>
                  </a:txBody>
                  <a:tcPr marL="73933" marR="73933" marT="103506" marB="103506" anchor="ctr"/>
                </a:tc>
                <a:tc>
                  <a:txBody>
                    <a:bodyPr/>
                    <a:lstStyle/>
                    <a:p>
                      <a:pPr algn="l" fontAlgn="ctr"/>
                      <a:r>
                        <a:rPr lang="en-IN" sz="1600" b="0">
                          <a:effectLst/>
                        </a:rPr>
                        <a:t>goto</a:t>
                      </a:r>
                    </a:p>
                  </a:txBody>
                  <a:tcPr marL="73933" marR="73933" marT="103506" marB="103506" anchor="ctr"/>
                </a:tc>
                <a:tc>
                  <a:txBody>
                    <a:bodyPr/>
                    <a:lstStyle/>
                    <a:p>
                      <a:pPr algn="l" fontAlgn="ctr"/>
                      <a:r>
                        <a:rPr lang="en-IN" sz="1600" b="0">
                          <a:effectLst/>
                        </a:rPr>
                        <a:t>short</a:t>
                      </a:r>
                    </a:p>
                  </a:txBody>
                  <a:tcPr marL="73933" marR="73933" marT="103506" marB="103506" anchor="ctr"/>
                </a:tc>
                <a:tc>
                  <a:txBody>
                    <a:bodyPr/>
                    <a:lstStyle/>
                    <a:p>
                      <a:pPr algn="l" fontAlgn="ctr"/>
                      <a:r>
                        <a:rPr lang="en-IN" sz="1600" b="0">
                          <a:effectLst/>
                        </a:rPr>
                        <a:t>unsigned</a:t>
                      </a:r>
                    </a:p>
                  </a:txBody>
                  <a:tcPr marL="73933" marR="73933" marT="103506" marB="103506" anchor="ctr"/>
                </a:tc>
                <a:extLst>
                  <a:ext uri="{0D108BD9-81ED-4DB2-BD59-A6C34878D82A}">
                    <a16:rowId xmlns:a16="http://schemas.microsoft.com/office/drawing/2014/main" val="3852462039"/>
                  </a:ext>
                </a:extLst>
              </a:tr>
              <a:tr h="531179">
                <a:tc>
                  <a:txBody>
                    <a:bodyPr/>
                    <a:lstStyle/>
                    <a:p>
                      <a:pPr algn="l" fontAlgn="ctr"/>
                      <a:r>
                        <a:rPr lang="en-IN" sz="1600" b="0">
                          <a:effectLst/>
                        </a:rPr>
                        <a:t>continue</a:t>
                      </a:r>
                    </a:p>
                  </a:txBody>
                  <a:tcPr marL="73933" marR="73933" marT="103506" marB="103506" anchor="ctr"/>
                </a:tc>
                <a:tc>
                  <a:txBody>
                    <a:bodyPr/>
                    <a:lstStyle/>
                    <a:p>
                      <a:pPr algn="l" fontAlgn="ctr"/>
                      <a:r>
                        <a:rPr lang="en-IN" sz="1600" b="0" u="none" dirty="0">
                          <a:effectLst/>
                        </a:rPr>
                        <a:t>if</a:t>
                      </a:r>
                    </a:p>
                  </a:txBody>
                  <a:tcPr marL="73933" marR="73933" marT="103506" marB="103506" anchor="ctr"/>
                </a:tc>
                <a:tc>
                  <a:txBody>
                    <a:bodyPr/>
                    <a:lstStyle/>
                    <a:p>
                      <a:pPr algn="l" fontAlgn="ctr"/>
                      <a:r>
                        <a:rPr lang="en-IN" sz="1600" b="0">
                          <a:effectLst/>
                        </a:rPr>
                        <a:t>signed</a:t>
                      </a:r>
                    </a:p>
                  </a:txBody>
                  <a:tcPr marL="73933" marR="73933" marT="103506" marB="103506" anchor="ctr"/>
                </a:tc>
                <a:tc>
                  <a:txBody>
                    <a:bodyPr/>
                    <a:lstStyle/>
                    <a:p>
                      <a:pPr algn="l" fontAlgn="ctr"/>
                      <a:r>
                        <a:rPr lang="en-IN" sz="1600" b="0">
                          <a:effectLst/>
                        </a:rPr>
                        <a:t>virtual</a:t>
                      </a:r>
                    </a:p>
                  </a:txBody>
                  <a:tcPr marL="73933" marR="73933" marT="103506" marB="103506" anchor="ctr"/>
                </a:tc>
                <a:extLst>
                  <a:ext uri="{0D108BD9-81ED-4DB2-BD59-A6C34878D82A}">
                    <a16:rowId xmlns:a16="http://schemas.microsoft.com/office/drawing/2014/main" val="140508554"/>
                  </a:ext>
                </a:extLst>
              </a:tr>
              <a:tr h="420041">
                <a:tc>
                  <a:txBody>
                    <a:bodyPr/>
                    <a:lstStyle/>
                    <a:p>
                      <a:pPr algn="l" fontAlgn="ctr"/>
                      <a:r>
                        <a:rPr lang="en-IN" sz="1600" b="0">
                          <a:effectLst/>
                        </a:rPr>
                        <a:t>default</a:t>
                      </a:r>
                    </a:p>
                  </a:txBody>
                  <a:tcPr marL="73933" marR="73933" marT="103506" marB="103506" anchor="ctr"/>
                </a:tc>
                <a:tc>
                  <a:txBody>
                    <a:bodyPr/>
                    <a:lstStyle/>
                    <a:p>
                      <a:pPr algn="l" fontAlgn="ctr"/>
                      <a:r>
                        <a:rPr lang="en-IN" sz="1600" b="0">
                          <a:effectLst/>
                        </a:rPr>
                        <a:t>inline</a:t>
                      </a:r>
                    </a:p>
                  </a:txBody>
                  <a:tcPr marL="73933" marR="73933" marT="103506" marB="103506" anchor="ctr"/>
                </a:tc>
                <a:tc>
                  <a:txBody>
                    <a:bodyPr/>
                    <a:lstStyle/>
                    <a:p>
                      <a:pPr algn="l" fontAlgn="ctr"/>
                      <a:r>
                        <a:rPr lang="en-IN" sz="1600" b="0">
                          <a:effectLst/>
                        </a:rPr>
                        <a:t>sizeof</a:t>
                      </a:r>
                    </a:p>
                  </a:txBody>
                  <a:tcPr marL="73933" marR="73933" marT="103506" marB="103506" anchor="ctr"/>
                </a:tc>
                <a:tc>
                  <a:txBody>
                    <a:bodyPr/>
                    <a:lstStyle/>
                    <a:p>
                      <a:pPr algn="l" fontAlgn="ctr"/>
                      <a:r>
                        <a:rPr lang="en-IN" sz="1600" b="0">
                          <a:effectLst/>
                        </a:rPr>
                        <a:t>void</a:t>
                      </a:r>
                    </a:p>
                  </a:txBody>
                  <a:tcPr marL="73933" marR="73933" marT="103506" marB="103506" anchor="ctr"/>
                </a:tc>
                <a:extLst>
                  <a:ext uri="{0D108BD9-81ED-4DB2-BD59-A6C34878D82A}">
                    <a16:rowId xmlns:a16="http://schemas.microsoft.com/office/drawing/2014/main" val="79444927"/>
                  </a:ext>
                </a:extLst>
              </a:tr>
              <a:tr h="420041">
                <a:tc>
                  <a:txBody>
                    <a:bodyPr/>
                    <a:lstStyle/>
                    <a:p>
                      <a:pPr algn="l" fontAlgn="ctr"/>
                      <a:r>
                        <a:rPr lang="en-IN" sz="1600" b="0">
                          <a:effectLst/>
                        </a:rPr>
                        <a:t>delete</a:t>
                      </a:r>
                    </a:p>
                  </a:txBody>
                  <a:tcPr marL="73933" marR="73933" marT="103506" marB="103506" anchor="ctr"/>
                </a:tc>
                <a:tc>
                  <a:txBody>
                    <a:bodyPr/>
                    <a:lstStyle/>
                    <a:p>
                      <a:pPr algn="l" fontAlgn="ctr"/>
                      <a:r>
                        <a:rPr lang="en-IN" sz="1600" b="0">
                          <a:effectLst/>
                        </a:rPr>
                        <a:t>int</a:t>
                      </a:r>
                    </a:p>
                  </a:txBody>
                  <a:tcPr marL="73933" marR="73933" marT="103506" marB="103506" anchor="ctr"/>
                </a:tc>
                <a:tc>
                  <a:txBody>
                    <a:bodyPr/>
                    <a:lstStyle/>
                    <a:p>
                      <a:pPr algn="l" fontAlgn="ctr"/>
                      <a:r>
                        <a:rPr lang="en-IN" sz="1600" b="0">
                          <a:effectLst/>
                        </a:rPr>
                        <a:t>static</a:t>
                      </a:r>
                    </a:p>
                  </a:txBody>
                  <a:tcPr marL="73933" marR="73933" marT="103506" marB="103506" anchor="ctr"/>
                </a:tc>
                <a:tc>
                  <a:txBody>
                    <a:bodyPr/>
                    <a:lstStyle/>
                    <a:p>
                      <a:pPr algn="l" fontAlgn="ctr"/>
                      <a:r>
                        <a:rPr lang="en-IN" sz="1600" b="0">
                          <a:effectLst/>
                        </a:rPr>
                        <a:t>volatile </a:t>
                      </a:r>
                    </a:p>
                  </a:txBody>
                  <a:tcPr marL="73933" marR="73933" marT="103506" marB="103506" anchor="ctr"/>
                </a:tc>
                <a:extLst>
                  <a:ext uri="{0D108BD9-81ED-4DB2-BD59-A6C34878D82A}">
                    <a16:rowId xmlns:a16="http://schemas.microsoft.com/office/drawing/2014/main" val="3170461198"/>
                  </a:ext>
                </a:extLst>
              </a:tr>
              <a:tr h="420041">
                <a:tc>
                  <a:txBody>
                    <a:bodyPr/>
                    <a:lstStyle/>
                    <a:p>
                      <a:pPr algn="l" fontAlgn="ctr"/>
                      <a:r>
                        <a:rPr lang="en-IN" sz="1600" b="0">
                          <a:effectLst/>
                        </a:rPr>
                        <a:t>do</a:t>
                      </a:r>
                    </a:p>
                  </a:txBody>
                  <a:tcPr marL="73933" marR="73933" marT="103506" marB="103506" anchor="ctr"/>
                </a:tc>
                <a:tc>
                  <a:txBody>
                    <a:bodyPr/>
                    <a:lstStyle/>
                    <a:p>
                      <a:pPr algn="l" fontAlgn="ctr"/>
                      <a:r>
                        <a:rPr lang="en-IN" sz="1600" b="0">
                          <a:effectLst/>
                        </a:rPr>
                        <a:t>long</a:t>
                      </a:r>
                    </a:p>
                  </a:txBody>
                  <a:tcPr marL="73933" marR="73933" marT="103506" marB="103506" anchor="ctr"/>
                </a:tc>
                <a:tc>
                  <a:txBody>
                    <a:bodyPr/>
                    <a:lstStyle/>
                    <a:p>
                      <a:pPr algn="l" fontAlgn="ctr"/>
                      <a:r>
                        <a:rPr lang="en-IN" sz="1600" b="0">
                          <a:effectLst/>
                        </a:rPr>
                        <a:t>struct</a:t>
                      </a:r>
                    </a:p>
                  </a:txBody>
                  <a:tcPr marL="73933" marR="73933" marT="103506" marB="103506" anchor="ctr"/>
                </a:tc>
                <a:tc>
                  <a:txBody>
                    <a:bodyPr/>
                    <a:lstStyle/>
                    <a:p>
                      <a:pPr algn="l" fontAlgn="ctr"/>
                      <a:r>
                        <a:rPr lang="en-IN" sz="1600" b="0" dirty="0">
                          <a:effectLst/>
                        </a:rPr>
                        <a:t>while </a:t>
                      </a:r>
                    </a:p>
                  </a:txBody>
                  <a:tcPr marL="73933" marR="73933" marT="103506" marB="103506" anchor="ctr"/>
                </a:tc>
                <a:extLst>
                  <a:ext uri="{0D108BD9-81ED-4DB2-BD59-A6C34878D82A}">
                    <a16:rowId xmlns:a16="http://schemas.microsoft.com/office/drawing/2014/main" val="1685582875"/>
                  </a:ext>
                </a:extLst>
              </a:tr>
            </a:tbl>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5612" y="1447800"/>
            <a:ext cx="10896600" cy="5181600"/>
          </a:xfrm>
        </p:spPr>
        <p:txBody>
          <a:bodyPr>
            <a:normAutofit/>
          </a:bodyPr>
          <a:lstStyle/>
          <a:p>
            <a:pPr marL="0" indent="0" algn="just">
              <a:buNone/>
            </a:pPr>
            <a:r>
              <a:rPr lang="en-GB" sz="2000" b="0" i="0" dirty="0">
                <a:effectLst/>
              </a:rPr>
              <a:t>Identifiers refer to the name of variables, functions, arrays, classes, etc. created by the programmer. They are the fundamental requirement of any language.</a:t>
            </a:r>
          </a:p>
          <a:p>
            <a:pPr marL="0" indent="0" algn="just">
              <a:buNone/>
            </a:pPr>
            <a:endParaRPr lang="en-GB" sz="2000" b="0" i="0" dirty="0">
              <a:effectLst/>
            </a:endParaRPr>
          </a:p>
          <a:p>
            <a:pPr marL="0" indent="0" algn="just">
              <a:buNone/>
            </a:pPr>
            <a:r>
              <a:rPr lang="en-GB" sz="2000" b="1" i="0" dirty="0">
                <a:effectLst/>
              </a:rPr>
              <a:t>Rules for naming identifiers:</a:t>
            </a:r>
          </a:p>
          <a:p>
            <a:pPr algn="just"/>
            <a:r>
              <a:rPr lang="en-GB" sz="2000" b="0" i="0" dirty="0">
                <a:effectLst/>
              </a:rPr>
              <a:t>Identifier names can not start with a digit or any special character.</a:t>
            </a:r>
          </a:p>
          <a:p>
            <a:pPr algn="just"/>
            <a:r>
              <a:rPr lang="en-GB" sz="2000" b="0" i="0" dirty="0">
                <a:effectLst/>
              </a:rPr>
              <a:t>A keyword cannot be used as s identifier name.</a:t>
            </a:r>
          </a:p>
          <a:p>
            <a:pPr algn="just"/>
            <a:r>
              <a:rPr lang="en-GB" sz="2000" b="0" i="0" dirty="0">
                <a:effectLst/>
              </a:rPr>
              <a:t>Only alphabetic characters, digits, and underscores are permitted.</a:t>
            </a:r>
          </a:p>
          <a:p>
            <a:pPr algn="just"/>
            <a:r>
              <a:rPr lang="en-GB" sz="2000" b="0" i="0" dirty="0">
                <a:effectLst/>
              </a:rPr>
              <a:t>The upper case and lower case letters are distinct. i.e., A and a are different in C++.</a:t>
            </a:r>
          </a:p>
          <a:p>
            <a:pPr algn="just"/>
            <a:r>
              <a:rPr lang="en-GB" sz="2000" b="0" i="0" dirty="0">
                <a:effectLst/>
              </a:rPr>
              <a:t>The valid identifiers are </a:t>
            </a:r>
            <a:r>
              <a:rPr lang="en-GB" sz="2000" b="0" i="0" dirty="0" err="1">
                <a:effectLst/>
              </a:rPr>
              <a:t>abc</a:t>
            </a:r>
            <a:r>
              <a:rPr lang="en-GB" sz="2000" b="0" i="0" dirty="0">
                <a:effectLst/>
              </a:rPr>
              <a:t> and abc_123</a:t>
            </a: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Identifiers</a:t>
            </a:r>
            <a:endParaRPr lang="en-IN" sz="4000" b="1" kern="1200" dirty="0">
              <a:solidFill>
                <a:schemeClr val="dk1"/>
              </a:solidFill>
              <a:latin typeface="+mn-lt"/>
              <a:ea typeface="+mn-ea"/>
              <a:cs typeface="+mn-cs"/>
            </a:endParaRPr>
          </a:p>
        </p:txBody>
      </p:sp>
    </p:spTree>
    <p:extLst>
      <p:ext uri="{BB962C8B-B14F-4D97-AF65-F5344CB8AC3E}">
        <p14:creationId xmlns:p14="http://schemas.microsoft.com/office/powerpoint/2010/main" val="40973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Constants</a:t>
            </a:r>
            <a:endParaRPr lang="en-IN" sz="4000" b="1" kern="120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0100F1FD-BC47-C31F-D875-ADCBBBC951A6}"/>
              </a:ext>
            </a:extLst>
          </p:cNvPr>
          <p:cNvSpPr txBox="1"/>
          <p:nvPr/>
        </p:nvSpPr>
        <p:spPr>
          <a:xfrm>
            <a:off x="912812" y="1752600"/>
            <a:ext cx="9385775" cy="4524315"/>
          </a:xfrm>
          <a:prstGeom prst="rect">
            <a:avLst/>
          </a:prstGeom>
          <a:noFill/>
        </p:spPr>
        <p:txBody>
          <a:bodyPr wrap="square">
            <a:spAutoFit/>
          </a:bodyPr>
          <a:lstStyle/>
          <a:p>
            <a:pPr algn="just"/>
            <a:r>
              <a:rPr lang="en-GB" b="0" i="0" dirty="0">
                <a:effectLst/>
              </a:rPr>
              <a:t>In C++, a constant is a value that cannot be changed during the execution of the program. </a:t>
            </a:r>
          </a:p>
          <a:p>
            <a:pPr algn="just"/>
            <a:endParaRPr lang="en-GB" dirty="0"/>
          </a:p>
          <a:p>
            <a:pPr algn="just"/>
            <a:r>
              <a:rPr lang="en-GB" b="0" i="0" dirty="0">
                <a:effectLst/>
              </a:rPr>
              <a:t>Constants often represent fixed values used frequently in the code, such as the value of pi or the maximum size of an array.</a:t>
            </a:r>
          </a:p>
          <a:p>
            <a:pPr algn="just"/>
            <a:endParaRPr lang="en-GB" b="0" i="0" dirty="0">
              <a:effectLst/>
            </a:endParaRPr>
          </a:p>
          <a:p>
            <a:pPr algn="just"/>
            <a:r>
              <a:rPr lang="en-GB" b="0" i="0" dirty="0">
                <a:effectLst/>
              </a:rPr>
              <a:t>To define a constant in C++, you use the </a:t>
            </a:r>
            <a:r>
              <a:rPr lang="en-GB" b="0" i="0" dirty="0" err="1">
                <a:effectLst/>
              </a:rPr>
              <a:t>const</a:t>
            </a:r>
            <a:r>
              <a:rPr lang="en-GB" b="0" i="0" dirty="0">
                <a:effectLst/>
              </a:rPr>
              <a:t> keyword followed by the data type and the constant's name and then initialize it with a value. The value of a constant cannot be changed once it has been defined. Here is an example:</a:t>
            </a:r>
          </a:p>
          <a:p>
            <a:pPr algn="just"/>
            <a:endParaRPr lang="en-GB" b="0" i="0" dirty="0">
              <a:effectLst/>
            </a:endParaRPr>
          </a:p>
          <a:p>
            <a:pPr algn="just"/>
            <a:r>
              <a:rPr lang="en-GB" b="1" i="0" dirty="0" err="1">
                <a:effectLst/>
              </a:rPr>
              <a:t>const</a:t>
            </a:r>
            <a:r>
              <a:rPr lang="en-GB" b="0" i="0" dirty="0">
                <a:effectLst/>
              </a:rPr>
              <a:t> </a:t>
            </a:r>
            <a:r>
              <a:rPr lang="en-GB" b="1" i="0" dirty="0">
                <a:effectLst/>
              </a:rPr>
              <a:t>double</a:t>
            </a:r>
            <a:r>
              <a:rPr lang="en-GB" b="0" i="0" dirty="0">
                <a:effectLst/>
              </a:rPr>
              <a:t> PI = 3.14159;  </a:t>
            </a:r>
          </a:p>
        </p:txBody>
      </p:sp>
    </p:spTree>
    <p:extLst>
      <p:ext uri="{BB962C8B-B14F-4D97-AF65-F5344CB8AC3E}">
        <p14:creationId xmlns:p14="http://schemas.microsoft.com/office/powerpoint/2010/main" val="213472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112" y="1600200"/>
            <a:ext cx="10896600" cy="4724400"/>
          </a:xfrm>
        </p:spPr>
        <p:txBody>
          <a:bodyPr>
            <a:normAutofit/>
          </a:bodyPr>
          <a:lstStyle/>
          <a:p>
            <a:pPr marL="0" indent="0" algn="just">
              <a:buNone/>
            </a:pPr>
            <a:r>
              <a:rPr lang="en-GB" sz="2400" b="0" i="0" dirty="0">
                <a:effectLst/>
              </a:rPr>
              <a:t>In C++, a string is a sequence of characters that represents text. Strings are commonly used in C++ programs to store and manipulate text data.</a:t>
            </a:r>
          </a:p>
          <a:p>
            <a:pPr marL="0" indent="0" algn="just">
              <a:buNone/>
            </a:pPr>
            <a:endParaRPr lang="en-GB" sz="2400" b="0" i="0" dirty="0">
              <a:effectLst/>
            </a:endParaRPr>
          </a:p>
          <a:p>
            <a:pPr marL="0" indent="0" algn="just">
              <a:buNone/>
            </a:pPr>
            <a:r>
              <a:rPr lang="en-GB" sz="2400" b="0" i="0" dirty="0">
                <a:effectLst/>
              </a:rPr>
              <a:t>To use strings in C++, you must include the &lt;string&gt; header file at the beginning of your program. This will provide access to the string class, which is used to create and manipulate strings in C++. Here is an example:</a:t>
            </a:r>
          </a:p>
          <a:p>
            <a:pPr marL="0" indent="0" algn="just">
              <a:buNone/>
            </a:pPr>
            <a:endParaRPr lang="en-GB" sz="2400" b="0" i="0" dirty="0">
              <a:effectLst/>
            </a:endParaRPr>
          </a:p>
          <a:p>
            <a:pPr marL="0" indent="0" algn="just">
              <a:buNone/>
            </a:pPr>
            <a:r>
              <a:rPr lang="en-GB" sz="2400" b="0" i="0" dirty="0">
                <a:effectLst/>
              </a:rPr>
              <a:t>string message = "Good, Morning!"; </a:t>
            </a: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string</a:t>
            </a:r>
            <a:endParaRPr lang="en-IN" sz="4000" b="1" kern="1200" dirty="0">
              <a:solidFill>
                <a:schemeClr val="dk1"/>
              </a:solidFill>
              <a:latin typeface="+mn-lt"/>
              <a:ea typeface="+mn-ea"/>
              <a:cs typeface="+mn-cs"/>
            </a:endParaRPr>
          </a:p>
        </p:txBody>
      </p:sp>
    </p:spTree>
    <p:extLst>
      <p:ext uri="{BB962C8B-B14F-4D97-AF65-F5344CB8AC3E}">
        <p14:creationId xmlns:p14="http://schemas.microsoft.com/office/powerpoint/2010/main" val="39904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687</TotalTime>
  <Words>1116</Words>
  <Application>Microsoft Office PowerPoint</Application>
  <PresentationFormat>Custom</PresentationFormat>
  <Paragraphs>246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Constantia</vt:lpstr>
      <vt:lpstr>Verdana</vt:lpstr>
      <vt:lpstr>Wingdings</vt:lpstr>
      <vt:lpstr>Cooking 16x9</vt:lpstr>
      <vt:lpstr>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187</cp:revision>
  <dcterms:created xsi:type="dcterms:W3CDTF">2021-12-19T05:09:16Z</dcterms:created>
  <dcterms:modified xsi:type="dcterms:W3CDTF">2023-07-22T17:28:55Z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