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5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5" d="100"/>
          <a:sy n="65" d="100"/>
        </p:scale>
        <p:origin x="94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7/22/2023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7/22/2023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7/22/2023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7/22/2023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7/22/2023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90674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Types in 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input in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9012" y="1676400"/>
            <a:ext cx="9144000" cy="4127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While writing program in any language, you need to use various variables to store various information. </a:t>
            </a:r>
          </a:p>
          <a:p>
            <a:pPr marL="0" indent="0" algn="just">
              <a:buNone/>
            </a:pPr>
            <a:r>
              <a:rPr lang="en-GB" sz="2400" dirty="0"/>
              <a:t>Variables are nothing but reserved memory locations to store values. This means that when you create a variable you reserve some space in memory.</a:t>
            </a:r>
          </a:p>
          <a:p>
            <a:pPr marL="0" indent="0" algn="just">
              <a:buNone/>
            </a:pPr>
            <a:r>
              <a:rPr lang="en-GB" sz="2400" dirty="0"/>
              <a:t>You may like to store information of various data types like character, wide character, integer, floating point, double floating point, </a:t>
            </a:r>
            <a:r>
              <a:rPr lang="en-GB" sz="2400" dirty="0" err="1"/>
              <a:t>boolean</a:t>
            </a:r>
            <a:r>
              <a:rPr lang="en-GB" sz="2400" dirty="0"/>
              <a:t> etc. Based on the data type of a variable, the operating system allocates memory and decides what can be stored in the reserved memory.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Types in C++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 Types in C++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900A6E-0468-6E83-AEF5-F451DD4A5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30394"/>
              </p:ext>
            </p:extLst>
          </p:nvPr>
        </p:nvGraphicFramePr>
        <p:xfrm>
          <a:off x="1104106" y="762000"/>
          <a:ext cx="10324306" cy="6049142"/>
        </p:xfrm>
        <a:graphic>
          <a:graphicData uri="http://schemas.openxmlformats.org/drawingml/2006/table">
            <a:tbl>
              <a:tblPr/>
              <a:tblGrid>
                <a:gridCol w="2988823">
                  <a:extLst>
                    <a:ext uri="{9D8B030D-6E8A-4147-A177-3AD203B41FA5}">
                      <a16:colId xmlns:a16="http://schemas.microsoft.com/office/drawing/2014/main" val="179744454"/>
                    </a:ext>
                  </a:extLst>
                </a:gridCol>
                <a:gridCol w="2346193">
                  <a:extLst>
                    <a:ext uri="{9D8B030D-6E8A-4147-A177-3AD203B41FA5}">
                      <a16:colId xmlns:a16="http://schemas.microsoft.com/office/drawing/2014/main" val="1482359855"/>
                    </a:ext>
                  </a:extLst>
                </a:gridCol>
                <a:gridCol w="4989290">
                  <a:extLst>
                    <a:ext uri="{9D8B030D-6E8A-4147-A177-3AD203B41FA5}">
                      <a16:colId xmlns:a16="http://schemas.microsoft.com/office/drawing/2014/main" val="3129785463"/>
                    </a:ext>
                  </a:extLst>
                </a:gridCol>
              </a:tblGrid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Type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Typical Bit Width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Typical Range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64659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char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1byte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-127 to 127 or 0 to 255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467315"/>
                  </a:ext>
                </a:extLst>
              </a:tr>
              <a:tr h="1410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unsigned char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1byte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0 to 255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056718"/>
                  </a:ext>
                </a:extLst>
              </a:tr>
              <a:tr h="1410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signed char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1byte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-127 to 127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672705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4bytes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-2147483648 to 2147483647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939982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unsigned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4bytes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0 to 4294967295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26535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signed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4bytes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-2147483648 to 2147483647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12074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short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-32768 to 32767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13853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unsigned short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0 to 65,535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99022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signed short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-32768 to 32767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676769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long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8bytes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-9223372036854775808 to 9223372036854775807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933019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signed long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8bytes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same as long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06634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unsigned long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8bytes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0 to 18446744073709551615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87670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long long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8bytes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-(2^63) to (2^63)-1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903757"/>
                  </a:ext>
                </a:extLst>
              </a:tr>
              <a:tr h="340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unsigned long long int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8bytes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0 to 18,446,744,073,709,551,615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501246"/>
                  </a:ext>
                </a:extLst>
              </a:tr>
              <a:tr h="1410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float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4bytes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682572"/>
                  </a:ext>
                </a:extLst>
              </a:tr>
              <a:tr h="1410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double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8bytes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381935"/>
                  </a:ext>
                </a:extLst>
              </a:tr>
              <a:tr h="1410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long double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12bytes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23573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wchar_t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2 or 4 bytes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1 wide character</a:t>
                      </a:r>
                    </a:p>
                  </a:txBody>
                  <a:tcPr marL="20744" marR="20744" marT="20744" marB="207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2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Input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AE4CE-DC62-6D7F-363C-DE4476E4986A}"/>
              </a:ext>
            </a:extLst>
          </p:cNvPr>
          <p:cNvSpPr txBox="1"/>
          <p:nvPr/>
        </p:nvSpPr>
        <p:spPr>
          <a:xfrm>
            <a:off x="1141412" y="1219200"/>
            <a:ext cx="990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 have already learned that </a:t>
            </a:r>
            <a:r>
              <a:rPr lang="en-IN" dirty="0" err="1"/>
              <a:t>cout</a:t>
            </a:r>
            <a:r>
              <a:rPr lang="en-IN" dirty="0"/>
              <a:t> is used to output (print) values. </a:t>
            </a:r>
          </a:p>
          <a:p>
            <a:r>
              <a:rPr lang="en-IN" dirty="0"/>
              <a:t>Now we will use </a:t>
            </a:r>
            <a:r>
              <a:rPr lang="en-IN" dirty="0" err="1"/>
              <a:t>cin</a:t>
            </a:r>
            <a:r>
              <a:rPr lang="en-IN" dirty="0"/>
              <a:t> to get user input.</a:t>
            </a:r>
          </a:p>
          <a:p>
            <a:endParaRPr lang="en-IN" dirty="0"/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cin</a:t>
            </a:r>
            <a:r>
              <a:rPr lang="en-IN" dirty="0"/>
              <a:t> is a predefined variable that reads data from the keyboard with the extraction operator (&gt;&gt;).</a:t>
            </a:r>
          </a:p>
          <a:p>
            <a:endParaRPr lang="en-IN" dirty="0"/>
          </a:p>
          <a:p>
            <a:r>
              <a:rPr lang="en-IN" dirty="0"/>
              <a:t>In the following example, the user can input a number, which is stored in the variable x. Then we print the value of x:</a:t>
            </a:r>
          </a:p>
          <a:p>
            <a:endParaRPr lang="en-IN" dirty="0"/>
          </a:p>
          <a:p>
            <a:r>
              <a:rPr lang="en-GB" dirty="0"/>
              <a:t>int x; </a:t>
            </a:r>
          </a:p>
          <a:p>
            <a:r>
              <a:rPr lang="en-GB" dirty="0" err="1"/>
              <a:t>cout</a:t>
            </a:r>
            <a:r>
              <a:rPr lang="en-GB" dirty="0"/>
              <a:t> &lt;&lt; "Type a number: "; // Type a number and press enter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cin</a:t>
            </a:r>
            <a:r>
              <a:rPr lang="en-GB" dirty="0"/>
              <a:t> &gt;&gt; x; // Get user input from the keyboard</a:t>
            </a:r>
          </a:p>
          <a:p>
            <a:r>
              <a:rPr lang="en-GB" dirty="0" err="1"/>
              <a:t>cout</a:t>
            </a:r>
            <a:r>
              <a:rPr lang="en-GB" dirty="0"/>
              <a:t> &lt;&lt; "Your number is: " &lt;&lt; x; // Display the input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 Conversion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AE4CE-DC62-6D7F-363C-DE4476E4986A}"/>
              </a:ext>
            </a:extLst>
          </p:cNvPr>
          <p:cNvSpPr txBox="1"/>
          <p:nvPr/>
        </p:nvSpPr>
        <p:spPr>
          <a:xfrm>
            <a:off x="1065212" y="1752600"/>
            <a:ext cx="990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C++ allows us to convert data of one type to that of another. </a:t>
            </a:r>
          </a:p>
          <a:p>
            <a:r>
              <a:rPr lang="en-GB" dirty="0"/>
              <a:t>This is known as type conversion.</a:t>
            </a:r>
          </a:p>
          <a:p>
            <a:endParaRPr lang="en-GB" dirty="0"/>
          </a:p>
          <a:p>
            <a:r>
              <a:rPr lang="en-GB" dirty="0"/>
              <a:t>There are two types of type conversion in C++.</a:t>
            </a:r>
          </a:p>
          <a:p>
            <a:endParaRPr lang="en-GB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Implicit type conversion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Explicit type conversion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3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 Conversion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AE4CE-DC62-6D7F-363C-DE4476E4986A}"/>
              </a:ext>
            </a:extLst>
          </p:cNvPr>
          <p:cNvSpPr txBox="1"/>
          <p:nvPr/>
        </p:nvSpPr>
        <p:spPr>
          <a:xfrm>
            <a:off x="1141412" y="990600"/>
            <a:ext cx="10210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Implicit Conversion:</a:t>
            </a:r>
          </a:p>
          <a:p>
            <a:r>
              <a:rPr lang="en-GB" dirty="0"/>
              <a:t>The type conversion that is done automatically done by the compiler is known as implicit type conversion. This type of conversion is also known as automatic conversion.</a:t>
            </a:r>
          </a:p>
          <a:p>
            <a:endParaRPr lang="en-GB" dirty="0"/>
          </a:p>
          <a:p>
            <a:r>
              <a:rPr lang="en-GB" dirty="0"/>
              <a:t>   // assigning an int value to </a:t>
            </a:r>
            <a:r>
              <a:rPr lang="en-GB" dirty="0" err="1"/>
              <a:t>num_int</a:t>
            </a:r>
            <a:endParaRPr lang="en-GB" dirty="0"/>
          </a:p>
          <a:p>
            <a:r>
              <a:rPr lang="en-GB" dirty="0"/>
              <a:t>   int </a:t>
            </a:r>
            <a:r>
              <a:rPr lang="en-GB" dirty="0" err="1"/>
              <a:t>num_int</a:t>
            </a:r>
            <a:r>
              <a:rPr lang="en-GB" dirty="0"/>
              <a:t> = 9;</a:t>
            </a:r>
          </a:p>
          <a:p>
            <a:endParaRPr lang="en-GB" dirty="0"/>
          </a:p>
          <a:p>
            <a:r>
              <a:rPr lang="en-GB" dirty="0"/>
              <a:t>   // declaring a double type variable</a:t>
            </a:r>
          </a:p>
          <a:p>
            <a:r>
              <a:rPr lang="en-GB" dirty="0"/>
              <a:t>   double </a:t>
            </a:r>
            <a:r>
              <a:rPr lang="en-GB" dirty="0" err="1"/>
              <a:t>num_double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// implicit conversion</a:t>
            </a:r>
          </a:p>
          <a:p>
            <a:r>
              <a:rPr lang="en-GB" dirty="0"/>
              <a:t>   // assigning int value to a double variable</a:t>
            </a:r>
          </a:p>
          <a:p>
            <a:r>
              <a:rPr lang="en-GB" dirty="0"/>
              <a:t>  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num_double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num_int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 Conversion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AE4CE-DC62-6D7F-363C-DE4476E4986A}"/>
              </a:ext>
            </a:extLst>
          </p:cNvPr>
          <p:cNvSpPr txBox="1"/>
          <p:nvPr/>
        </p:nvSpPr>
        <p:spPr>
          <a:xfrm>
            <a:off x="989012" y="838200"/>
            <a:ext cx="10591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Explicit Conversion </a:t>
            </a:r>
          </a:p>
          <a:p>
            <a:r>
              <a:rPr lang="en-GB" dirty="0"/>
              <a:t>When the user manually changes data from one type to another, this is known as explicit conversion. This type of conversion is also known as type casting.</a:t>
            </a:r>
          </a:p>
          <a:p>
            <a:endParaRPr lang="en-GB" dirty="0"/>
          </a:p>
          <a:p>
            <a:r>
              <a:rPr lang="en-GB" dirty="0"/>
              <a:t>There are three major ways in which we can use explicit conversion in C++. They are: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C-style type casting (also known as cast notation)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Function notation (also known as old C++ style type casting)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Type conversion operators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Example:</a:t>
            </a:r>
          </a:p>
          <a:p>
            <a:r>
              <a:rPr lang="en-GB" sz="2000" dirty="0"/>
              <a:t>    // initializing a double variable</a:t>
            </a:r>
          </a:p>
          <a:p>
            <a:r>
              <a:rPr lang="en-GB" sz="2000" dirty="0"/>
              <a:t>    double </a:t>
            </a:r>
            <a:r>
              <a:rPr lang="en-GB" sz="2000" dirty="0" err="1"/>
              <a:t>num_double</a:t>
            </a:r>
            <a:r>
              <a:rPr lang="en-GB" sz="2000" dirty="0"/>
              <a:t> = 3.56;</a:t>
            </a:r>
          </a:p>
          <a:p>
            <a:r>
              <a:rPr lang="en-GB" sz="2000" dirty="0"/>
              <a:t>    // C-style conversion from double to int</a:t>
            </a:r>
          </a:p>
          <a:p>
            <a:r>
              <a:rPr lang="en-GB" sz="2000" dirty="0"/>
              <a:t>   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int num_int1 = (int)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num_double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GB" sz="2000" dirty="0"/>
              <a:t>    // function-style conversion from double to int</a:t>
            </a:r>
          </a:p>
          <a:p>
            <a:r>
              <a:rPr lang="en-GB" sz="2000" dirty="0"/>
              <a:t> 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 int num_int2 = int(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num_double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 Conversion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AE4CE-DC62-6D7F-363C-DE4476E4986A}"/>
              </a:ext>
            </a:extLst>
          </p:cNvPr>
          <p:cNvSpPr txBox="1"/>
          <p:nvPr/>
        </p:nvSpPr>
        <p:spPr>
          <a:xfrm>
            <a:off x="836612" y="1752600"/>
            <a:ext cx="108352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Type Conversion Operators</a:t>
            </a:r>
          </a:p>
          <a:p>
            <a:r>
              <a:rPr lang="en-GB" dirty="0"/>
              <a:t>Besides these two type castings, C++ also has four operators for type conversion. </a:t>
            </a:r>
          </a:p>
          <a:p>
            <a:r>
              <a:rPr lang="en-GB" dirty="0"/>
              <a:t>They are known as type conversion operators. </a:t>
            </a:r>
          </a:p>
          <a:p>
            <a:r>
              <a:rPr lang="en-GB" dirty="0"/>
              <a:t>They are: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static_cast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dynamic_cast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const_cast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reinterpret_cast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6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664</TotalTime>
  <Words>686</Words>
  <Application>Microsoft Office PowerPoint</Application>
  <PresentationFormat>Custom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167</cp:revision>
  <dcterms:created xsi:type="dcterms:W3CDTF">2021-12-19T05:09:16Z</dcterms:created>
  <dcterms:modified xsi:type="dcterms:W3CDTF">2023-07-22T17:30:24Z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