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58" r:id="rId6"/>
    <p:sldId id="294" r:id="rId7"/>
    <p:sldId id="268" r:id="rId8"/>
    <p:sldId id="269" r:id="rId9"/>
    <p:sldId id="259"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69" d="100"/>
          <a:sy n="69" d="100"/>
        </p:scale>
        <p:origin x="78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7/22/2023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7/22/2023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7/22/2023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7/22/2023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7/22/2023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7/22/2023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7379677" cy="856804"/>
          </a:xfrm>
        </p:spPr>
        <p:txBody>
          <a:bodyPr/>
          <a:lstStyle/>
          <a:p>
            <a:r>
              <a:rPr lang="en-IN" b="1" dirty="0"/>
              <a:t>C++</a:t>
            </a:r>
          </a:p>
        </p:txBody>
      </p:sp>
      <p:graphicFrame>
        <p:nvGraphicFramePr>
          <p:cNvPr id="4" name="Table 3"/>
          <p:cNvGraphicFramePr>
            <a:graphicFrameLocks noGrp="1"/>
          </p:cNvGraphicFramePr>
          <p:nvPr>
            <p:extLst>
              <p:ext uri="{D42A27DB-BD31-4B8C-83A1-F6EECF244321}">
                <p14:modId xmlns:p14="http://schemas.microsoft.com/office/powerpoint/2010/main" val="1860913191"/>
              </p:ext>
            </p:extLst>
          </p:nvPr>
        </p:nvGraphicFramePr>
        <p:xfrm>
          <a:off x="455612" y="2209800"/>
          <a:ext cx="11041040" cy="1381496"/>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Verdana" panose="020B0604030504040204" pitchFamily="34" charset="0"/>
                          <a:ea typeface="Verdana" panose="020B0604030504040204" pitchFamily="34" charset="0"/>
                        </a:rPr>
                        <a:t>C++</a:t>
                      </a: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Looping Statements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 </a:t>
                      </a:r>
                      <a:r>
                        <a:rPr lang="en-IN" sz="2400" kern="1200" dirty="0">
                          <a:solidFill>
                            <a:schemeClr val="dk1"/>
                          </a:solidFill>
                          <a:latin typeface="+mn-lt"/>
                          <a:ea typeface="+mn-ea"/>
                          <a:cs typeface="+mn-cs"/>
                        </a:rPr>
                        <a:t>for loop </a:t>
                      </a:r>
                    </a:p>
                  </a:txBody>
                  <a:tcPr anchor="ctr"/>
                </a:tc>
                <a:extLst>
                  <a:ext uri="{0D108BD9-81ED-4DB2-BD59-A6C34878D82A}">
                    <a16:rowId xmlns:a16="http://schemas.microsoft.com/office/drawing/2014/main" val="10001"/>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while loop</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400" kern="1200" dirty="0">
                          <a:solidFill>
                            <a:schemeClr val="dk1"/>
                          </a:solidFill>
                          <a:latin typeface="+mn-lt"/>
                          <a:ea typeface="+mn-ea"/>
                          <a:cs typeface="+mn-cs"/>
                          <a:sym typeface="+mn-ea"/>
                        </a:rPr>
                        <a:t>do while loop</a:t>
                      </a:r>
                    </a:p>
                  </a:txBody>
                  <a:tcPr anchor="ctr"/>
                </a:tc>
                <a:extLst>
                  <a:ext uri="{0D108BD9-81ED-4DB2-BD59-A6C34878D82A}">
                    <a16:rowId xmlns:a16="http://schemas.microsoft.com/office/drawing/2014/main" val="10002"/>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kern="1200" dirty="0">
                <a:solidFill>
                  <a:schemeClr val="dk1"/>
                </a:solidFill>
                <a:latin typeface="+mn-lt"/>
                <a:ea typeface="+mn-ea"/>
                <a:cs typeface="+mn-cs"/>
              </a:rPr>
              <a:t>Looping Statement</a:t>
            </a:r>
          </a:p>
        </p:txBody>
      </p:sp>
      <p:sp>
        <p:nvSpPr>
          <p:cNvPr id="4" name="TextBox 3">
            <a:extLst>
              <a:ext uri="{FF2B5EF4-FFF2-40B4-BE49-F238E27FC236}">
                <a16:creationId xmlns:a16="http://schemas.microsoft.com/office/drawing/2014/main" id="{64CE25B2-654F-4780-DCE3-13D674D4B14A}"/>
              </a:ext>
            </a:extLst>
          </p:cNvPr>
          <p:cNvSpPr txBox="1"/>
          <p:nvPr/>
        </p:nvSpPr>
        <p:spPr>
          <a:xfrm>
            <a:off x="1370012" y="990600"/>
            <a:ext cx="10134600" cy="4893647"/>
          </a:xfrm>
          <a:prstGeom prst="rect">
            <a:avLst/>
          </a:prstGeom>
          <a:noFill/>
        </p:spPr>
        <p:txBody>
          <a:bodyPr wrap="square">
            <a:spAutoFit/>
          </a:bodyPr>
          <a:lstStyle/>
          <a:p>
            <a:r>
              <a:rPr lang="en-IN" dirty="0"/>
              <a:t>In general, C++ programming language follows a sequential execution approach. The first statement is executed and then the compiler moves to the next statement in line. In case of a conditional statement, the statement is executed depending on the result of the condition. </a:t>
            </a:r>
          </a:p>
          <a:p>
            <a:endParaRPr lang="en-IN" dirty="0"/>
          </a:p>
          <a:p>
            <a:r>
              <a:rPr lang="en-IN" dirty="0"/>
              <a:t>In addition, you can use looping statements in C++ when you want to repeat the execution of a specific block of code till a specific condition is satisfied.</a:t>
            </a:r>
          </a:p>
          <a:p>
            <a:endParaRPr lang="en-IN" dirty="0"/>
          </a:p>
          <a:p>
            <a:r>
              <a:rPr lang="en-IN" dirty="0"/>
              <a:t>The looping statements available in C++ are :</a:t>
            </a:r>
          </a:p>
          <a:p>
            <a:endParaRPr lang="en-IN" dirty="0"/>
          </a:p>
          <a:p>
            <a:pPr marL="342900" indent="-342900">
              <a:buClr>
                <a:schemeClr val="accent1"/>
              </a:buClr>
              <a:buFont typeface="Wingdings" panose="05000000000000000000" pitchFamily="2" charset="2"/>
              <a:buChar char="ü"/>
            </a:pPr>
            <a:r>
              <a:rPr lang="en-IN" dirty="0"/>
              <a:t>For loop</a:t>
            </a:r>
          </a:p>
          <a:p>
            <a:pPr marL="342900" indent="-342900">
              <a:buClr>
                <a:schemeClr val="accent1"/>
              </a:buClr>
              <a:buFont typeface="Wingdings" panose="05000000000000000000" pitchFamily="2" charset="2"/>
              <a:buChar char="ü"/>
            </a:pPr>
            <a:r>
              <a:rPr lang="en-IN" dirty="0"/>
              <a:t>While loop</a:t>
            </a:r>
          </a:p>
          <a:p>
            <a:pPr marL="342900" indent="-342900">
              <a:buClr>
                <a:schemeClr val="accent1"/>
              </a:buClr>
              <a:buFont typeface="Wingdings" panose="05000000000000000000" pitchFamily="2" charset="2"/>
              <a:buChar char="ü"/>
            </a:pPr>
            <a:r>
              <a:rPr lang="en-IN" dirty="0"/>
              <a:t>Do .. While loop</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dirty="0">
                <a:solidFill>
                  <a:schemeClr val="dk1"/>
                </a:solidFill>
              </a:rPr>
              <a:t>f</a:t>
            </a:r>
            <a:r>
              <a:rPr lang="en-US" sz="4000" b="1">
                <a:solidFill>
                  <a:schemeClr val="dk1"/>
                </a:solidFill>
              </a:rPr>
              <a:t>or </a:t>
            </a:r>
            <a:r>
              <a:rPr lang="en-US" sz="4000" b="1" dirty="0">
                <a:solidFill>
                  <a:schemeClr val="dk1"/>
                </a:solidFill>
              </a:rPr>
              <a:t>loop</a:t>
            </a:r>
            <a:endParaRPr lang="en-US" sz="4000" b="1" kern="120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0219EB4B-465C-5771-2DD0-80C59405DB2F}"/>
              </a:ext>
            </a:extLst>
          </p:cNvPr>
          <p:cNvSpPr txBox="1"/>
          <p:nvPr/>
        </p:nvSpPr>
        <p:spPr>
          <a:xfrm>
            <a:off x="989012" y="1066800"/>
            <a:ext cx="10545486" cy="5632311"/>
          </a:xfrm>
          <a:prstGeom prst="rect">
            <a:avLst/>
          </a:prstGeom>
          <a:noFill/>
        </p:spPr>
        <p:txBody>
          <a:bodyPr wrap="square">
            <a:spAutoFit/>
          </a:bodyPr>
          <a:lstStyle/>
          <a:p>
            <a:r>
              <a:rPr lang="en-IN" dirty="0"/>
              <a:t>For loop can be used in C++ programming to repeat a specific execution for specific number of times. </a:t>
            </a:r>
          </a:p>
          <a:p>
            <a:r>
              <a:rPr lang="en-IN" dirty="0"/>
              <a:t>This helps us to avoid writing multiple lines of code and bring everything into a single line. The syntax of for loop is :</a:t>
            </a:r>
          </a:p>
          <a:p>
            <a:endParaRPr lang="en-IN" dirty="0"/>
          </a:p>
          <a:p>
            <a:r>
              <a:rPr lang="en-IN" b="1" dirty="0"/>
              <a:t> for (variable initialization; condition; increment operation)</a:t>
            </a:r>
          </a:p>
          <a:p>
            <a:r>
              <a:rPr lang="en-IN" b="1" dirty="0"/>
              <a:t> {</a:t>
            </a:r>
          </a:p>
          <a:p>
            <a:r>
              <a:rPr lang="en-IN" b="1" dirty="0"/>
              <a:t> //loop statements;</a:t>
            </a:r>
          </a:p>
          <a:p>
            <a:r>
              <a:rPr lang="en-IN" b="1" dirty="0"/>
              <a:t> }</a:t>
            </a:r>
          </a:p>
          <a:p>
            <a:endParaRPr lang="en-IN" dirty="0"/>
          </a:p>
          <a:p>
            <a:r>
              <a:rPr lang="en-IN" dirty="0"/>
              <a:t>The initialization step allows you to declare and initialize a variable. In the next step, you can evaluate the variable against a condition and in the final step, you can increment or decrement the value of the variable. The loop will execute till the condition becomes false. Then, the program will exit the loop and continue with the rest of the statements.</a:t>
            </a:r>
          </a:p>
        </p:txBody>
      </p:sp>
    </p:spTree>
    <p:extLst>
      <p:ext uri="{BB962C8B-B14F-4D97-AF65-F5344CB8AC3E}">
        <p14:creationId xmlns:p14="http://schemas.microsoft.com/office/powerpoint/2010/main" val="219004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709"/>
            <a:ext cx="11733212" cy="829491"/>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dirty="0">
                <a:solidFill>
                  <a:schemeClr val="dk1"/>
                </a:solidFill>
              </a:rPr>
              <a:t>w</a:t>
            </a:r>
            <a:r>
              <a:rPr lang="en-US" sz="4000" b="1" kern="1200" dirty="0">
                <a:solidFill>
                  <a:schemeClr val="dk1"/>
                </a:solidFill>
                <a:latin typeface="+mn-lt"/>
                <a:ea typeface="+mn-ea"/>
                <a:cs typeface="+mn-cs"/>
              </a:rPr>
              <a:t>hile loop</a:t>
            </a:r>
          </a:p>
        </p:txBody>
      </p:sp>
      <p:sp>
        <p:nvSpPr>
          <p:cNvPr id="4" name="TextBox 3">
            <a:extLst>
              <a:ext uri="{FF2B5EF4-FFF2-40B4-BE49-F238E27FC236}">
                <a16:creationId xmlns:a16="http://schemas.microsoft.com/office/drawing/2014/main" id="{6A2E87E7-A92A-0E25-9737-9A361134644F}"/>
              </a:ext>
            </a:extLst>
          </p:cNvPr>
          <p:cNvSpPr txBox="1"/>
          <p:nvPr/>
        </p:nvSpPr>
        <p:spPr>
          <a:xfrm>
            <a:off x="1141412" y="1371600"/>
            <a:ext cx="10210800" cy="4524315"/>
          </a:xfrm>
          <a:prstGeom prst="rect">
            <a:avLst/>
          </a:prstGeom>
          <a:noFill/>
        </p:spPr>
        <p:txBody>
          <a:bodyPr wrap="square">
            <a:spAutoFit/>
          </a:bodyPr>
          <a:lstStyle/>
          <a:p>
            <a:r>
              <a:rPr lang="en-IN" dirty="0"/>
              <a:t>While loop can be used when you want to a statement to execute continuously till the condition specified is true. </a:t>
            </a:r>
          </a:p>
          <a:p>
            <a:endParaRPr lang="en-IN" dirty="0"/>
          </a:p>
          <a:p>
            <a:r>
              <a:rPr lang="en-IN" dirty="0"/>
              <a:t>The difference between for loop and while loop is with for loop, you will know how many times the loop will execute. With while loop, you will not know the number of iterations till the program exits from the loop when the condition does not match. The syntax of for loop is :</a:t>
            </a:r>
          </a:p>
          <a:p>
            <a:endParaRPr lang="en-IN" dirty="0"/>
          </a:p>
          <a:p>
            <a:r>
              <a:rPr lang="en-IN" b="1" dirty="0"/>
              <a:t> while (condition)</a:t>
            </a:r>
          </a:p>
          <a:p>
            <a:r>
              <a:rPr lang="en-IN" b="1" dirty="0"/>
              <a:t> {</a:t>
            </a:r>
          </a:p>
          <a:p>
            <a:r>
              <a:rPr lang="en-IN" b="1" dirty="0"/>
              <a:t> //loop statements;</a:t>
            </a:r>
          </a:p>
          <a:p>
            <a:r>
              <a:rPr lang="en-IN" b="1" dirty="0"/>
              <a:t> }</a:t>
            </a:r>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7709"/>
            <a:ext cx="9483750"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dirty="0">
                <a:solidFill>
                  <a:schemeClr val="dk1"/>
                </a:solidFill>
              </a:rPr>
              <a:t>do while loop</a:t>
            </a:r>
            <a:endParaRPr lang="en-US" sz="4000" b="1" kern="1200" dirty="0">
              <a:solidFill>
                <a:schemeClr val="dk1"/>
              </a:solidFill>
              <a:latin typeface="+mn-lt"/>
              <a:ea typeface="+mn-ea"/>
              <a:cs typeface="+mn-cs"/>
            </a:endParaRPr>
          </a:p>
        </p:txBody>
      </p:sp>
      <p:sp>
        <p:nvSpPr>
          <p:cNvPr id="8" name="TextBox 7">
            <a:extLst>
              <a:ext uri="{FF2B5EF4-FFF2-40B4-BE49-F238E27FC236}">
                <a16:creationId xmlns:a16="http://schemas.microsoft.com/office/drawing/2014/main" id="{FD27D2BD-3AE8-0956-FF8F-F8AAB9D09F6C}"/>
              </a:ext>
            </a:extLst>
          </p:cNvPr>
          <p:cNvSpPr txBox="1"/>
          <p:nvPr/>
        </p:nvSpPr>
        <p:spPr>
          <a:xfrm>
            <a:off x="646112" y="1676400"/>
            <a:ext cx="10896600" cy="4401205"/>
          </a:xfrm>
          <a:prstGeom prst="rect">
            <a:avLst/>
          </a:prstGeom>
          <a:noFill/>
        </p:spPr>
        <p:txBody>
          <a:bodyPr wrap="square" rtlCol="0">
            <a:spAutoFit/>
          </a:bodyPr>
          <a:lstStyle/>
          <a:p>
            <a:r>
              <a:rPr lang="en-GB" sz="2000" dirty="0">
                <a:solidFill>
                  <a:schemeClr val="tx1">
                    <a:lumMod val="95000"/>
                    <a:lumOff val="5000"/>
                  </a:schemeClr>
                </a:solidFill>
              </a:rPr>
              <a:t>The basic difference between for loop, while loop and do while loop is that in do while loop, the condition is checked at the bottom of the loop. </a:t>
            </a:r>
          </a:p>
          <a:p>
            <a:endParaRPr lang="en-GB" sz="2000" dirty="0">
              <a:solidFill>
                <a:schemeClr val="tx1">
                  <a:lumMod val="95000"/>
                  <a:lumOff val="5000"/>
                </a:schemeClr>
              </a:solidFill>
            </a:endParaRPr>
          </a:p>
          <a:p>
            <a:r>
              <a:rPr lang="en-GB" sz="2000" dirty="0">
                <a:solidFill>
                  <a:schemeClr val="tx1">
                    <a:lumMod val="95000"/>
                    <a:lumOff val="5000"/>
                  </a:schemeClr>
                </a:solidFill>
              </a:rPr>
              <a:t>In the do while loop, the body of the loop will be executed first and then the condition will be evaluated. This ensures that the statement is executed at least once even if the condition is not satisfied. </a:t>
            </a:r>
          </a:p>
          <a:p>
            <a:endParaRPr lang="en-GB" sz="2000" dirty="0">
              <a:solidFill>
                <a:schemeClr val="tx1">
                  <a:lumMod val="95000"/>
                  <a:lumOff val="5000"/>
                </a:schemeClr>
              </a:solidFill>
            </a:endParaRPr>
          </a:p>
          <a:p>
            <a:r>
              <a:rPr lang="en-GB" sz="2000" dirty="0">
                <a:solidFill>
                  <a:schemeClr val="tx1">
                    <a:lumMod val="95000"/>
                    <a:lumOff val="5000"/>
                  </a:schemeClr>
                </a:solidFill>
              </a:rPr>
              <a:t>The syntax of do while loop is :</a:t>
            </a:r>
          </a:p>
          <a:p>
            <a:endParaRPr lang="en-GB" sz="2000" dirty="0">
              <a:solidFill>
                <a:schemeClr val="tx1">
                  <a:lumMod val="95000"/>
                  <a:lumOff val="5000"/>
                </a:schemeClr>
              </a:solidFill>
            </a:endParaRPr>
          </a:p>
          <a:p>
            <a:r>
              <a:rPr lang="en-GB" sz="2000" b="1" dirty="0">
                <a:solidFill>
                  <a:schemeClr val="tx1">
                    <a:lumMod val="95000"/>
                    <a:lumOff val="5000"/>
                  </a:schemeClr>
                </a:solidFill>
              </a:rPr>
              <a:t> do</a:t>
            </a:r>
          </a:p>
          <a:p>
            <a:r>
              <a:rPr lang="en-GB" sz="2000" b="1" dirty="0">
                <a:solidFill>
                  <a:schemeClr val="tx1">
                    <a:lumMod val="95000"/>
                    <a:lumOff val="5000"/>
                  </a:schemeClr>
                </a:solidFill>
              </a:rPr>
              <a:t> {</a:t>
            </a:r>
          </a:p>
          <a:p>
            <a:r>
              <a:rPr lang="en-GB" sz="2000" b="1" dirty="0">
                <a:solidFill>
                  <a:schemeClr val="tx1">
                    <a:lumMod val="95000"/>
                    <a:lumOff val="5000"/>
                  </a:schemeClr>
                </a:solidFill>
              </a:rPr>
              <a:t> // statement execution;</a:t>
            </a:r>
          </a:p>
          <a:p>
            <a:r>
              <a:rPr lang="en-GB" sz="2000" b="1" dirty="0">
                <a:solidFill>
                  <a:schemeClr val="tx1">
                    <a:lumMod val="95000"/>
                    <a:lumOff val="5000"/>
                  </a:schemeClr>
                </a:solidFill>
              </a:rPr>
              <a:t> }</a:t>
            </a:r>
          </a:p>
          <a:p>
            <a:r>
              <a:rPr lang="en-GB" sz="2000" b="1" dirty="0">
                <a:solidFill>
                  <a:schemeClr val="tx1">
                    <a:lumMod val="95000"/>
                    <a:lumOff val="5000"/>
                  </a:schemeClr>
                </a:solidFill>
              </a:rPr>
              <a:t> while(condition);</a:t>
            </a:r>
            <a:endParaRPr lang="en-IN" sz="2000" b="1" dirty="0">
              <a:solidFill>
                <a:schemeClr val="tx1">
                  <a:lumMod val="95000"/>
                  <a:lumOff val="5000"/>
                </a:schemeClr>
              </a:solidFill>
            </a:endParaRPr>
          </a:p>
        </p:txBody>
      </p:sp>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04800"/>
            <a:ext cx="9141619" cy="2105367"/>
          </a:xfrm>
        </p:spPr>
        <p:txBody>
          <a:bodyPr/>
          <a:lstStyle/>
          <a:p>
            <a:r>
              <a:rPr lang="en-US" dirty="0"/>
              <a:t>Thanks</a:t>
            </a:r>
          </a:p>
        </p:txBody>
      </p:sp>
      <p:sp>
        <p:nvSpPr>
          <p:cNvPr id="5" name="Text Placeholder 4">
            <a:extLst>
              <a:ext uri="{FF2B5EF4-FFF2-40B4-BE49-F238E27FC236}">
                <a16:creationId xmlns:a16="http://schemas.microsoft.com/office/drawing/2014/main" id="{88490AAB-E987-B9FA-1ADB-08793479F980}"/>
              </a:ext>
            </a:extLst>
          </p:cNvPr>
          <p:cNvSpPr>
            <a:spLocks noGrp="1"/>
          </p:cNvSpPr>
          <p:nvPr>
            <p:ph type="body" idx="1"/>
          </p:nvPr>
        </p:nvSpPr>
        <p:spPr/>
        <p:txBody>
          <a:bodyPr/>
          <a:lstStyle/>
          <a:p>
            <a:r>
              <a:rPr lang="en-US" dirty="0"/>
              <a:t>Anirudha Gaikwad</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647</TotalTime>
  <Words>449</Words>
  <Application>Microsoft Office PowerPoint</Application>
  <PresentationFormat>Custom</PresentationFormat>
  <Paragraphs>50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Constantia</vt:lpstr>
      <vt:lpstr>Verdana</vt:lpstr>
      <vt:lpstr>Wingdings</vt:lpstr>
      <vt:lpstr>Cooking 16x9</vt:lpstr>
      <vt:lpstr>C++</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160</cp:revision>
  <dcterms:created xsi:type="dcterms:W3CDTF">2021-12-19T05:09:16Z</dcterms:created>
  <dcterms:modified xsi:type="dcterms:W3CDTF">2023-07-22T17:31:29Z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