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EE73-870F-49E6-A77A-C7CC6BDFE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67C-4683-4E3D-8A45-B7CE10D7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0F6D-391E-44B8-9666-CE2F939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D592-EEF2-47F7-8548-58FFCD08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E863-E862-48D7-9085-EA9B79F4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4C8-EDF2-49EC-957C-9ADA524A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1EA4-E41D-47BF-972D-5A676918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85A2-75D3-4A8D-9041-0E83D1DB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F63E-D6CA-4208-AE31-C13AF656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1784-D11B-421B-A639-E33F041A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7D2B-416B-4B89-948A-140C38CEF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8C67-E2EA-4154-983A-6D300E3C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5DCB-9E54-42D0-AB05-8A638908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2544-0D6C-4851-B9A0-62CFD20D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0A45-98D7-47F6-BBE7-C2A48EED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589-CECE-4ACD-8630-F45196D7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E09F-B933-41EF-9D84-DFF1ED7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21CD-0FB3-4E3B-8F92-63CC0D1A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A925-5BE5-47D7-9E53-116E6417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8E43-5393-4537-9DF3-58214CA8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3E2C-69B6-424F-97B2-A1108955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D427-CE65-4FBF-B00D-C86E87BA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2CB1-6048-4472-A9D1-CCDB35C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C04A-829C-4C07-9D3F-5186FF9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C645-81CC-4D79-9443-538D6082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E80-9873-40A9-AC03-66573F75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F143-A287-4487-BB3F-81A318BCB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2047A-BF90-41DB-9E21-A0B9065A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580A-D7CF-42E9-91A0-F51C0898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1BB1-77FF-442C-97C2-57142D5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B7E8-7BE9-4149-9727-46484C04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E8E-3B37-40F3-B995-8C24F65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ADDF-2C43-495F-B2D3-2ED6FD6E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5AE3-A683-47D1-9DD7-43725EB9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A421C-E695-4028-8C66-A65E74DD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F082-C4C4-469A-B350-611A0BD6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22C8E-508B-4F34-8850-CE23DF84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5EA92-2BB4-4562-8956-BC362DA8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C39F-A5C0-41BC-819D-9E78533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7EA-730A-4DB4-A40D-A5AC93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DF6C0-E614-4347-B1A7-705CA1F9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4058-E0DA-4D86-9FD5-BD32CC01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A8EC-E5D8-46CA-8FF7-B37C45D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13D1-5AD0-4011-9C42-EDCC2CAE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C8843-CE9A-4079-8141-2ABECD43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9E2-FBBD-41F2-BAA9-4A4D355E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E03-C126-4B93-BB3F-2AEB6439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BD7B-B532-4D5F-8845-909E9F14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BA19-739A-4DCA-A495-E596571F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4DB81-34A0-42E9-BC27-7FB8231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A181-7502-47A3-8769-F3459AA8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4C94-D622-434F-B93E-2F496E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7FC-A0A7-47AA-A491-42B5A2C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BD29-0FAD-48DB-8A79-09F3A865E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69BF-262C-4FFF-8902-3E0E9621C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489D-8C07-4FE6-8CC3-5EA881E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06CA8-700B-45F4-BCB9-6579D46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A152-FBAC-4B90-A133-620BE2DE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DD05-31E1-4825-A2E5-7F42AAA8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CB41-B347-4DAE-A6F4-8BA50679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9BB-C829-40D6-BB71-122DCCEB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050-A595-4EDB-AE45-1930DC000E16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839-8621-46A0-BA22-D3F46F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CF90-CF1E-4993-A2F5-0F75D027C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8ABC-668A-4A00-8C91-861F3F93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52401" y="485824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Structures</a:t>
            </a:r>
            <a:endParaRPr lang="en-US" sz="44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6" y="3198187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17470" y="3366851"/>
            <a:ext cx="8949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BE READY FOR QUIZ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Doubly linked list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Singly linked list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Doubly linked list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Circular linked list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None of the above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In which of the linked list traversal can be performed in both directions?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Circular linked list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Singly linked list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Doubly linked list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Circular linked list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 linked list in which none of the nodes contains a NULL pointer is?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Insert element at start of linked list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Insert element at start of linked list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Insert element at end of linked list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Find length of linked list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following linked list operation takes O(1) time?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5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O(n)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O(n)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O(1)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logn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O(n^2)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780269" y="1924550"/>
            <a:ext cx="8630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  <a:cs typeface="Latha" panose="020B0604020202020204" pitchFamily="34" charset="0"/>
              </a:rPr>
              <a:t>What is the optimal time complexity to count the number of nodes in a linked list?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  <a:cs typeface="Latha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2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2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1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37628"/>
            <a:ext cx="277113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Bahnschrift SemiBold" panose="020B0502040204020203" pitchFamily="34" charset="0"/>
              </a:rPr>
              <a:t>  3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1805865" y="1842818"/>
            <a:ext cx="8579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Insertion of an element at the middle of linked list requires the modification of how many pointers?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Binary Search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Linear Search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Merge Sort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Binary Search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Insertion Sort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of the following algorithms is not feasible to implement in a linked list?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Both a &amp; b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445512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struct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517588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class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2680774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  Both a &amp; b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077710" y="5008670"/>
            <a:ext cx="2752850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of the above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A linked list node can be implemented using?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Circular Linked List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Singly linked list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Doubly linked list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Hashed list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Circular linked list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053596" y="1882553"/>
            <a:ext cx="8083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Which type of linked list stores the address of the head node in the next pointer of the last node?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Linked List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Linked List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Trees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Stacks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Polynomial addition can be implemented using which of the following data structure?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0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O(n)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O(n)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O(n^2)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486706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O(1)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None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What is the time complexity of a program to reverse to linked list?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eometric digital abstract background Premium Vector">
            <a:extLst>
              <a:ext uri="{FF2B5EF4-FFF2-40B4-BE49-F238E27FC236}">
                <a16:creationId xmlns:a16="http://schemas.microsoft.com/office/drawing/2014/main" id="{6F875DA1-8B79-4FA7-95E1-7730F0CC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70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BD470-9B7C-4AAA-9BBF-960DA993DE66}"/>
              </a:ext>
            </a:extLst>
          </p:cNvPr>
          <p:cNvSpPr/>
          <p:nvPr/>
        </p:nvSpPr>
        <p:spPr>
          <a:xfrm>
            <a:off x="-1" y="13855"/>
            <a:ext cx="12192000" cy="705451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A473-2153-4E4B-8B32-2D738869755B}"/>
              </a:ext>
            </a:extLst>
          </p:cNvPr>
          <p:cNvSpPr txBox="1"/>
          <p:nvPr/>
        </p:nvSpPr>
        <p:spPr>
          <a:xfrm>
            <a:off x="-1" y="34179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spc="100" dirty="0">
                <a:solidFill>
                  <a:schemeClr val="bg1"/>
                </a:solidFill>
                <a:effectLst/>
                <a:latin typeface="Bahnschrift SemiBold" panose="020B0502040204020203" pitchFamily="34" charset="0"/>
              </a:rPr>
              <a:t>Ans: </a:t>
            </a:r>
            <a:r>
              <a:rPr lang="en-US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O(1) </a:t>
            </a:r>
            <a:r>
              <a:rPr lang="en-GB" sz="2800" b="1" spc="1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if we have address of last node of one of the list</a:t>
            </a:r>
            <a:endParaRPr lang="en-US" sz="3600" b="1" spc="1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FB33505-E1B1-4EF8-93CB-1165F939ED89}"/>
              </a:ext>
            </a:extLst>
          </p:cNvPr>
          <p:cNvSpPr/>
          <p:nvPr/>
        </p:nvSpPr>
        <p:spPr>
          <a:xfrm flipH="1">
            <a:off x="1105989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B6DFE9F-01F0-4908-868F-9D0DB2961EC6}"/>
              </a:ext>
            </a:extLst>
          </p:cNvPr>
          <p:cNvSpPr/>
          <p:nvPr/>
        </p:nvSpPr>
        <p:spPr>
          <a:xfrm flipH="1">
            <a:off x="6932255" y="3265053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Sonne 38">
            <a:extLst>
              <a:ext uri="{FF2B5EF4-FFF2-40B4-BE49-F238E27FC236}">
                <a16:creationId xmlns:a16="http://schemas.microsoft.com/office/drawing/2014/main" id="{68AD0B73-8657-4FD2-B998-D4B96FCC40B3}"/>
              </a:ext>
            </a:extLst>
          </p:cNvPr>
          <p:cNvSpPr/>
          <p:nvPr/>
        </p:nvSpPr>
        <p:spPr>
          <a:xfrm>
            <a:off x="1620488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1" name="#sl-pollanswer(0)">
            <a:extLst>
              <a:ext uri="{FF2B5EF4-FFF2-40B4-BE49-F238E27FC236}">
                <a16:creationId xmlns:a16="http://schemas.microsoft.com/office/drawing/2014/main" id="{2DE0E4AC-EAF5-482D-8237-FDABBE9B3BD8}"/>
              </a:ext>
            </a:extLst>
          </p:cNvPr>
          <p:cNvSpPr txBox="1">
            <a:spLocks/>
          </p:cNvSpPr>
          <p:nvPr/>
        </p:nvSpPr>
        <p:spPr>
          <a:xfrm>
            <a:off x="2486706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O(1)</a:t>
            </a:r>
          </a:p>
        </p:txBody>
      </p:sp>
      <p:sp>
        <p:nvSpPr>
          <p:cNvPr id="14" name="Sonne 38">
            <a:extLst>
              <a:ext uri="{FF2B5EF4-FFF2-40B4-BE49-F238E27FC236}">
                <a16:creationId xmlns:a16="http://schemas.microsoft.com/office/drawing/2014/main" id="{74F0EDEA-FD30-4DBF-A9F4-A4994893A0D9}"/>
              </a:ext>
            </a:extLst>
          </p:cNvPr>
          <p:cNvSpPr/>
          <p:nvPr/>
        </p:nvSpPr>
        <p:spPr>
          <a:xfrm>
            <a:off x="7446754" y="3541758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5" name="#sl-pollanswer(0)">
            <a:extLst>
              <a:ext uri="{FF2B5EF4-FFF2-40B4-BE49-F238E27FC236}">
                <a16:creationId xmlns:a16="http://schemas.microsoft.com/office/drawing/2014/main" id="{470A5C2C-9942-4501-942E-EFB7DE650CCA}"/>
              </a:ext>
            </a:extLst>
          </p:cNvPr>
          <p:cNvSpPr txBox="1">
            <a:spLocks/>
          </p:cNvSpPr>
          <p:nvPr/>
        </p:nvSpPr>
        <p:spPr>
          <a:xfrm>
            <a:off x="8312972" y="3265053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O(n)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2740D1-666A-4E3F-AFB9-B52B6E616E66}"/>
              </a:ext>
            </a:extLst>
          </p:cNvPr>
          <p:cNvSpPr/>
          <p:nvPr/>
        </p:nvSpPr>
        <p:spPr>
          <a:xfrm flipH="1">
            <a:off x="1105989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2344E3-D020-45E1-ACB0-E5ACE1CF9335}"/>
              </a:ext>
            </a:extLst>
          </p:cNvPr>
          <p:cNvSpPr/>
          <p:nvPr/>
        </p:nvSpPr>
        <p:spPr>
          <a:xfrm flipH="1">
            <a:off x="6932255" y="4993589"/>
            <a:ext cx="4152602" cy="1272446"/>
          </a:xfrm>
          <a:custGeom>
            <a:avLst/>
            <a:gdLst>
              <a:gd name="connsiteX0" fmla="*/ 3685525 w 4152602"/>
              <a:gd name="connsiteY0" fmla="*/ 0 h 1272446"/>
              <a:gd name="connsiteX1" fmla="*/ 2481943 w 4152602"/>
              <a:gd name="connsiteY1" fmla="*/ 0 h 1272446"/>
              <a:gd name="connsiteX2" fmla="*/ 1670659 w 4152602"/>
              <a:gd name="connsiteY2" fmla="*/ 0 h 1272446"/>
              <a:gd name="connsiteX3" fmla="*/ 467077 w 4152602"/>
              <a:gd name="connsiteY3" fmla="*/ 0 h 1272446"/>
              <a:gd name="connsiteX4" fmla="*/ 0 w 4152602"/>
              <a:gd name="connsiteY4" fmla="*/ 636223 h 1272446"/>
              <a:gd name="connsiteX5" fmla="*/ 467077 w 4152602"/>
              <a:gd name="connsiteY5" fmla="*/ 1272446 h 1272446"/>
              <a:gd name="connsiteX6" fmla="*/ 1670659 w 4152602"/>
              <a:gd name="connsiteY6" fmla="*/ 1272446 h 1272446"/>
              <a:gd name="connsiteX7" fmla="*/ 2481943 w 4152602"/>
              <a:gd name="connsiteY7" fmla="*/ 1272446 h 1272446"/>
              <a:gd name="connsiteX8" fmla="*/ 3685525 w 4152602"/>
              <a:gd name="connsiteY8" fmla="*/ 1272446 h 1272446"/>
              <a:gd name="connsiteX9" fmla="*/ 4152602 w 4152602"/>
              <a:gd name="connsiteY9" fmla="*/ 636223 h 12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52602" h="1272446">
                <a:moveTo>
                  <a:pt x="3685525" y="0"/>
                </a:moveTo>
                <a:lnTo>
                  <a:pt x="2481943" y="0"/>
                </a:lnTo>
                <a:lnTo>
                  <a:pt x="1670659" y="0"/>
                </a:lnTo>
                <a:lnTo>
                  <a:pt x="467077" y="0"/>
                </a:lnTo>
                <a:lnTo>
                  <a:pt x="0" y="636223"/>
                </a:lnTo>
                <a:lnTo>
                  <a:pt x="467077" y="1272446"/>
                </a:lnTo>
                <a:lnTo>
                  <a:pt x="1670659" y="1272446"/>
                </a:lnTo>
                <a:lnTo>
                  <a:pt x="2481943" y="1272446"/>
                </a:lnTo>
                <a:lnTo>
                  <a:pt x="3685525" y="1272446"/>
                </a:lnTo>
                <a:lnTo>
                  <a:pt x="4152602" y="63622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18" name="Sonne 38">
            <a:extLst>
              <a:ext uri="{FF2B5EF4-FFF2-40B4-BE49-F238E27FC236}">
                <a16:creationId xmlns:a16="http://schemas.microsoft.com/office/drawing/2014/main" id="{86BFFCAC-4905-4987-88EF-B5524DB2AE31}"/>
              </a:ext>
            </a:extLst>
          </p:cNvPr>
          <p:cNvSpPr/>
          <p:nvPr/>
        </p:nvSpPr>
        <p:spPr>
          <a:xfrm>
            <a:off x="1620488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19" name="#sl-pollanswer(0)">
            <a:extLst>
              <a:ext uri="{FF2B5EF4-FFF2-40B4-BE49-F238E27FC236}">
                <a16:creationId xmlns:a16="http://schemas.microsoft.com/office/drawing/2014/main" id="{4405E63B-CF62-44A9-BE42-5396DF7CD201}"/>
              </a:ext>
            </a:extLst>
          </p:cNvPr>
          <p:cNvSpPr txBox="1">
            <a:spLocks/>
          </p:cNvSpPr>
          <p:nvPr/>
        </p:nvSpPr>
        <p:spPr>
          <a:xfrm>
            <a:off x="2251444" y="5008670"/>
            <a:ext cx="300714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Bold" panose="020B0502040204020203" pitchFamily="34" charset="0"/>
              </a:rPr>
              <a:t>O(1) if we have address of last node of one of the list</a:t>
            </a:r>
          </a:p>
        </p:txBody>
      </p:sp>
      <p:sp>
        <p:nvSpPr>
          <p:cNvPr id="22" name="Sonne 38">
            <a:extLst>
              <a:ext uri="{FF2B5EF4-FFF2-40B4-BE49-F238E27FC236}">
                <a16:creationId xmlns:a16="http://schemas.microsoft.com/office/drawing/2014/main" id="{F7588D7B-1CF3-4951-ABA3-AAB891C61DAC}"/>
              </a:ext>
            </a:extLst>
          </p:cNvPr>
          <p:cNvSpPr/>
          <p:nvPr/>
        </p:nvSpPr>
        <p:spPr>
          <a:xfrm>
            <a:off x="7446754" y="5285375"/>
            <a:ext cx="630956" cy="630956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23" name="#sl-pollanswer(0)">
            <a:extLst>
              <a:ext uri="{FF2B5EF4-FFF2-40B4-BE49-F238E27FC236}">
                <a16:creationId xmlns:a16="http://schemas.microsoft.com/office/drawing/2014/main" id="{6C72E105-CA21-4E5C-A1AA-1395A1A90206}"/>
              </a:ext>
            </a:extLst>
          </p:cNvPr>
          <p:cNvSpPr txBox="1">
            <a:spLocks/>
          </p:cNvSpPr>
          <p:nvPr/>
        </p:nvSpPr>
        <p:spPr>
          <a:xfrm>
            <a:off x="8312972" y="5008670"/>
            <a:ext cx="2257387" cy="1184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>
                <a:latin typeface="Bahnschrift SemiBold" panose="020B0502040204020203" pitchFamily="34" charset="0"/>
              </a:rPr>
              <a:t>None of the above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 SemiBold" panose="020B0502040204020203" pitchFamily="34" charset="0"/>
            </a:endParaRP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95F187F4-4FFE-4F1A-8946-4C5E452B923C}"/>
              </a:ext>
            </a:extLst>
          </p:cNvPr>
          <p:cNvSpPr/>
          <p:nvPr/>
        </p:nvSpPr>
        <p:spPr>
          <a:xfrm>
            <a:off x="1360287" y="1886858"/>
            <a:ext cx="9470273" cy="922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1B2C-B7F8-45B9-93FD-23C0E68915D0}"/>
              </a:ext>
            </a:extLst>
          </p:cNvPr>
          <p:cNvSpPr txBox="1"/>
          <p:nvPr/>
        </p:nvSpPr>
        <p:spPr>
          <a:xfrm>
            <a:off x="2486706" y="1881122"/>
            <a:ext cx="731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Concatenation of two linked list will take a time complexity of?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9DE378-6019-443D-BC01-471EC6B38AD2}"/>
              </a:ext>
            </a:extLst>
          </p:cNvPr>
          <p:cNvCxnSpPr>
            <a:cxnSpLocks/>
          </p:cNvCxnSpPr>
          <p:nvPr/>
        </p:nvCxnSpPr>
        <p:spPr>
          <a:xfrm>
            <a:off x="3777086" y="1204686"/>
            <a:ext cx="4637824" cy="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Best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286D94"/>
      </a:accent1>
      <a:accent2>
        <a:srgbClr val="941358"/>
      </a:accent2>
      <a:accent3>
        <a:srgbClr val="2CACB8"/>
      </a:accent3>
      <a:accent4>
        <a:srgbClr val="E74B59"/>
      </a:accent4>
      <a:accent5>
        <a:srgbClr val="591959"/>
      </a:accent5>
      <a:accent6>
        <a:srgbClr val="FE9E5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389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Vaibhavi Dixit</cp:lastModifiedBy>
  <cp:revision>63</cp:revision>
  <dcterms:created xsi:type="dcterms:W3CDTF">2021-02-12T09:15:46Z</dcterms:created>
  <dcterms:modified xsi:type="dcterms:W3CDTF">2023-01-09T15:19:29Z</dcterms:modified>
</cp:coreProperties>
</file>