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75" r:id="rId6"/>
    <p:sldId id="313" r:id="rId7"/>
    <p:sldId id="295" r:id="rId8"/>
    <p:sldId id="314" r:id="rId9"/>
    <p:sldId id="309" r:id="rId10"/>
    <p:sldId id="315" r:id="rId11"/>
    <p:sldId id="310" r:id="rId12"/>
    <p:sldId id="316" r:id="rId13"/>
    <p:sldId id="311" r:id="rId14"/>
    <p:sldId id="317" r:id="rId15"/>
    <p:sldId id="312" r:id="rId16"/>
    <p:sldId id="318" r:id="rId17"/>
    <p:sldId id="259"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492" autoAdjust="0"/>
  </p:normalViewPr>
  <p:slideViewPr>
    <p:cSldViewPr>
      <p:cViewPr>
        <p:scale>
          <a:sx n="50" d="100"/>
          <a:sy n="50" d="100"/>
        </p:scale>
        <p:origin x="1638" y="55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1/4/2023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1/4/2023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1/4/2023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1/4/2023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1/4/2023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1/4/2023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1/4/2023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1/4/2023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1/4/2023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Data Structures</a:t>
            </a:r>
          </a:p>
        </p:txBody>
      </p:sp>
      <p:graphicFrame>
        <p:nvGraphicFramePr>
          <p:cNvPr id="4" name="Table 3"/>
          <p:cNvGraphicFramePr>
            <a:graphicFrameLocks noGrp="1"/>
          </p:cNvGraphicFramePr>
          <p:nvPr>
            <p:extLst>
              <p:ext uri="{D42A27DB-BD31-4B8C-83A1-F6EECF244321}">
                <p14:modId xmlns:p14="http://schemas.microsoft.com/office/powerpoint/2010/main" val="564404009"/>
              </p:ext>
            </p:extLst>
          </p:nvPr>
        </p:nvGraphicFramePr>
        <p:xfrm>
          <a:off x="455612" y="2514600"/>
          <a:ext cx="11041040" cy="1828800"/>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348624995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Main Differences in Data Structure </a:t>
                      </a:r>
                    </a:p>
                  </a:txBody>
                  <a:tcPr anchor="ctr"/>
                </a:tc>
                <a:tc hMerge="1">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Expressions</a:t>
                      </a:r>
                    </a:p>
                  </a:txBody>
                  <a:tcPr anchor="ctr"/>
                </a:tc>
                <a:extLst>
                  <a:ext uri="{0D108BD9-81ED-4DB2-BD59-A6C34878D82A}">
                    <a16:rowId xmlns:a16="http://schemas.microsoft.com/office/drawing/2014/main" val="10000"/>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Linear VS Non-linear</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Array VS Linked List</a:t>
                      </a:r>
                    </a:p>
                  </a:txBody>
                  <a:tcPr anchor="ctr"/>
                </a:tc>
                <a:extLst>
                  <a:ext uri="{0D108BD9-81ED-4DB2-BD59-A6C34878D82A}">
                    <a16:rowId xmlns:a16="http://schemas.microsoft.com/office/drawing/2014/main" val="2256441258"/>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Stack VS Queue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Linear Search VS Binary Search</a:t>
                      </a:r>
                    </a:p>
                  </a:txBody>
                  <a:tcPr anchor="ctr"/>
                </a:tc>
                <a:extLst>
                  <a:ext uri="{0D108BD9-81ED-4DB2-BD59-A6C34878D82A}">
                    <a16:rowId xmlns:a16="http://schemas.microsoft.com/office/drawing/2014/main" val="4205638916"/>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Tree VS Graph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BFS VS DFS</a:t>
                      </a:r>
                    </a:p>
                  </a:txBody>
                  <a:tcPr anchor="ctr"/>
                </a:tc>
                <a:extLst>
                  <a:ext uri="{0D108BD9-81ED-4DB2-BD59-A6C34878D82A}">
                    <a16:rowId xmlns:a16="http://schemas.microsoft.com/office/drawing/2014/main" val="2834543481"/>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Trees VS Graph </a:t>
            </a:r>
          </a:p>
        </p:txBody>
      </p:sp>
      <p:graphicFrame>
        <p:nvGraphicFramePr>
          <p:cNvPr id="2" name="Table 1">
            <a:extLst>
              <a:ext uri="{FF2B5EF4-FFF2-40B4-BE49-F238E27FC236}">
                <a16:creationId xmlns:a16="http://schemas.microsoft.com/office/drawing/2014/main" id="{F02CD54B-DADD-BDAE-684C-EC60F67F0F2B}"/>
              </a:ext>
            </a:extLst>
          </p:cNvPr>
          <p:cNvGraphicFramePr>
            <a:graphicFrameLocks noGrp="1"/>
          </p:cNvGraphicFramePr>
          <p:nvPr>
            <p:extLst>
              <p:ext uri="{D42A27DB-BD31-4B8C-83A1-F6EECF244321}">
                <p14:modId xmlns:p14="http://schemas.microsoft.com/office/powerpoint/2010/main" val="2055334942"/>
              </p:ext>
            </p:extLst>
          </p:nvPr>
        </p:nvGraphicFramePr>
        <p:xfrm>
          <a:off x="573891" y="1371600"/>
          <a:ext cx="11041041" cy="5105400"/>
        </p:xfrm>
        <a:graphic>
          <a:graphicData uri="http://schemas.openxmlformats.org/drawingml/2006/table">
            <a:tbl>
              <a:tblPr firstRow="1" bandRow="1">
                <a:tableStyleId>{EB9631B5-78F2-41C9-869B-9F39066F8104}</a:tableStyleId>
              </a:tblPr>
              <a:tblGrid>
                <a:gridCol w="1905000">
                  <a:extLst>
                    <a:ext uri="{9D8B030D-6E8A-4147-A177-3AD203B41FA5}">
                      <a16:colId xmlns:a16="http://schemas.microsoft.com/office/drawing/2014/main" val="20000"/>
                    </a:ext>
                  </a:extLst>
                </a:gridCol>
                <a:gridCol w="5455694">
                  <a:extLst>
                    <a:ext uri="{9D8B030D-6E8A-4147-A177-3AD203B41FA5}">
                      <a16:colId xmlns:a16="http://schemas.microsoft.com/office/drawing/2014/main" val="2392900803"/>
                    </a:ext>
                  </a:extLst>
                </a:gridCol>
                <a:gridCol w="3680347">
                  <a:extLst>
                    <a:ext uri="{9D8B030D-6E8A-4147-A177-3AD203B41FA5}">
                      <a16:colId xmlns:a16="http://schemas.microsoft.com/office/drawing/2014/main" val="3713810335"/>
                    </a:ext>
                  </a:extLst>
                </a:gridCol>
              </a:tblGrid>
              <a:tr h="419909">
                <a:tc>
                  <a:txBody>
                    <a:bodyPr/>
                    <a:lstStyle/>
                    <a:p>
                      <a:pPr algn="l" fontAlgn="t"/>
                      <a:endParaRPr lang="en-IN" sz="2000" dirty="0">
                        <a:solidFill>
                          <a:srgbClr val="000000"/>
                        </a:solidFill>
                        <a:effectLst/>
                        <a:latin typeface="times new roman" panose="02020603050405020304" pitchFamily="18" charset="0"/>
                      </a:endParaRPr>
                    </a:p>
                  </a:txBody>
                  <a:tcPr marL="114300" marR="114300" marT="114300" marB="114300"/>
                </a:tc>
                <a:tc>
                  <a:txBody>
                    <a:bodyPr/>
                    <a:lstStyle/>
                    <a:p>
                      <a:pPr marL="0" marR="0" lvl="0" indent="0" algn="l" defTabSz="1218987" rtl="0" eaLnBrk="1" fontAlgn="t" latinLnBrk="0" hangingPunct="1">
                        <a:lnSpc>
                          <a:spcPct val="100000"/>
                        </a:lnSpc>
                        <a:spcBef>
                          <a:spcPts val="0"/>
                        </a:spcBef>
                        <a:spcAft>
                          <a:spcPts val="0"/>
                        </a:spcAft>
                        <a:buClrTx/>
                        <a:buSzTx/>
                        <a:buFontTx/>
                        <a:buNone/>
                        <a:tabLst/>
                        <a:defRPr/>
                      </a:pPr>
                      <a:r>
                        <a:rPr lang="en-IN" sz="2000" dirty="0">
                          <a:solidFill>
                            <a:srgbClr val="000000"/>
                          </a:solidFill>
                          <a:effectLst/>
                          <a:latin typeface="times new roman" panose="02020603050405020304" pitchFamily="18" charset="0"/>
                        </a:rPr>
                        <a:t>Tree</a:t>
                      </a:r>
                    </a:p>
                  </a:txBody>
                  <a:tcPr marL="114300" marR="114300" marT="114300" marB="114300"/>
                </a:tc>
                <a:tc>
                  <a:txBody>
                    <a:bodyPr/>
                    <a:lstStyle/>
                    <a:p>
                      <a:pPr algn="l" fontAlgn="t"/>
                      <a:r>
                        <a:rPr lang="en-IN" sz="2000" dirty="0">
                          <a:solidFill>
                            <a:srgbClr val="000000"/>
                          </a:solidFill>
                          <a:effectLst/>
                          <a:latin typeface="times new roman" panose="02020603050405020304" pitchFamily="18" charset="0"/>
                        </a:rPr>
                        <a:t>Graph</a:t>
                      </a:r>
                    </a:p>
                  </a:txBody>
                  <a:tcPr/>
                </a:tc>
                <a:extLst>
                  <a:ext uri="{0D108BD9-81ED-4DB2-BD59-A6C34878D82A}">
                    <a16:rowId xmlns:a16="http://schemas.microsoft.com/office/drawing/2014/main" val="10000"/>
                  </a:ext>
                </a:extLst>
              </a:tr>
              <a:tr h="419909">
                <a:tc>
                  <a:txBody>
                    <a:bodyPr/>
                    <a:lstStyle/>
                    <a:p>
                      <a:pPr algn="just" fontAlgn="t"/>
                      <a:r>
                        <a:rPr lang="en-IN" sz="2000" b="1">
                          <a:solidFill>
                            <a:srgbClr val="333333"/>
                          </a:solidFill>
                          <a:effectLst/>
                          <a:latin typeface="+mn-lt"/>
                        </a:rPr>
                        <a:t>Definition</a:t>
                      </a:r>
                      <a:endParaRPr lang="en-IN" sz="2000">
                        <a:solidFill>
                          <a:srgbClr val="333333"/>
                        </a:solidFill>
                        <a:effectLst/>
                        <a:latin typeface="+mn-lt"/>
                      </a:endParaRPr>
                    </a:p>
                  </a:txBody>
                  <a:tcPr marL="76200" marR="76200" marT="76200" marB="76200"/>
                </a:tc>
                <a:tc>
                  <a:txBody>
                    <a:bodyPr/>
                    <a:lstStyle/>
                    <a:p>
                      <a:pPr algn="just" fontAlgn="t"/>
                      <a:r>
                        <a:rPr lang="en-GB" sz="2000">
                          <a:solidFill>
                            <a:srgbClr val="333333"/>
                          </a:solidFill>
                          <a:effectLst/>
                          <a:latin typeface="+mn-lt"/>
                        </a:rPr>
                        <a:t>Tree is a non-linear data structure in which elements are arranged in multiple levels.</a:t>
                      </a:r>
                    </a:p>
                  </a:txBody>
                  <a:tcPr marL="76200" marR="76200" marT="76200" marB="76200"/>
                </a:tc>
                <a:tc>
                  <a:txBody>
                    <a:bodyPr/>
                    <a:lstStyle/>
                    <a:p>
                      <a:pPr algn="just" fontAlgn="t"/>
                      <a:r>
                        <a:rPr lang="en-GB" sz="2000">
                          <a:solidFill>
                            <a:srgbClr val="333333"/>
                          </a:solidFill>
                          <a:effectLst/>
                          <a:latin typeface="+mn-lt"/>
                        </a:rPr>
                        <a:t>A Graph is also a non-linear data structure.</a:t>
                      </a:r>
                    </a:p>
                  </a:txBody>
                  <a:tcPr marL="76200" marR="76200" marT="76200" marB="76200"/>
                </a:tc>
                <a:extLst>
                  <a:ext uri="{0D108BD9-81ED-4DB2-BD59-A6C34878D82A}">
                    <a16:rowId xmlns:a16="http://schemas.microsoft.com/office/drawing/2014/main" val="3717925243"/>
                  </a:ext>
                </a:extLst>
              </a:tr>
              <a:tr h="419909">
                <a:tc>
                  <a:txBody>
                    <a:bodyPr/>
                    <a:lstStyle/>
                    <a:p>
                      <a:pPr algn="just" fontAlgn="t"/>
                      <a:r>
                        <a:rPr lang="en-IN" sz="2000" b="1">
                          <a:solidFill>
                            <a:srgbClr val="333333"/>
                          </a:solidFill>
                          <a:effectLst/>
                          <a:latin typeface="+mn-lt"/>
                        </a:rPr>
                        <a:t>Structure</a:t>
                      </a:r>
                      <a:endParaRPr lang="en-IN" sz="2000">
                        <a:solidFill>
                          <a:srgbClr val="333333"/>
                        </a:solidFill>
                        <a:effectLst/>
                        <a:latin typeface="+mn-lt"/>
                      </a:endParaRPr>
                    </a:p>
                  </a:txBody>
                  <a:tcPr marL="76200" marR="76200" marT="76200" marB="76200"/>
                </a:tc>
                <a:tc>
                  <a:txBody>
                    <a:bodyPr/>
                    <a:lstStyle/>
                    <a:p>
                      <a:pPr algn="just" fontAlgn="t"/>
                      <a:r>
                        <a:rPr lang="en-GB" sz="2000" dirty="0">
                          <a:solidFill>
                            <a:srgbClr val="333333"/>
                          </a:solidFill>
                          <a:effectLst/>
                          <a:latin typeface="+mn-lt"/>
                        </a:rPr>
                        <a:t>It is a collection of edges and nodes. For example, node is represented by N and edge is represented as E, so it can be written as:</a:t>
                      </a:r>
                      <a:br>
                        <a:rPr lang="en-GB" sz="2000" dirty="0">
                          <a:solidFill>
                            <a:srgbClr val="333333"/>
                          </a:solidFill>
                          <a:effectLst/>
                          <a:latin typeface="+mn-lt"/>
                        </a:rPr>
                      </a:br>
                      <a:r>
                        <a:rPr lang="en-GB" sz="2000" dirty="0">
                          <a:solidFill>
                            <a:srgbClr val="333333"/>
                          </a:solidFill>
                          <a:effectLst/>
                          <a:latin typeface="+mn-lt"/>
                        </a:rPr>
                        <a:t>T = {N,E}</a:t>
                      </a:r>
                    </a:p>
                  </a:txBody>
                  <a:tcPr marL="76200" marR="76200" marT="76200" marB="76200"/>
                </a:tc>
                <a:tc>
                  <a:txBody>
                    <a:bodyPr/>
                    <a:lstStyle/>
                    <a:p>
                      <a:pPr algn="just" fontAlgn="t"/>
                      <a:r>
                        <a:rPr lang="en-GB" sz="2000">
                          <a:solidFill>
                            <a:srgbClr val="333333"/>
                          </a:solidFill>
                          <a:effectLst/>
                          <a:latin typeface="+mn-lt"/>
                        </a:rPr>
                        <a:t>It is a collection of vertices and edges. For example, vertices are represented by V, and edge is represented as 'E', so it can be written as:</a:t>
                      </a:r>
                      <a:br>
                        <a:rPr lang="en-GB" sz="2000">
                          <a:solidFill>
                            <a:srgbClr val="333333"/>
                          </a:solidFill>
                          <a:effectLst/>
                          <a:latin typeface="+mn-lt"/>
                        </a:rPr>
                      </a:br>
                      <a:r>
                        <a:rPr lang="en-GB" sz="2000">
                          <a:solidFill>
                            <a:srgbClr val="333333"/>
                          </a:solidFill>
                          <a:effectLst/>
                          <a:latin typeface="+mn-lt"/>
                        </a:rPr>
                        <a:t>T = {V, E}</a:t>
                      </a:r>
                    </a:p>
                  </a:txBody>
                  <a:tcPr marL="76200" marR="76200" marT="76200" marB="76200"/>
                </a:tc>
                <a:extLst>
                  <a:ext uri="{0D108BD9-81ED-4DB2-BD59-A6C34878D82A}">
                    <a16:rowId xmlns:a16="http://schemas.microsoft.com/office/drawing/2014/main" val="76829077"/>
                  </a:ext>
                </a:extLst>
              </a:tr>
              <a:tr h="419909">
                <a:tc>
                  <a:txBody>
                    <a:bodyPr/>
                    <a:lstStyle/>
                    <a:p>
                      <a:pPr algn="just" fontAlgn="t"/>
                      <a:r>
                        <a:rPr lang="en-IN" sz="2000" b="1">
                          <a:solidFill>
                            <a:srgbClr val="333333"/>
                          </a:solidFill>
                          <a:effectLst/>
                          <a:latin typeface="+mn-lt"/>
                        </a:rPr>
                        <a:t>Root node</a:t>
                      </a:r>
                      <a:endParaRPr lang="en-IN" sz="2000">
                        <a:solidFill>
                          <a:srgbClr val="333333"/>
                        </a:solidFill>
                        <a:effectLst/>
                        <a:latin typeface="+mn-lt"/>
                      </a:endParaRPr>
                    </a:p>
                  </a:txBody>
                  <a:tcPr marL="76200" marR="76200" marT="76200" marB="76200"/>
                </a:tc>
                <a:tc>
                  <a:txBody>
                    <a:bodyPr/>
                    <a:lstStyle/>
                    <a:p>
                      <a:pPr algn="just" fontAlgn="t"/>
                      <a:r>
                        <a:rPr lang="en-GB" sz="2000">
                          <a:solidFill>
                            <a:srgbClr val="333333"/>
                          </a:solidFill>
                          <a:effectLst/>
                          <a:latin typeface="+mn-lt"/>
                        </a:rPr>
                        <a:t>In tree data structure, there is a unique node known as a parent node. It represents the topmost node in the tree data structure.</a:t>
                      </a:r>
                    </a:p>
                  </a:txBody>
                  <a:tcPr marL="76200" marR="76200" marT="76200" marB="76200"/>
                </a:tc>
                <a:tc>
                  <a:txBody>
                    <a:bodyPr/>
                    <a:lstStyle/>
                    <a:p>
                      <a:pPr algn="just" fontAlgn="t"/>
                      <a:r>
                        <a:rPr lang="en-GB" sz="2000">
                          <a:solidFill>
                            <a:srgbClr val="333333"/>
                          </a:solidFill>
                          <a:effectLst/>
                          <a:latin typeface="+mn-lt"/>
                        </a:rPr>
                        <a:t>In graph data structure, there is no unique node.</a:t>
                      </a:r>
                    </a:p>
                  </a:txBody>
                  <a:tcPr marL="76200" marR="76200" marT="76200" marB="76200"/>
                </a:tc>
                <a:extLst>
                  <a:ext uri="{0D108BD9-81ED-4DB2-BD59-A6C34878D82A}">
                    <a16:rowId xmlns:a16="http://schemas.microsoft.com/office/drawing/2014/main" val="3561785872"/>
                  </a:ext>
                </a:extLst>
              </a:tr>
              <a:tr h="419909">
                <a:tc>
                  <a:txBody>
                    <a:bodyPr/>
                    <a:lstStyle/>
                    <a:p>
                      <a:pPr algn="just" fontAlgn="t"/>
                      <a:r>
                        <a:rPr lang="en-IN" sz="2000" b="1">
                          <a:solidFill>
                            <a:srgbClr val="333333"/>
                          </a:solidFill>
                          <a:effectLst/>
                          <a:latin typeface="+mn-lt"/>
                        </a:rPr>
                        <a:t>Loop formation</a:t>
                      </a:r>
                      <a:endParaRPr lang="en-IN" sz="2000">
                        <a:solidFill>
                          <a:srgbClr val="333333"/>
                        </a:solidFill>
                        <a:effectLst/>
                        <a:latin typeface="+mn-lt"/>
                      </a:endParaRPr>
                    </a:p>
                  </a:txBody>
                  <a:tcPr marL="76200" marR="76200" marT="76200" marB="76200"/>
                </a:tc>
                <a:tc>
                  <a:txBody>
                    <a:bodyPr/>
                    <a:lstStyle/>
                    <a:p>
                      <a:pPr algn="just" fontAlgn="t"/>
                      <a:r>
                        <a:rPr lang="en-GB" sz="2000">
                          <a:solidFill>
                            <a:srgbClr val="333333"/>
                          </a:solidFill>
                          <a:effectLst/>
                          <a:latin typeface="+mn-lt"/>
                        </a:rPr>
                        <a:t>It does not create any loop or cycle.</a:t>
                      </a:r>
                    </a:p>
                  </a:txBody>
                  <a:tcPr marL="76200" marR="76200" marT="76200" marB="76200"/>
                </a:tc>
                <a:tc>
                  <a:txBody>
                    <a:bodyPr/>
                    <a:lstStyle/>
                    <a:p>
                      <a:pPr algn="just" fontAlgn="t"/>
                      <a:r>
                        <a:rPr lang="en-IN" sz="2000" dirty="0">
                          <a:solidFill>
                            <a:srgbClr val="333333"/>
                          </a:solidFill>
                          <a:effectLst/>
                          <a:latin typeface="+mn-lt"/>
                        </a:rPr>
                        <a:t>In graph, </a:t>
                      </a:r>
                      <a:r>
                        <a:rPr lang="en-GB" sz="2000" b="0" i="0" kern="1200" dirty="0">
                          <a:solidFill>
                            <a:schemeClr val="dk1"/>
                          </a:solidFill>
                          <a:effectLst/>
                          <a:latin typeface="+mn-lt"/>
                          <a:ea typeface="+mn-ea"/>
                          <a:cs typeface="+mn-cs"/>
                        </a:rPr>
                        <a:t>loop or cycle can be formed.</a:t>
                      </a:r>
                      <a:endParaRPr lang="en-IN" sz="2000" dirty="0">
                        <a:solidFill>
                          <a:srgbClr val="333333"/>
                        </a:solidFill>
                        <a:effectLst/>
                        <a:latin typeface="+mn-lt"/>
                      </a:endParaRPr>
                    </a:p>
                  </a:txBody>
                  <a:tcPr marL="76200" marR="76200" marT="76200" marB="76200"/>
                </a:tc>
                <a:extLst>
                  <a:ext uri="{0D108BD9-81ED-4DB2-BD59-A6C34878D82A}">
                    <a16:rowId xmlns:a16="http://schemas.microsoft.com/office/drawing/2014/main" val="2878422729"/>
                  </a:ext>
                </a:extLst>
              </a:tr>
            </a:tbl>
          </a:graphicData>
        </a:graphic>
      </p:graphicFrame>
    </p:spTree>
    <p:extLst>
      <p:ext uri="{BB962C8B-B14F-4D97-AF65-F5344CB8AC3E}">
        <p14:creationId xmlns:p14="http://schemas.microsoft.com/office/powerpoint/2010/main" val="36385743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Trees VS Graph </a:t>
            </a:r>
          </a:p>
        </p:txBody>
      </p:sp>
      <p:graphicFrame>
        <p:nvGraphicFramePr>
          <p:cNvPr id="2" name="Table 1">
            <a:extLst>
              <a:ext uri="{FF2B5EF4-FFF2-40B4-BE49-F238E27FC236}">
                <a16:creationId xmlns:a16="http://schemas.microsoft.com/office/drawing/2014/main" id="{F02CD54B-DADD-BDAE-684C-EC60F67F0F2B}"/>
              </a:ext>
            </a:extLst>
          </p:cNvPr>
          <p:cNvGraphicFramePr>
            <a:graphicFrameLocks noGrp="1"/>
          </p:cNvGraphicFramePr>
          <p:nvPr>
            <p:extLst>
              <p:ext uri="{D42A27DB-BD31-4B8C-83A1-F6EECF244321}">
                <p14:modId xmlns:p14="http://schemas.microsoft.com/office/powerpoint/2010/main" val="1450669458"/>
              </p:ext>
            </p:extLst>
          </p:nvPr>
        </p:nvGraphicFramePr>
        <p:xfrm>
          <a:off x="573891" y="1371600"/>
          <a:ext cx="11041041" cy="4800600"/>
        </p:xfrm>
        <a:graphic>
          <a:graphicData uri="http://schemas.openxmlformats.org/drawingml/2006/table">
            <a:tbl>
              <a:tblPr firstRow="1" bandRow="1">
                <a:tableStyleId>{EB9631B5-78F2-41C9-869B-9F39066F8104}</a:tableStyleId>
              </a:tblPr>
              <a:tblGrid>
                <a:gridCol w="1905000">
                  <a:extLst>
                    <a:ext uri="{9D8B030D-6E8A-4147-A177-3AD203B41FA5}">
                      <a16:colId xmlns:a16="http://schemas.microsoft.com/office/drawing/2014/main" val="20000"/>
                    </a:ext>
                  </a:extLst>
                </a:gridCol>
                <a:gridCol w="5455694">
                  <a:extLst>
                    <a:ext uri="{9D8B030D-6E8A-4147-A177-3AD203B41FA5}">
                      <a16:colId xmlns:a16="http://schemas.microsoft.com/office/drawing/2014/main" val="2392900803"/>
                    </a:ext>
                  </a:extLst>
                </a:gridCol>
                <a:gridCol w="3680347">
                  <a:extLst>
                    <a:ext uri="{9D8B030D-6E8A-4147-A177-3AD203B41FA5}">
                      <a16:colId xmlns:a16="http://schemas.microsoft.com/office/drawing/2014/main" val="3713810335"/>
                    </a:ext>
                  </a:extLst>
                </a:gridCol>
              </a:tblGrid>
              <a:tr h="419909">
                <a:tc>
                  <a:txBody>
                    <a:bodyPr/>
                    <a:lstStyle/>
                    <a:p>
                      <a:pPr algn="l" fontAlgn="t"/>
                      <a:endParaRPr lang="en-IN" sz="2000" dirty="0">
                        <a:solidFill>
                          <a:srgbClr val="000000"/>
                        </a:solidFill>
                        <a:effectLst/>
                        <a:latin typeface="times new roman" panose="02020603050405020304" pitchFamily="18" charset="0"/>
                      </a:endParaRPr>
                    </a:p>
                  </a:txBody>
                  <a:tcPr marL="114300" marR="114300" marT="114300" marB="114300"/>
                </a:tc>
                <a:tc>
                  <a:txBody>
                    <a:bodyPr/>
                    <a:lstStyle/>
                    <a:p>
                      <a:pPr marL="0" marR="0" lvl="0" indent="0" algn="l" defTabSz="1218987" rtl="0" eaLnBrk="1" fontAlgn="t" latinLnBrk="0" hangingPunct="1">
                        <a:lnSpc>
                          <a:spcPct val="100000"/>
                        </a:lnSpc>
                        <a:spcBef>
                          <a:spcPts val="0"/>
                        </a:spcBef>
                        <a:spcAft>
                          <a:spcPts val="0"/>
                        </a:spcAft>
                        <a:buClrTx/>
                        <a:buSzTx/>
                        <a:buFontTx/>
                        <a:buNone/>
                        <a:tabLst/>
                        <a:defRPr/>
                      </a:pPr>
                      <a:r>
                        <a:rPr lang="en-IN" sz="2000" dirty="0">
                          <a:solidFill>
                            <a:srgbClr val="000000"/>
                          </a:solidFill>
                          <a:effectLst/>
                          <a:latin typeface="times new roman" panose="02020603050405020304" pitchFamily="18" charset="0"/>
                        </a:rPr>
                        <a:t>Tree</a:t>
                      </a:r>
                    </a:p>
                  </a:txBody>
                  <a:tcPr marL="114300" marR="114300" marT="114300" marB="114300"/>
                </a:tc>
                <a:tc>
                  <a:txBody>
                    <a:bodyPr/>
                    <a:lstStyle/>
                    <a:p>
                      <a:pPr algn="l" fontAlgn="t"/>
                      <a:r>
                        <a:rPr lang="en-IN" sz="2000" dirty="0">
                          <a:solidFill>
                            <a:srgbClr val="000000"/>
                          </a:solidFill>
                          <a:effectLst/>
                          <a:latin typeface="times new roman" panose="02020603050405020304" pitchFamily="18" charset="0"/>
                        </a:rPr>
                        <a:t>Graph</a:t>
                      </a:r>
                    </a:p>
                  </a:txBody>
                  <a:tcPr/>
                </a:tc>
                <a:extLst>
                  <a:ext uri="{0D108BD9-81ED-4DB2-BD59-A6C34878D82A}">
                    <a16:rowId xmlns:a16="http://schemas.microsoft.com/office/drawing/2014/main" val="10000"/>
                  </a:ext>
                </a:extLst>
              </a:tr>
              <a:tr h="419909">
                <a:tc>
                  <a:txBody>
                    <a:bodyPr/>
                    <a:lstStyle/>
                    <a:p>
                      <a:pPr algn="just" fontAlgn="t"/>
                      <a:r>
                        <a:rPr lang="en-IN" sz="2000" b="1">
                          <a:solidFill>
                            <a:schemeClr val="tx1">
                              <a:lumMod val="95000"/>
                              <a:lumOff val="5000"/>
                            </a:schemeClr>
                          </a:solidFill>
                          <a:effectLst/>
                          <a:latin typeface="+mn-lt"/>
                        </a:rPr>
                        <a:t>Model type</a:t>
                      </a:r>
                      <a:endParaRPr lang="en-IN" sz="2000">
                        <a:solidFill>
                          <a:schemeClr val="tx1">
                            <a:lumMod val="95000"/>
                            <a:lumOff val="5000"/>
                          </a:schemeClr>
                        </a:solidFill>
                        <a:effectLst/>
                        <a:latin typeface="+mn-lt"/>
                      </a:endParaRPr>
                    </a:p>
                  </a:txBody>
                  <a:tcPr marL="76200" marR="76200" marT="76200" marB="76200"/>
                </a:tc>
                <a:tc>
                  <a:txBody>
                    <a:bodyPr/>
                    <a:lstStyle/>
                    <a:p>
                      <a:pPr algn="just" fontAlgn="t"/>
                      <a:r>
                        <a:rPr lang="en-GB" sz="2000">
                          <a:solidFill>
                            <a:schemeClr val="tx1">
                              <a:lumMod val="95000"/>
                              <a:lumOff val="5000"/>
                            </a:schemeClr>
                          </a:solidFill>
                          <a:effectLst/>
                          <a:latin typeface="+mn-lt"/>
                        </a:rPr>
                        <a:t>It is a hierarchical model because nodes are arranged in multiple level, and that creates a hierarchy. For example, any organization will have a hierarchical model.</a:t>
                      </a:r>
                    </a:p>
                  </a:txBody>
                  <a:tcPr marL="76200" marR="76200" marT="76200" marB="76200"/>
                </a:tc>
                <a:tc>
                  <a:txBody>
                    <a:bodyPr/>
                    <a:lstStyle/>
                    <a:p>
                      <a:pPr algn="just" fontAlgn="t"/>
                      <a:r>
                        <a:rPr lang="en-GB" sz="2000">
                          <a:solidFill>
                            <a:schemeClr val="tx1">
                              <a:lumMod val="95000"/>
                              <a:lumOff val="5000"/>
                            </a:schemeClr>
                          </a:solidFill>
                          <a:effectLst/>
                          <a:latin typeface="+mn-lt"/>
                        </a:rPr>
                        <a:t>It is a network model. For example, facebook is a social network that uses the graph data structure.</a:t>
                      </a:r>
                    </a:p>
                  </a:txBody>
                  <a:tcPr marL="76200" marR="76200" marT="76200" marB="76200"/>
                </a:tc>
                <a:extLst>
                  <a:ext uri="{0D108BD9-81ED-4DB2-BD59-A6C34878D82A}">
                    <a16:rowId xmlns:a16="http://schemas.microsoft.com/office/drawing/2014/main" val="3717925243"/>
                  </a:ext>
                </a:extLst>
              </a:tr>
              <a:tr h="419909">
                <a:tc>
                  <a:txBody>
                    <a:bodyPr/>
                    <a:lstStyle/>
                    <a:p>
                      <a:pPr algn="just" fontAlgn="t"/>
                      <a:r>
                        <a:rPr lang="en-IN" sz="2000" b="1">
                          <a:solidFill>
                            <a:schemeClr val="tx1">
                              <a:lumMod val="95000"/>
                              <a:lumOff val="5000"/>
                            </a:schemeClr>
                          </a:solidFill>
                          <a:effectLst/>
                          <a:latin typeface="+mn-lt"/>
                        </a:rPr>
                        <a:t>Edges</a:t>
                      </a:r>
                      <a:endParaRPr lang="en-IN" sz="2000">
                        <a:solidFill>
                          <a:schemeClr val="tx1">
                            <a:lumMod val="95000"/>
                            <a:lumOff val="5000"/>
                          </a:schemeClr>
                        </a:solidFill>
                        <a:effectLst/>
                        <a:latin typeface="+mn-lt"/>
                      </a:endParaRPr>
                    </a:p>
                  </a:txBody>
                  <a:tcPr marL="76200" marR="76200" marT="76200" marB="76200"/>
                </a:tc>
                <a:tc>
                  <a:txBody>
                    <a:bodyPr/>
                    <a:lstStyle/>
                    <a:p>
                      <a:pPr algn="just" fontAlgn="t"/>
                      <a:r>
                        <a:rPr lang="en-GB" sz="2000">
                          <a:solidFill>
                            <a:schemeClr val="tx1">
                              <a:lumMod val="95000"/>
                              <a:lumOff val="5000"/>
                            </a:schemeClr>
                          </a:solidFill>
                          <a:effectLst/>
                          <a:latin typeface="+mn-lt"/>
                        </a:rPr>
                        <a:t>If there are n nodes then there would be n-1 number of edges.</a:t>
                      </a:r>
                    </a:p>
                  </a:txBody>
                  <a:tcPr marL="76200" marR="76200" marT="76200" marB="76200"/>
                </a:tc>
                <a:tc>
                  <a:txBody>
                    <a:bodyPr/>
                    <a:lstStyle/>
                    <a:p>
                      <a:pPr algn="just" fontAlgn="t"/>
                      <a:r>
                        <a:rPr lang="en-GB" sz="2000">
                          <a:solidFill>
                            <a:schemeClr val="tx1">
                              <a:lumMod val="95000"/>
                              <a:lumOff val="5000"/>
                            </a:schemeClr>
                          </a:solidFill>
                          <a:effectLst/>
                          <a:latin typeface="+mn-lt"/>
                        </a:rPr>
                        <a:t>The number of edges depends on the graph.</a:t>
                      </a:r>
                    </a:p>
                  </a:txBody>
                  <a:tcPr marL="76200" marR="76200" marT="76200" marB="76200"/>
                </a:tc>
                <a:extLst>
                  <a:ext uri="{0D108BD9-81ED-4DB2-BD59-A6C34878D82A}">
                    <a16:rowId xmlns:a16="http://schemas.microsoft.com/office/drawing/2014/main" val="76829077"/>
                  </a:ext>
                </a:extLst>
              </a:tr>
              <a:tr h="419909">
                <a:tc>
                  <a:txBody>
                    <a:bodyPr/>
                    <a:lstStyle/>
                    <a:p>
                      <a:pPr algn="just" fontAlgn="t"/>
                      <a:r>
                        <a:rPr lang="en-IN" sz="2000" b="1">
                          <a:solidFill>
                            <a:schemeClr val="tx1">
                              <a:lumMod val="95000"/>
                              <a:lumOff val="5000"/>
                            </a:schemeClr>
                          </a:solidFill>
                          <a:effectLst/>
                          <a:latin typeface="+mn-lt"/>
                        </a:rPr>
                        <a:t>Type of edge</a:t>
                      </a:r>
                      <a:endParaRPr lang="en-IN" sz="2000">
                        <a:solidFill>
                          <a:schemeClr val="tx1">
                            <a:lumMod val="95000"/>
                            <a:lumOff val="5000"/>
                          </a:schemeClr>
                        </a:solidFill>
                        <a:effectLst/>
                        <a:latin typeface="+mn-lt"/>
                      </a:endParaRPr>
                    </a:p>
                  </a:txBody>
                  <a:tcPr marL="76200" marR="76200" marT="76200" marB="76200"/>
                </a:tc>
                <a:tc>
                  <a:txBody>
                    <a:bodyPr/>
                    <a:lstStyle/>
                    <a:p>
                      <a:pPr algn="just" fontAlgn="t"/>
                      <a:r>
                        <a:rPr lang="en-GB" sz="2000">
                          <a:solidFill>
                            <a:schemeClr val="tx1">
                              <a:lumMod val="95000"/>
                              <a:lumOff val="5000"/>
                            </a:schemeClr>
                          </a:solidFill>
                          <a:effectLst/>
                          <a:latin typeface="+mn-lt"/>
                        </a:rPr>
                        <a:t>Tree data structure will always have directed edges.</a:t>
                      </a:r>
                    </a:p>
                  </a:txBody>
                  <a:tcPr marL="76200" marR="76200" marT="76200" marB="76200"/>
                </a:tc>
                <a:tc>
                  <a:txBody>
                    <a:bodyPr/>
                    <a:lstStyle/>
                    <a:p>
                      <a:pPr algn="just" fontAlgn="t"/>
                      <a:r>
                        <a:rPr lang="en-GB" sz="2000">
                          <a:solidFill>
                            <a:schemeClr val="tx1">
                              <a:lumMod val="95000"/>
                              <a:lumOff val="5000"/>
                            </a:schemeClr>
                          </a:solidFill>
                          <a:effectLst/>
                          <a:latin typeface="+mn-lt"/>
                        </a:rPr>
                        <a:t>In graph data structure, all the edges can either be directed edges, undirected edges, or both.</a:t>
                      </a:r>
                    </a:p>
                  </a:txBody>
                  <a:tcPr marL="76200" marR="76200" marT="76200" marB="76200"/>
                </a:tc>
                <a:extLst>
                  <a:ext uri="{0D108BD9-81ED-4DB2-BD59-A6C34878D82A}">
                    <a16:rowId xmlns:a16="http://schemas.microsoft.com/office/drawing/2014/main" val="3561785872"/>
                  </a:ext>
                </a:extLst>
              </a:tr>
              <a:tr h="419909">
                <a:tc>
                  <a:txBody>
                    <a:bodyPr/>
                    <a:lstStyle/>
                    <a:p>
                      <a:pPr algn="just" fontAlgn="t"/>
                      <a:r>
                        <a:rPr lang="en-IN" sz="2000" b="1">
                          <a:solidFill>
                            <a:schemeClr val="tx1">
                              <a:lumMod val="95000"/>
                              <a:lumOff val="5000"/>
                            </a:schemeClr>
                          </a:solidFill>
                          <a:effectLst/>
                          <a:latin typeface="+mn-lt"/>
                        </a:rPr>
                        <a:t>Applications</a:t>
                      </a:r>
                      <a:endParaRPr lang="en-IN" sz="2000">
                        <a:solidFill>
                          <a:schemeClr val="tx1">
                            <a:lumMod val="95000"/>
                            <a:lumOff val="5000"/>
                          </a:schemeClr>
                        </a:solidFill>
                        <a:effectLst/>
                        <a:latin typeface="+mn-lt"/>
                      </a:endParaRPr>
                    </a:p>
                  </a:txBody>
                  <a:tcPr marL="76200" marR="76200" marT="76200" marB="76200"/>
                </a:tc>
                <a:tc>
                  <a:txBody>
                    <a:bodyPr/>
                    <a:lstStyle/>
                    <a:p>
                      <a:pPr algn="just" fontAlgn="t"/>
                      <a:r>
                        <a:rPr lang="en-GB" sz="2000">
                          <a:solidFill>
                            <a:schemeClr val="tx1">
                              <a:lumMod val="95000"/>
                              <a:lumOff val="5000"/>
                            </a:schemeClr>
                          </a:solidFill>
                          <a:effectLst/>
                          <a:latin typeface="+mn-lt"/>
                        </a:rPr>
                        <a:t>It is used for inserting, deleting or searching any element in tree.</a:t>
                      </a:r>
                    </a:p>
                  </a:txBody>
                  <a:tcPr marL="76200" marR="76200" marT="76200" marB="76200"/>
                </a:tc>
                <a:tc>
                  <a:txBody>
                    <a:bodyPr/>
                    <a:lstStyle/>
                    <a:p>
                      <a:pPr algn="just" fontAlgn="t"/>
                      <a:r>
                        <a:rPr lang="en-GB" sz="2000" dirty="0">
                          <a:solidFill>
                            <a:schemeClr val="tx1">
                              <a:lumMod val="95000"/>
                              <a:lumOff val="5000"/>
                            </a:schemeClr>
                          </a:solidFill>
                          <a:effectLst/>
                          <a:latin typeface="+mn-lt"/>
                        </a:rPr>
                        <a:t>It is mainly used for finding the shortest path in the network.</a:t>
                      </a:r>
                    </a:p>
                  </a:txBody>
                  <a:tcPr marL="76200" marR="76200" marT="76200" marB="76200"/>
                </a:tc>
                <a:extLst>
                  <a:ext uri="{0D108BD9-81ED-4DB2-BD59-A6C34878D82A}">
                    <a16:rowId xmlns:a16="http://schemas.microsoft.com/office/drawing/2014/main" val="2878422729"/>
                  </a:ext>
                </a:extLst>
              </a:tr>
            </a:tbl>
          </a:graphicData>
        </a:graphic>
      </p:graphicFrame>
    </p:spTree>
    <p:extLst>
      <p:ext uri="{BB962C8B-B14F-4D97-AF65-F5344CB8AC3E}">
        <p14:creationId xmlns:p14="http://schemas.microsoft.com/office/powerpoint/2010/main" val="10092249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BFS VS DFS</a:t>
            </a:r>
          </a:p>
        </p:txBody>
      </p:sp>
      <p:graphicFrame>
        <p:nvGraphicFramePr>
          <p:cNvPr id="2" name="Table 1">
            <a:extLst>
              <a:ext uri="{FF2B5EF4-FFF2-40B4-BE49-F238E27FC236}">
                <a16:creationId xmlns:a16="http://schemas.microsoft.com/office/drawing/2014/main" id="{40612AF2-FE68-462D-4F60-C98E1620244E}"/>
              </a:ext>
            </a:extLst>
          </p:cNvPr>
          <p:cNvGraphicFramePr>
            <a:graphicFrameLocks noGrp="1"/>
          </p:cNvGraphicFramePr>
          <p:nvPr>
            <p:extLst>
              <p:ext uri="{D42A27DB-BD31-4B8C-83A1-F6EECF244321}">
                <p14:modId xmlns:p14="http://schemas.microsoft.com/office/powerpoint/2010/main" val="1011130602"/>
              </p:ext>
            </p:extLst>
          </p:nvPr>
        </p:nvGraphicFramePr>
        <p:xfrm>
          <a:off x="573891" y="1219200"/>
          <a:ext cx="11041041" cy="5410200"/>
        </p:xfrm>
        <a:graphic>
          <a:graphicData uri="http://schemas.openxmlformats.org/drawingml/2006/table">
            <a:tbl>
              <a:tblPr firstRow="1" bandRow="1">
                <a:tableStyleId>{EB9631B5-78F2-41C9-869B-9F39066F8104}</a:tableStyleId>
              </a:tblPr>
              <a:tblGrid>
                <a:gridCol w="1905000">
                  <a:extLst>
                    <a:ext uri="{9D8B030D-6E8A-4147-A177-3AD203B41FA5}">
                      <a16:colId xmlns:a16="http://schemas.microsoft.com/office/drawing/2014/main" val="20000"/>
                    </a:ext>
                  </a:extLst>
                </a:gridCol>
                <a:gridCol w="5455694">
                  <a:extLst>
                    <a:ext uri="{9D8B030D-6E8A-4147-A177-3AD203B41FA5}">
                      <a16:colId xmlns:a16="http://schemas.microsoft.com/office/drawing/2014/main" val="2392900803"/>
                    </a:ext>
                  </a:extLst>
                </a:gridCol>
                <a:gridCol w="3680347">
                  <a:extLst>
                    <a:ext uri="{9D8B030D-6E8A-4147-A177-3AD203B41FA5}">
                      <a16:colId xmlns:a16="http://schemas.microsoft.com/office/drawing/2014/main" val="3713810335"/>
                    </a:ext>
                  </a:extLst>
                </a:gridCol>
              </a:tblGrid>
              <a:tr h="419909">
                <a:tc>
                  <a:txBody>
                    <a:bodyPr/>
                    <a:lstStyle/>
                    <a:p>
                      <a:pPr algn="l" fontAlgn="t"/>
                      <a:endParaRPr lang="en-IN" sz="2000" dirty="0">
                        <a:solidFill>
                          <a:srgbClr val="000000"/>
                        </a:solidFill>
                        <a:effectLst/>
                        <a:latin typeface="times new roman" panose="02020603050405020304" pitchFamily="18" charset="0"/>
                      </a:endParaRPr>
                    </a:p>
                  </a:txBody>
                  <a:tcPr marL="114300" marR="114300" marT="114300" marB="114300"/>
                </a:tc>
                <a:tc>
                  <a:txBody>
                    <a:bodyPr/>
                    <a:lstStyle/>
                    <a:p>
                      <a:pPr marL="0" marR="0" lvl="0" indent="0" algn="l" defTabSz="1218987" rtl="0" eaLnBrk="1" fontAlgn="t" latinLnBrk="0" hangingPunct="1">
                        <a:lnSpc>
                          <a:spcPct val="100000"/>
                        </a:lnSpc>
                        <a:spcBef>
                          <a:spcPts val="0"/>
                        </a:spcBef>
                        <a:spcAft>
                          <a:spcPts val="0"/>
                        </a:spcAft>
                        <a:buClrTx/>
                        <a:buSzTx/>
                        <a:buFontTx/>
                        <a:buNone/>
                        <a:tabLst/>
                        <a:defRPr/>
                      </a:pPr>
                      <a:r>
                        <a:rPr lang="en-IN" sz="2000" dirty="0">
                          <a:solidFill>
                            <a:srgbClr val="000000"/>
                          </a:solidFill>
                          <a:effectLst/>
                          <a:latin typeface="times new roman" panose="02020603050405020304" pitchFamily="18" charset="0"/>
                        </a:rPr>
                        <a:t>BFS</a:t>
                      </a:r>
                    </a:p>
                  </a:txBody>
                  <a:tcPr marL="114300" marR="114300" marT="114300" marB="114300"/>
                </a:tc>
                <a:tc>
                  <a:txBody>
                    <a:bodyPr/>
                    <a:lstStyle/>
                    <a:p>
                      <a:pPr algn="l" fontAlgn="t"/>
                      <a:r>
                        <a:rPr lang="en-IN" sz="2000" dirty="0">
                          <a:solidFill>
                            <a:srgbClr val="000000"/>
                          </a:solidFill>
                          <a:effectLst/>
                          <a:latin typeface="times new roman" panose="02020603050405020304" pitchFamily="18" charset="0"/>
                        </a:rPr>
                        <a:t>DFS</a:t>
                      </a:r>
                    </a:p>
                  </a:txBody>
                  <a:tcPr/>
                </a:tc>
                <a:extLst>
                  <a:ext uri="{0D108BD9-81ED-4DB2-BD59-A6C34878D82A}">
                    <a16:rowId xmlns:a16="http://schemas.microsoft.com/office/drawing/2014/main" val="10000"/>
                  </a:ext>
                </a:extLst>
              </a:tr>
              <a:tr h="419909">
                <a:tc>
                  <a:txBody>
                    <a:bodyPr/>
                    <a:lstStyle/>
                    <a:p>
                      <a:pPr algn="just" fontAlgn="t"/>
                      <a:r>
                        <a:rPr lang="en-IN" sz="2000" b="1">
                          <a:solidFill>
                            <a:srgbClr val="333333"/>
                          </a:solidFill>
                          <a:effectLst/>
                          <a:latin typeface="+mn-lt"/>
                        </a:rPr>
                        <a:t>Full form</a:t>
                      </a:r>
                      <a:endParaRPr lang="en-IN" sz="2000">
                        <a:solidFill>
                          <a:srgbClr val="333333"/>
                        </a:solidFill>
                        <a:effectLst/>
                        <a:latin typeface="+mn-lt"/>
                      </a:endParaRPr>
                    </a:p>
                  </a:txBody>
                  <a:tcPr marL="76200" marR="76200" marT="76200" marB="76200"/>
                </a:tc>
                <a:tc>
                  <a:txBody>
                    <a:bodyPr/>
                    <a:lstStyle/>
                    <a:p>
                      <a:pPr algn="just" fontAlgn="t"/>
                      <a:r>
                        <a:rPr lang="en-GB" sz="2000">
                          <a:solidFill>
                            <a:srgbClr val="333333"/>
                          </a:solidFill>
                          <a:effectLst/>
                          <a:latin typeface="+mn-lt"/>
                        </a:rPr>
                        <a:t>BFS stands for Breadth First Search.</a:t>
                      </a:r>
                    </a:p>
                  </a:txBody>
                  <a:tcPr marL="76200" marR="76200" marT="76200" marB="76200"/>
                </a:tc>
                <a:tc>
                  <a:txBody>
                    <a:bodyPr/>
                    <a:lstStyle/>
                    <a:p>
                      <a:pPr algn="just" fontAlgn="t"/>
                      <a:r>
                        <a:rPr lang="en-GB" sz="2000">
                          <a:solidFill>
                            <a:srgbClr val="333333"/>
                          </a:solidFill>
                          <a:effectLst/>
                          <a:latin typeface="+mn-lt"/>
                        </a:rPr>
                        <a:t>DFS stands for Depth First Search.</a:t>
                      </a:r>
                    </a:p>
                  </a:txBody>
                  <a:tcPr marL="76200" marR="76200" marT="76200" marB="76200"/>
                </a:tc>
                <a:extLst>
                  <a:ext uri="{0D108BD9-81ED-4DB2-BD59-A6C34878D82A}">
                    <a16:rowId xmlns:a16="http://schemas.microsoft.com/office/drawing/2014/main" val="3717925243"/>
                  </a:ext>
                </a:extLst>
              </a:tr>
              <a:tr h="419909">
                <a:tc>
                  <a:txBody>
                    <a:bodyPr/>
                    <a:lstStyle/>
                    <a:p>
                      <a:pPr algn="just" fontAlgn="t"/>
                      <a:r>
                        <a:rPr lang="en-IN" sz="2000" b="1">
                          <a:solidFill>
                            <a:srgbClr val="333333"/>
                          </a:solidFill>
                          <a:effectLst/>
                          <a:latin typeface="+mn-lt"/>
                        </a:rPr>
                        <a:t>Technique</a:t>
                      </a:r>
                      <a:endParaRPr lang="en-IN" sz="2000">
                        <a:solidFill>
                          <a:srgbClr val="333333"/>
                        </a:solidFill>
                        <a:effectLst/>
                        <a:latin typeface="+mn-lt"/>
                      </a:endParaRPr>
                    </a:p>
                  </a:txBody>
                  <a:tcPr marL="76200" marR="76200" marT="76200" marB="76200"/>
                </a:tc>
                <a:tc>
                  <a:txBody>
                    <a:bodyPr/>
                    <a:lstStyle/>
                    <a:p>
                      <a:pPr algn="just" fontAlgn="t"/>
                      <a:r>
                        <a:rPr lang="en-GB" sz="2000">
                          <a:solidFill>
                            <a:srgbClr val="333333"/>
                          </a:solidFill>
                          <a:effectLst/>
                          <a:latin typeface="+mn-lt"/>
                        </a:rPr>
                        <a:t>It a vertex-based technique to find the shortest path in a graph.</a:t>
                      </a:r>
                    </a:p>
                  </a:txBody>
                  <a:tcPr marL="76200" marR="76200" marT="76200" marB="76200"/>
                </a:tc>
                <a:tc>
                  <a:txBody>
                    <a:bodyPr/>
                    <a:lstStyle/>
                    <a:p>
                      <a:pPr algn="just" fontAlgn="t"/>
                      <a:r>
                        <a:rPr lang="en-GB" sz="2000">
                          <a:solidFill>
                            <a:srgbClr val="333333"/>
                          </a:solidFill>
                          <a:effectLst/>
                          <a:latin typeface="+mn-lt"/>
                        </a:rPr>
                        <a:t>It is an edge-based technique because the vertices along the edge are explored first from the starting to the end node.</a:t>
                      </a:r>
                    </a:p>
                  </a:txBody>
                  <a:tcPr marL="76200" marR="76200" marT="76200" marB="76200"/>
                </a:tc>
                <a:extLst>
                  <a:ext uri="{0D108BD9-81ED-4DB2-BD59-A6C34878D82A}">
                    <a16:rowId xmlns:a16="http://schemas.microsoft.com/office/drawing/2014/main" val="76829077"/>
                  </a:ext>
                </a:extLst>
              </a:tr>
              <a:tr h="419909">
                <a:tc>
                  <a:txBody>
                    <a:bodyPr/>
                    <a:lstStyle/>
                    <a:p>
                      <a:pPr algn="just" fontAlgn="t"/>
                      <a:r>
                        <a:rPr lang="en-IN" sz="2000" b="1">
                          <a:solidFill>
                            <a:srgbClr val="333333"/>
                          </a:solidFill>
                          <a:effectLst/>
                          <a:latin typeface="+mn-lt"/>
                        </a:rPr>
                        <a:t>Definition</a:t>
                      </a:r>
                      <a:endParaRPr lang="en-IN" sz="2000">
                        <a:solidFill>
                          <a:srgbClr val="333333"/>
                        </a:solidFill>
                        <a:effectLst/>
                        <a:latin typeface="+mn-lt"/>
                      </a:endParaRPr>
                    </a:p>
                  </a:txBody>
                  <a:tcPr marL="76200" marR="76200" marT="76200" marB="76200"/>
                </a:tc>
                <a:tc>
                  <a:txBody>
                    <a:bodyPr/>
                    <a:lstStyle/>
                    <a:p>
                      <a:pPr algn="just" fontAlgn="t"/>
                      <a:r>
                        <a:rPr lang="en-GB" sz="2000">
                          <a:solidFill>
                            <a:srgbClr val="333333"/>
                          </a:solidFill>
                          <a:effectLst/>
                          <a:latin typeface="+mn-lt"/>
                        </a:rPr>
                        <a:t>BFS is a traversal technique in which all the nodes of the same level are explored first, and then we move to the next level.</a:t>
                      </a:r>
                    </a:p>
                  </a:txBody>
                  <a:tcPr marL="76200" marR="76200" marT="76200" marB="76200"/>
                </a:tc>
                <a:tc>
                  <a:txBody>
                    <a:bodyPr/>
                    <a:lstStyle/>
                    <a:p>
                      <a:pPr algn="just" fontAlgn="t"/>
                      <a:r>
                        <a:rPr lang="en-GB" sz="2000" dirty="0">
                          <a:solidFill>
                            <a:srgbClr val="333333"/>
                          </a:solidFill>
                          <a:effectLst/>
                          <a:latin typeface="+mn-lt"/>
                        </a:rPr>
                        <a:t>DFS is also a traversal technique in which traversal is started from the root node and explore the nodes as far as possible until we reach the node that has no unvisited adjacent nodes.</a:t>
                      </a:r>
                    </a:p>
                  </a:txBody>
                  <a:tcPr marL="76200" marR="76200" marT="76200" marB="76200"/>
                </a:tc>
                <a:extLst>
                  <a:ext uri="{0D108BD9-81ED-4DB2-BD59-A6C34878D82A}">
                    <a16:rowId xmlns:a16="http://schemas.microsoft.com/office/drawing/2014/main" val="3561785872"/>
                  </a:ext>
                </a:extLst>
              </a:tr>
              <a:tr h="419909">
                <a:tc>
                  <a:txBody>
                    <a:bodyPr/>
                    <a:lstStyle/>
                    <a:p>
                      <a:pPr algn="just" fontAlgn="t"/>
                      <a:r>
                        <a:rPr lang="en-IN" sz="2000" b="1">
                          <a:solidFill>
                            <a:srgbClr val="333333"/>
                          </a:solidFill>
                          <a:effectLst/>
                          <a:latin typeface="+mn-lt"/>
                        </a:rPr>
                        <a:t>Data Structure</a:t>
                      </a:r>
                      <a:endParaRPr lang="en-IN" sz="2000">
                        <a:solidFill>
                          <a:srgbClr val="333333"/>
                        </a:solidFill>
                        <a:effectLst/>
                        <a:latin typeface="+mn-lt"/>
                      </a:endParaRPr>
                    </a:p>
                  </a:txBody>
                  <a:tcPr marL="76200" marR="76200" marT="76200" marB="76200"/>
                </a:tc>
                <a:tc>
                  <a:txBody>
                    <a:bodyPr/>
                    <a:lstStyle/>
                    <a:p>
                      <a:pPr algn="just" fontAlgn="t"/>
                      <a:r>
                        <a:rPr lang="en-GB" sz="2000">
                          <a:solidFill>
                            <a:srgbClr val="333333"/>
                          </a:solidFill>
                          <a:effectLst/>
                          <a:latin typeface="+mn-lt"/>
                        </a:rPr>
                        <a:t>Queue data structure is used for the BFS traversal.</a:t>
                      </a:r>
                    </a:p>
                  </a:txBody>
                  <a:tcPr marL="76200" marR="76200" marT="76200" marB="76200"/>
                </a:tc>
                <a:tc>
                  <a:txBody>
                    <a:bodyPr/>
                    <a:lstStyle/>
                    <a:p>
                      <a:pPr algn="just" fontAlgn="t"/>
                      <a:r>
                        <a:rPr lang="en-GB" sz="2000" dirty="0">
                          <a:solidFill>
                            <a:srgbClr val="333333"/>
                          </a:solidFill>
                          <a:effectLst/>
                          <a:latin typeface="+mn-lt"/>
                        </a:rPr>
                        <a:t>Stack data structure is used for the BFS</a:t>
                      </a:r>
                    </a:p>
                  </a:txBody>
                  <a:tcPr marL="76200" marR="76200" marT="76200" marB="76200"/>
                </a:tc>
                <a:extLst>
                  <a:ext uri="{0D108BD9-81ED-4DB2-BD59-A6C34878D82A}">
                    <a16:rowId xmlns:a16="http://schemas.microsoft.com/office/drawing/2014/main" val="2878422729"/>
                  </a:ext>
                </a:extLst>
              </a:tr>
            </a:tbl>
          </a:graphicData>
        </a:graphic>
      </p:graphicFrame>
    </p:spTree>
    <p:extLst>
      <p:ext uri="{BB962C8B-B14F-4D97-AF65-F5344CB8AC3E}">
        <p14:creationId xmlns:p14="http://schemas.microsoft.com/office/powerpoint/2010/main" val="30456287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BFS VS DFS</a:t>
            </a:r>
          </a:p>
        </p:txBody>
      </p:sp>
      <p:graphicFrame>
        <p:nvGraphicFramePr>
          <p:cNvPr id="2" name="Table 1">
            <a:extLst>
              <a:ext uri="{FF2B5EF4-FFF2-40B4-BE49-F238E27FC236}">
                <a16:creationId xmlns:a16="http://schemas.microsoft.com/office/drawing/2014/main" id="{40612AF2-FE68-462D-4F60-C98E1620244E}"/>
              </a:ext>
            </a:extLst>
          </p:cNvPr>
          <p:cNvGraphicFramePr>
            <a:graphicFrameLocks noGrp="1"/>
          </p:cNvGraphicFramePr>
          <p:nvPr>
            <p:extLst>
              <p:ext uri="{D42A27DB-BD31-4B8C-83A1-F6EECF244321}">
                <p14:modId xmlns:p14="http://schemas.microsoft.com/office/powerpoint/2010/main" val="2662343693"/>
              </p:ext>
            </p:extLst>
          </p:nvPr>
        </p:nvGraphicFramePr>
        <p:xfrm>
          <a:off x="303212" y="762000"/>
          <a:ext cx="11582400" cy="6019800"/>
        </p:xfrm>
        <a:graphic>
          <a:graphicData uri="http://schemas.openxmlformats.org/drawingml/2006/table">
            <a:tbl>
              <a:tblPr firstRow="1" bandRow="1">
                <a:tableStyleId>{EB9631B5-78F2-41C9-869B-9F39066F8104}</a:tableStyleId>
              </a:tblPr>
              <a:tblGrid>
                <a:gridCol w="1998405">
                  <a:extLst>
                    <a:ext uri="{9D8B030D-6E8A-4147-A177-3AD203B41FA5}">
                      <a16:colId xmlns:a16="http://schemas.microsoft.com/office/drawing/2014/main" val="20000"/>
                    </a:ext>
                  </a:extLst>
                </a:gridCol>
                <a:gridCol w="4476427">
                  <a:extLst>
                    <a:ext uri="{9D8B030D-6E8A-4147-A177-3AD203B41FA5}">
                      <a16:colId xmlns:a16="http://schemas.microsoft.com/office/drawing/2014/main" val="2392900803"/>
                    </a:ext>
                  </a:extLst>
                </a:gridCol>
                <a:gridCol w="5107568">
                  <a:extLst>
                    <a:ext uri="{9D8B030D-6E8A-4147-A177-3AD203B41FA5}">
                      <a16:colId xmlns:a16="http://schemas.microsoft.com/office/drawing/2014/main" val="3713810335"/>
                    </a:ext>
                  </a:extLst>
                </a:gridCol>
              </a:tblGrid>
              <a:tr h="419909">
                <a:tc>
                  <a:txBody>
                    <a:bodyPr/>
                    <a:lstStyle/>
                    <a:p>
                      <a:pPr algn="l" fontAlgn="t"/>
                      <a:endParaRPr lang="en-IN" sz="2000" dirty="0">
                        <a:solidFill>
                          <a:srgbClr val="000000"/>
                        </a:solidFill>
                        <a:effectLst/>
                        <a:latin typeface="times new roman" panose="02020603050405020304" pitchFamily="18" charset="0"/>
                      </a:endParaRPr>
                    </a:p>
                  </a:txBody>
                  <a:tcPr marL="114300" marR="114300" marT="114300" marB="114300"/>
                </a:tc>
                <a:tc>
                  <a:txBody>
                    <a:bodyPr/>
                    <a:lstStyle/>
                    <a:p>
                      <a:pPr marL="0" marR="0" lvl="0" indent="0" algn="l" defTabSz="1218987" rtl="0" eaLnBrk="1" fontAlgn="t" latinLnBrk="0" hangingPunct="1">
                        <a:lnSpc>
                          <a:spcPct val="100000"/>
                        </a:lnSpc>
                        <a:spcBef>
                          <a:spcPts val="0"/>
                        </a:spcBef>
                        <a:spcAft>
                          <a:spcPts val="0"/>
                        </a:spcAft>
                        <a:buClrTx/>
                        <a:buSzTx/>
                        <a:buFontTx/>
                        <a:buNone/>
                        <a:tabLst/>
                        <a:defRPr/>
                      </a:pPr>
                      <a:r>
                        <a:rPr lang="en-IN" sz="2000" dirty="0">
                          <a:solidFill>
                            <a:srgbClr val="000000"/>
                          </a:solidFill>
                          <a:effectLst/>
                          <a:latin typeface="times new roman" panose="02020603050405020304" pitchFamily="18" charset="0"/>
                        </a:rPr>
                        <a:t>BFS</a:t>
                      </a:r>
                    </a:p>
                  </a:txBody>
                  <a:tcPr marL="114300" marR="114300" marT="114300" marB="114300"/>
                </a:tc>
                <a:tc>
                  <a:txBody>
                    <a:bodyPr/>
                    <a:lstStyle/>
                    <a:p>
                      <a:pPr algn="l" fontAlgn="t"/>
                      <a:r>
                        <a:rPr lang="en-IN" sz="2000" dirty="0">
                          <a:solidFill>
                            <a:srgbClr val="000000"/>
                          </a:solidFill>
                          <a:effectLst/>
                          <a:latin typeface="times new roman" panose="02020603050405020304" pitchFamily="18" charset="0"/>
                        </a:rPr>
                        <a:t>DFS</a:t>
                      </a:r>
                    </a:p>
                  </a:txBody>
                  <a:tcPr/>
                </a:tc>
                <a:extLst>
                  <a:ext uri="{0D108BD9-81ED-4DB2-BD59-A6C34878D82A}">
                    <a16:rowId xmlns:a16="http://schemas.microsoft.com/office/drawing/2014/main" val="10000"/>
                  </a:ext>
                </a:extLst>
              </a:tr>
              <a:tr h="419909">
                <a:tc>
                  <a:txBody>
                    <a:bodyPr/>
                    <a:lstStyle/>
                    <a:p>
                      <a:pPr algn="just" fontAlgn="t"/>
                      <a:r>
                        <a:rPr lang="en-IN" sz="2000" b="1">
                          <a:solidFill>
                            <a:srgbClr val="333333"/>
                          </a:solidFill>
                          <a:effectLst/>
                          <a:latin typeface="+mn-lt"/>
                        </a:rPr>
                        <a:t>Backtracking</a:t>
                      </a:r>
                      <a:endParaRPr lang="en-IN" sz="2000">
                        <a:solidFill>
                          <a:srgbClr val="333333"/>
                        </a:solidFill>
                        <a:effectLst/>
                        <a:latin typeface="+mn-lt"/>
                      </a:endParaRPr>
                    </a:p>
                  </a:txBody>
                  <a:tcPr marL="76200" marR="76200" marT="76200" marB="76200"/>
                </a:tc>
                <a:tc>
                  <a:txBody>
                    <a:bodyPr/>
                    <a:lstStyle/>
                    <a:p>
                      <a:pPr algn="just" fontAlgn="t"/>
                      <a:r>
                        <a:rPr lang="en-GB" sz="2000">
                          <a:solidFill>
                            <a:srgbClr val="333333"/>
                          </a:solidFill>
                          <a:effectLst/>
                          <a:latin typeface="+mn-lt"/>
                        </a:rPr>
                        <a:t>BFS does not use the backtracking concept.</a:t>
                      </a:r>
                    </a:p>
                  </a:txBody>
                  <a:tcPr marL="76200" marR="76200" marT="76200" marB="76200"/>
                </a:tc>
                <a:tc>
                  <a:txBody>
                    <a:bodyPr/>
                    <a:lstStyle/>
                    <a:p>
                      <a:pPr algn="just" fontAlgn="t"/>
                      <a:r>
                        <a:rPr lang="en-GB" sz="2000" dirty="0">
                          <a:solidFill>
                            <a:srgbClr val="333333"/>
                          </a:solidFill>
                          <a:effectLst/>
                          <a:latin typeface="+mn-lt"/>
                        </a:rPr>
                        <a:t>DFS uses backtracking to traverse all the unvisited nodes.</a:t>
                      </a:r>
                    </a:p>
                  </a:txBody>
                  <a:tcPr marL="76200" marR="76200" marT="76200" marB="76200"/>
                </a:tc>
                <a:extLst>
                  <a:ext uri="{0D108BD9-81ED-4DB2-BD59-A6C34878D82A}">
                    <a16:rowId xmlns:a16="http://schemas.microsoft.com/office/drawing/2014/main" val="3717925243"/>
                  </a:ext>
                </a:extLst>
              </a:tr>
              <a:tr h="419909">
                <a:tc>
                  <a:txBody>
                    <a:bodyPr/>
                    <a:lstStyle/>
                    <a:p>
                      <a:pPr algn="just" fontAlgn="t"/>
                      <a:r>
                        <a:rPr lang="en-IN" sz="2000" b="1">
                          <a:solidFill>
                            <a:srgbClr val="333333"/>
                          </a:solidFill>
                          <a:effectLst/>
                          <a:latin typeface="+mn-lt"/>
                        </a:rPr>
                        <a:t>Number of edges</a:t>
                      </a:r>
                      <a:endParaRPr lang="en-IN" sz="2000">
                        <a:solidFill>
                          <a:srgbClr val="333333"/>
                        </a:solidFill>
                        <a:effectLst/>
                        <a:latin typeface="+mn-lt"/>
                      </a:endParaRPr>
                    </a:p>
                  </a:txBody>
                  <a:tcPr marL="76200" marR="76200" marT="76200" marB="76200"/>
                </a:tc>
                <a:tc>
                  <a:txBody>
                    <a:bodyPr/>
                    <a:lstStyle/>
                    <a:p>
                      <a:pPr algn="just" fontAlgn="t"/>
                      <a:r>
                        <a:rPr lang="en-GB" sz="2000">
                          <a:solidFill>
                            <a:srgbClr val="333333"/>
                          </a:solidFill>
                          <a:effectLst/>
                          <a:latin typeface="+mn-lt"/>
                        </a:rPr>
                        <a:t>BFS finds the shortest path having a minimum number of edges to traverse from the source to the destination vertex.</a:t>
                      </a:r>
                    </a:p>
                  </a:txBody>
                  <a:tcPr marL="76200" marR="76200" marT="76200" marB="76200"/>
                </a:tc>
                <a:tc>
                  <a:txBody>
                    <a:bodyPr/>
                    <a:lstStyle/>
                    <a:p>
                      <a:pPr algn="just" fontAlgn="t"/>
                      <a:r>
                        <a:rPr lang="en-GB" sz="2000" dirty="0">
                          <a:solidFill>
                            <a:srgbClr val="333333"/>
                          </a:solidFill>
                          <a:effectLst/>
                          <a:latin typeface="+mn-lt"/>
                        </a:rPr>
                        <a:t>In DFS, a greater number of edges are required to traverse from the source vertex to the destination vertex.</a:t>
                      </a:r>
                    </a:p>
                  </a:txBody>
                  <a:tcPr marL="76200" marR="76200" marT="76200" marB="76200"/>
                </a:tc>
                <a:extLst>
                  <a:ext uri="{0D108BD9-81ED-4DB2-BD59-A6C34878D82A}">
                    <a16:rowId xmlns:a16="http://schemas.microsoft.com/office/drawing/2014/main" val="76829077"/>
                  </a:ext>
                </a:extLst>
              </a:tr>
              <a:tr h="419909">
                <a:tc>
                  <a:txBody>
                    <a:bodyPr/>
                    <a:lstStyle/>
                    <a:p>
                      <a:pPr algn="just" fontAlgn="t"/>
                      <a:r>
                        <a:rPr lang="en-IN" sz="2000" b="1">
                          <a:solidFill>
                            <a:srgbClr val="333333"/>
                          </a:solidFill>
                          <a:effectLst/>
                          <a:latin typeface="+mn-lt"/>
                        </a:rPr>
                        <a:t>Optimality</a:t>
                      </a:r>
                      <a:endParaRPr lang="en-IN" sz="2000">
                        <a:solidFill>
                          <a:srgbClr val="333333"/>
                        </a:solidFill>
                        <a:effectLst/>
                        <a:latin typeface="+mn-lt"/>
                      </a:endParaRPr>
                    </a:p>
                  </a:txBody>
                  <a:tcPr marL="76200" marR="76200" marT="76200" marB="76200"/>
                </a:tc>
                <a:tc>
                  <a:txBody>
                    <a:bodyPr/>
                    <a:lstStyle/>
                    <a:p>
                      <a:pPr algn="just" fontAlgn="t"/>
                      <a:r>
                        <a:rPr lang="en-GB" sz="2000">
                          <a:solidFill>
                            <a:srgbClr val="333333"/>
                          </a:solidFill>
                          <a:effectLst/>
                          <a:latin typeface="+mn-lt"/>
                        </a:rPr>
                        <a:t>BFS traversal is optimal for those vertices which are to be searched closer to the source vertex.</a:t>
                      </a:r>
                    </a:p>
                  </a:txBody>
                  <a:tcPr marL="76200" marR="76200" marT="76200" marB="76200"/>
                </a:tc>
                <a:tc>
                  <a:txBody>
                    <a:bodyPr/>
                    <a:lstStyle/>
                    <a:p>
                      <a:pPr algn="just" fontAlgn="t"/>
                      <a:r>
                        <a:rPr lang="en-GB" sz="2000">
                          <a:solidFill>
                            <a:srgbClr val="333333"/>
                          </a:solidFill>
                          <a:effectLst/>
                          <a:latin typeface="+mn-lt"/>
                        </a:rPr>
                        <a:t>DFS traversal is optimal for those graphs in which solutions are away from the source vertex.</a:t>
                      </a:r>
                    </a:p>
                  </a:txBody>
                  <a:tcPr marL="76200" marR="76200" marT="76200" marB="76200"/>
                </a:tc>
                <a:extLst>
                  <a:ext uri="{0D108BD9-81ED-4DB2-BD59-A6C34878D82A}">
                    <a16:rowId xmlns:a16="http://schemas.microsoft.com/office/drawing/2014/main" val="3561785872"/>
                  </a:ext>
                </a:extLst>
              </a:tr>
              <a:tr h="419909">
                <a:tc>
                  <a:txBody>
                    <a:bodyPr/>
                    <a:lstStyle/>
                    <a:p>
                      <a:pPr algn="just" fontAlgn="t"/>
                      <a:r>
                        <a:rPr lang="en-IN" sz="2000" b="1">
                          <a:solidFill>
                            <a:srgbClr val="333333"/>
                          </a:solidFill>
                          <a:effectLst/>
                          <a:latin typeface="+mn-lt"/>
                        </a:rPr>
                        <a:t>Speed</a:t>
                      </a:r>
                      <a:endParaRPr lang="en-IN" sz="2000">
                        <a:solidFill>
                          <a:srgbClr val="333333"/>
                        </a:solidFill>
                        <a:effectLst/>
                        <a:latin typeface="+mn-lt"/>
                      </a:endParaRPr>
                    </a:p>
                  </a:txBody>
                  <a:tcPr marL="76200" marR="76200" marT="76200" marB="76200"/>
                </a:tc>
                <a:tc>
                  <a:txBody>
                    <a:bodyPr/>
                    <a:lstStyle/>
                    <a:p>
                      <a:pPr algn="just" fontAlgn="t"/>
                      <a:r>
                        <a:rPr lang="en-GB" sz="2000" dirty="0">
                          <a:solidFill>
                            <a:srgbClr val="333333"/>
                          </a:solidFill>
                          <a:effectLst/>
                          <a:latin typeface="+mn-lt"/>
                        </a:rPr>
                        <a:t>BFS is slower than DFS.</a:t>
                      </a:r>
                    </a:p>
                  </a:txBody>
                  <a:tcPr marL="76200" marR="76200" marT="76200" marB="76200"/>
                </a:tc>
                <a:tc>
                  <a:txBody>
                    <a:bodyPr/>
                    <a:lstStyle/>
                    <a:p>
                      <a:pPr algn="just" fontAlgn="t"/>
                      <a:r>
                        <a:rPr lang="en-GB" sz="2000" dirty="0">
                          <a:solidFill>
                            <a:srgbClr val="333333"/>
                          </a:solidFill>
                          <a:effectLst/>
                          <a:latin typeface="+mn-lt"/>
                        </a:rPr>
                        <a:t>DFS is faster than BFS.</a:t>
                      </a:r>
                    </a:p>
                  </a:txBody>
                  <a:tcPr marL="76200" marR="76200" marT="76200" marB="76200"/>
                </a:tc>
                <a:extLst>
                  <a:ext uri="{0D108BD9-81ED-4DB2-BD59-A6C34878D82A}">
                    <a16:rowId xmlns:a16="http://schemas.microsoft.com/office/drawing/2014/main" val="2878422729"/>
                  </a:ext>
                </a:extLst>
              </a:tr>
              <a:tr h="419909">
                <a:tc>
                  <a:txBody>
                    <a:bodyPr/>
                    <a:lstStyle/>
                    <a:p>
                      <a:pPr algn="just" fontAlgn="t"/>
                      <a:r>
                        <a:rPr lang="en-IN" sz="2000" b="1">
                          <a:solidFill>
                            <a:srgbClr val="333333"/>
                          </a:solidFill>
                          <a:effectLst/>
                          <a:latin typeface="+mn-lt"/>
                        </a:rPr>
                        <a:t>Suitability for decision tree</a:t>
                      </a:r>
                      <a:endParaRPr lang="en-IN" sz="2000">
                        <a:solidFill>
                          <a:srgbClr val="333333"/>
                        </a:solidFill>
                        <a:effectLst/>
                        <a:latin typeface="+mn-lt"/>
                      </a:endParaRPr>
                    </a:p>
                  </a:txBody>
                  <a:tcPr marL="76200" marR="76200" marT="76200" marB="76200"/>
                </a:tc>
                <a:tc>
                  <a:txBody>
                    <a:bodyPr/>
                    <a:lstStyle/>
                    <a:p>
                      <a:pPr algn="just" fontAlgn="t"/>
                      <a:r>
                        <a:rPr lang="en-GB" sz="2000" dirty="0">
                          <a:solidFill>
                            <a:srgbClr val="333333"/>
                          </a:solidFill>
                          <a:effectLst/>
                          <a:latin typeface="+mn-lt"/>
                        </a:rPr>
                        <a:t>It is not suitable for the decision tree because it requires exploring all the </a:t>
                      </a:r>
                      <a:r>
                        <a:rPr lang="en-GB" sz="2000" dirty="0" err="1">
                          <a:solidFill>
                            <a:srgbClr val="333333"/>
                          </a:solidFill>
                          <a:effectLst/>
                          <a:latin typeface="+mn-lt"/>
                        </a:rPr>
                        <a:t>neighboring</a:t>
                      </a:r>
                      <a:r>
                        <a:rPr lang="en-GB" sz="2000" dirty="0">
                          <a:solidFill>
                            <a:srgbClr val="333333"/>
                          </a:solidFill>
                          <a:effectLst/>
                          <a:latin typeface="+mn-lt"/>
                        </a:rPr>
                        <a:t> nodes first.</a:t>
                      </a:r>
                    </a:p>
                  </a:txBody>
                  <a:tcPr marL="76200" marR="76200" marT="76200" marB="76200"/>
                </a:tc>
                <a:tc>
                  <a:txBody>
                    <a:bodyPr/>
                    <a:lstStyle/>
                    <a:p>
                      <a:pPr algn="just" fontAlgn="t"/>
                      <a:r>
                        <a:rPr lang="en-GB" sz="2000">
                          <a:solidFill>
                            <a:srgbClr val="333333"/>
                          </a:solidFill>
                          <a:effectLst/>
                          <a:latin typeface="+mn-lt"/>
                        </a:rPr>
                        <a:t>It is suitable for the decision tree. Based on the decision, it explores all the paths. When the goal is found, it stops its traversal.</a:t>
                      </a:r>
                    </a:p>
                  </a:txBody>
                  <a:tcPr marL="76200" marR="76200" marT="76200" marB="76200"/>
                </a:tc>
                <a:extLst>
                  <a:ext uri="{0D108BD9-81ED-4DB2-BD59-A6C34878D82A}">
                    <a16:rowId xmlns:a16="http://schemas.microsoft.com/office/drawing/2014/main" val="2543754345"/>
                  </a:ext>
                </a:extLst>
              </a:tr>
              <a:tr h="419909">
                <a:tc>
                  <a:txBody>
                    <a:bodyPr/>
                    <a:lstStyle/>
                    <a:p>
                      <a:pPr algn="just" fontAlgn="t"/>
                      <a:r>
                        <a:rPr lang="en-IN" sz="2000" b="1">
                          <a:solidFill>
                            <a:srgbClr val="333333"/>
                          </a:solidFill>
                          <a:effectLst/>
                          <a:latin typeface="+mn-lt"/>
                        </a:rPr>
                        <a:t>Memory efficient</a:t>
                      </a:r>
                      <a:endParaRPr lang="en-IN" sz="2000">
                        <a:solidFill>
                          <a:srgbClr val="333333"/>
                        </a:solidFill>
                        <a:effectLst/>
                        <a:latin typeface="+mn-lt"/>
                      </a:endParaRPr>
                    </a:p>
                  </a:txBody>
                  <a:tcPr marL="76200" marR="76200" marT="76200" marB="76200"/>
                </a:tc>
                <a:tc>
                  <a:txBody>
                    <a:bodyPr/>
                    <a:lstStyle/>
                    <a:p>
                      <a:pPr algn="just" fontAlgn="t"/>
                      <a:r>
                        <a:rPr lang="en-GB" sz="2000">
                          <a:solidFill>
                            <a:srgbClr val="333333"/>
                          </a:solidFill>
                          <a:effectLst/>
                          <a:latin typeface="+mn-lt"/>
                        </a:rPr>
                        <a:t>It is not memory efficient as it requires more memory than DFS.</a:t>
                      </a:r>
                    </a:p>
                  </a:txBody>
                  <a:tcPr marL="76200" marR="76200" marT="76200" marB="76200"/>
                </a:tc>
                <a:tc>
                  <a:txBody>
                    <a:bodyPr/>
                    <a:lstStyle/>
                    <a:p>
                      <a:pPr algn="just" fontAlgn="t"/>
                      <a:r>
                        <a:rPr lang="en-GB" sz="2000" dirty="0">
                          <a:solidFill>
                            <a:srgbClr val="333333"/>
                          </a:solidFill>
                          <a:effectLst/>
                          <a:latin typeface="+mn-lt"/>
                        </a:rPr>
                        <a:t>It is memory efficient as it requires less memory than BFS.</a:t>
                      </a:r>
                    </a:p>
                  </a:txBody>
                  <a:tcPr marL="76200" marR="76200" marT="76200" marB="76200"/>
                </a:tc>
                <a:extLst>
                  <a:ext uri="{0D108BD9-81ED-4DB2-BD59-A6C34878D82A}">
                    <a16:rowId xmlns:a16="http://schemas.microsoft.com/office/drawing/2014/main" val="4258204841"/>
                  </a:ext>
                </a:extLst>
              </a:tr>
            </a:tbl>
          </a:graphicData>
        </a:graphic>
      </p:graphicFrame>
    </p:spTree>
    <p:extLst>
      <p:ext uri="{BB962C8B-B14F-4D97-AF65-F5344CB8AC3E}">
        <p14:creationId xmlns:p14="http://schemas.microsoft.com/office/powerpoint/2010/main" val="33607223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Linear VS Non-linear</a:t>
            </a:r>
          </a:p>
        </p:txBody>
      </p:sp>
      <p:graphicFrame>
        <p:nvGraphicFramePr>
          <p:cNvPr id="2" name="Table 1">
            <a:extLst>
              <a:ext uri="{FF2B5EF4-FFF2-40B4-BE49-F238E27FC236}">
                <a16:creationId xmlns:a16="http://schemas.microsoft.com/office/drawing/2014/main" id="{4BD28B72-BB2E-743D-1FCE-37898A4E4692}"/>
              </a:ext>
            </a:extLst>
          </p:cNvPr>
          <p:cNvGraphicFramePr>
            <a:graphicFrameLocks noGrp="1"/>
          </p:cNvGraphicFramePr>
          <p:nvPr>
            <p:extLst>
              <p:ext uri="{D42A27DB-BD31-4B8C-83A1-F6EECF244321}">
                <p14:modId xmlns:p14="http://schemas.microsoft.com/office/powerpoint/2010/main" val="3484115643"/>
              </p:ext>
            </p:extLst>
          </p:nvPr>
        </p:nvGraphicFramePr>
        <p:xfrm>
          <a:off x="573891" y="1371600"/>
          <a:ext cx="11041041" cy="5105400"/>
        </p:xfrm>
        <a:graphic>
          <a:graphicData uri="http://schemas.openxmlformats.org/drawingml/2006/table">
            <a:tbl>
              <a:tblPr firstRow="1" bandRow="1">
                <a:tableStyleId>{EB9631B5-78F2-41C9-869B-9F39066F8104}</a:tableStyleId>
              </a:tblPr>
              <a:tblGrid>
                <a:gridCol w="1905000">
                  <a:extLst>
                    <a:ext uri="{9D8B030D-6E8A-4147-A177-3AD203B41FA5}">
                      <a16:colId xmlns:a16="http://schemas.microsoft.com/office/drawing/2014/main" val="20000"/>
                    </a:ext>
                  </a:extLst>
                </a:gridCol>
                <a:gridCol w="5455694">
                  <a:extLst>
                    <a:ext uri="{9D8B030D-6E8A-4147-A177-3AD203B41FA5}">
                      <a16:colId xmlns:a16="http://schemas.microsoft.com/office/drawing/2014/main" val="2392900803"/>
                    </a:ext>
                  </a:extLst>
                </a:gridCol>
                <a:gridCol w="3680347">
                  <a:extLst>
                    <a:ext uri="{9D8B030D-6E8A-4147-A177-3AD203B41FA5}">
                      <a16:colId xmlns:a16="http://schemas.microsoft.com/office/drawing/2014/main" val="3713810335"/>
                    </a:ext>
                  </a:extLst>
                </a:gridCol>
              </a:tblGrid>
              <a:tr h="419909">
                <a:tc>
                  <a:txBody>
                    <a:bodyPr/>
                    <a:lstStyle/>
                    <a:p>
                      <a:pPr algn="l" fontAlgn="t"/>
                      <a:endParaRPr lang="en-IN" sz="2000" dirty="0">
                        <a:solidFill>
                          <a:srgbClr val="000000"/>
                        </a:solidFill>
                        <a:effectLst/>
                        <a:latin typeface="+mn-lt"/>
                      </a:endParaRPr>
                    </a:p>
                  </a:txBody>
                  <a:tcPr marL="114300" marR="114300" marT="114300" marB="114300"/>
                </a:tc>
                <a:tc>
                  <a:txBody>
                    <a:bodyPr/>
                    <a:lstStyle/>
                    <a:p>
                      <a:pPr marL="0" marR="0" lvl="0" indent="0" algn="l" defTabSz="1218987" rtl="0" eaLnBrk="1" fontAlgn="t" latinLnBrk="0" hangingPunct="1">
                        <a:lnSpc>
                          <a:spcPct val="100000"/>
                        </a:lnSpc>
                        <a:spcBef>
                          <a:spcPts val="0"/>
                        </a:spcBef>
                        <a:spcAft>
                          <a:spcPts val="0"/>
                        </a:spcAft>
                        <a:buClrTx/>
                        <a:buSzTx/>
                        <a:buFontTx/>
                        <a:buNone/>
                        <a:tabLst/>
                        <a:defRPr/>
                      </a:pPr>
                      <a:r>
                        <a:rPr lang="en-IN" sz="2000" dirty="0">
                          <a:solidFill>
                            <a:srgbClr val="000000"/>
                          </a:solidFill>
                          <a:effectLst/>
                          <a:latin typeface="+mn-lt"/>
                        </a:rPr>
                        <a:t>Linear Data structure</a:t>
                      </a:r>
                    </a:p>
                  </a:txBody>
                  <a:tcPr marL="114300" marR="114300" marT="114300" marB="114300"/>
                </a:tc>
                <a:tc>
                  <a:txBody>
                    <a:bodyPr/>
                    <a:lstStyle/>
                    <a:p>
                      <a:pPr algn="l" fontAlgn="t"/>
                      <a:r>
                        <a:rPr lang="en-IN" sz="2000" dirty="0">
                          <a:solidFill>
                            <a:srgbClr val="000000"/>
                          </a:solidFill>
                          <a:effectLst/>
                          <a:latin typeface="+mn-lt"/>
                        </a:rPr>
                        <a:t>Non-Linear Data structure</a:t>
                      </a:r>
                    </a:p>
                  </a:txBody>
                  <a:tcPr/>
                </a:tc>
                <a:extLst>
                  <a:ext uri="{0D108BD9-81ED-4DB2-BD59-A6C34878D82A}">
                    <a16:rowId xmlns:a16="http://schemas.microsoft.com/office/drawing/2014/main" val="10000"/>
                  </a:ext>
                </a:extLst>
              </a:tr>
              <a:tr h="419909">
                <a:tc>
                  <a:txBody>
                    <a:bodyPr/>
                    <a:lstStyle/>
                    <a:p>
                      <a:pPr algn="just" fontAlgn="t"/>
                      <a:r>
                        <a:rPr lang="en-IN" sz="2000" b="1">
                          <a:solidFill>
                            <a:srgbClr val="333333"/>
                          </a:solidFill>
                          <a:effectLst/>
                          <a:latin typeface="+mn-lt"/>
                        </a:rPr>
                        <a:t>Basic</a:t>
                      </a:r>
                      <a:endParaRPr lang="en-IN" sz="2000">
                        <a:solidFill>
                          <a:srgbClr val="333333"/>
                        </a:solidFill>
                        <a:effectLst/>
                        <a:latin typeface="+mn-lt"/>
                      </a:endParaRPr>
                    </a:p>
                  </a:txBody>
                  <a:tcPr marL="76200" marR="76200" marT="76200" marB="76200"/>
                </a:tc>
                <a:tc>
                  <a:txBody>
                    <a:bodyPr/>
                    <a:lstStyle/>
                    <a:p>
                      <a:pPr algn="just" fontAlgn="t"/>
                      <a:r>
                        <a:rPr lang="en-GB" sz="2000" dirty="0">
                          <a:solidFill>
                            <a:srgbClr val="333333"/>
                          </a:solidFill>
                          <a:effectLst/>
                          <a:latin typeface="+mn-lt"/>
                        </a:rPr>
                        <a:t>In this structure, the elements are arranged sequentially or linearly and attached to one another.</a:t>
                      </a:r>
                    </a:p>
                  </a:txBody>
                  <a:tcPr marL="76200" marR="76200" marT="76200" marB="76200"/>
                </a:tc>
                <a:tc>
                  <a:txBody>
                    <a:bodyPr/>
                    <a:lstStyle/>
                    <a:p>
                      <a:pPr algn="just" fontAlgn="t"/>
                      <a:r>
                        <a:rPr lang="en-GB" sz="2000">
                          <a:solidFill>
                            <a:srgbClr val="333333"/>
                          </a:solidFill>
                          <a:effectLst/>
                          <a:latin typeface="+mn-lt"/>
                        </a:rPr>
                        <a:t>In this structure, the elements are arranged hierarchically or non-linear manner.</a:t>
                      </a:r>
                    </a:p>
                  </a:txBody>
                  <a:tcPr marL="76200" marR="76200" marT="76200" marB="76200"/>
                </a:tc>
                <a:extLst>
                  <a:ext uri="{0D108BD9-81ED-4DB2-BD59-A6C34878D82A}">
                    <a16:rowId xmlns:a16="http://schemas.microsoft.com/office/drawing/2014/main" val="3717925243"/>
                  </a:ext>
                </a:extLst>
              </a:tr>
              <a:tr h="419909">
                <a:tc>
                  <a:txBody>
                    <a:bodyPr/>
                    <a:lstStyle/>
                    <a:p>
                      <a:pPr algn="just" fontAlgn="t"/>
                      <a:r>
                        <a:rPr lang="en-IN" sz="2000" b="1">
                          <a:solidFill>
                            <a:srgbClr val="333333"/>
                          </a:solidFill>
                          <a:effectLst/>
                          <a:latin typeface="+mn-lt"/>
                        </a:rPr>
                        <a:t>Types</a:t>
                      </a:r>
                      <a:endParaRPr lang="en-IN" sz="2000">
                        <a:solidFill>
                          <a:srgbClr val="333333"/>
                        </a:solidFill>
                        <a:effectLst/>
                        <a:latin typeface="+mn-lt"/>
                      </a:endParaRPr>
                    </a:p>
                  </a:txBody>
                  <a:tcPr marL="76200" marR="76200" marT="76200" marB="76200"/>
                </a:tc>
                <a:tc>
                  <a:txBody>
                    <a:bodyPr/>
                    <a:lstStyle/>
                    <a:p>
                      <a:pPr algn="just" fontAlgn="t"/>
                      <a:r>
                        <a:rPr lang="en-GB" sz="2000" dirty="0">
                          <a:solidFill>
                            <a:srgbClr val="333333"/>
                          </a:solidFill>
                          <a:effectLst/>
                          <a:latin typeface="+mn-lt"/>
                        </a:rPr>
                        <a:t>Arrays, linked list, stack, queue are the types of a linear data structure.</a:t>
                      </a:r>
                    </a:p>
                  </a:txBody>
                  <a:tcPr marL="76200" marR="76200" marT="76200" marB="76200"/>
                </a:tc>
                <a:tc>
                  <a:txBody>
                    <a:bodyPr/>
                    <a:lstStyle/>
                    <a:p>
                      <a:pPr algn="just" fontAlgn="t"/>
                      <a:r>
                        <a:rPr lang="en-GB" sz="2000">
                          <a:solidFill>
                            <a:srgbClr val="333333"/>
                          </a:solidFill>
                          <a:effectLst/>
                          <a:latin typeface="+mn-lt"/>
                        </a:rPr>
                        <a:t>Trees and graphs are the types of a non-linear data structure.</a:t>
                      </a:r>
                    </a:p>
                  </a:txBody>
                  <a:tcPr marL="76200" marR="76200" marT="76200" marB="76200"/>
                </a:tc>
                <a:extLst>
                  <a:ext uri="{0D108BD9-81ED-4DB2-BD59-A6C34878D82A}">
                    <a16:rowId xmlns:a16="http://schemas.microsoft.com/office/drawing/2014/main" val="76829077"/>
                  </a:ext>
                </a:extLst>
              </a:tr>
              <a:tr h="419909">
                <a:tc>
                  <a:txBody>
                    <a:bodyPr/>
                    <a:lstStyle/>
                    <a:p>
                      <a:pPr algn="just" fontAlgn="t"/>
                      <a:r>
                        <a:rPr lang="en-IN" sz="2000" b="1">
                          <a:solidFill>
                            <a:srgbClr val="333333"/>
                          </a:solidFill>
                          <a:effectLst/>
                          <a:latin typeface="+mn-lt"/>
                        </a:rPr>
                        <a:t>implementation</a:t>
                      </a:r>
                      <a:endParaRPr lang="en-IN" sz="2000">
                        <a:solidFill>
                          <a:srgbClr val="333333"/>
                        </a:solidFill>
                        <a:effectLst/>
                        <a:latin typeface="+mn-lt"/>
                      </a:endParaRPr>
                    </a:p>
                  </a:txBody>
                  <a:tcPr marL="76200" marR="76200" marT="76200" marB="76200"/>
                </a:tc>
                <a:tc>
                  <a:txBody>
                    <a:bodyPr/>
                    <a:lstStyle/>
                    <a:p>
                      <a:pPr algn="just" fontAlgn="t"/>
                      <a:r>
                        <a:rPr lang="en-GB" sz="2000" dirty="0">
                          <a:solidFill>
                            <a:srgbClr val="333333"/>
                          </a:solidFill>
                          <a:effectLst/>
                          <a:latin typeface="+mn-lt"/>
                        </a:rPr>
                        <a:t>Due to the linear organization, they are easy to implement.</a:t>
                      </a:r>
                    </a:p>
                  </a:txBody>
                  <a:tcPr marL="76200" marR="76200" marT="76200" marB="76200"/>
                </a:tc>
                <a:tc>
                  <a:txBody>
                    <a:bodyPr/>
                    <a:lstStyle/>
                    <a:p>
                      <a:pPr algn="just" fontAlgn="t"/>
                      <a:r>
                        <a:rPr lang="en-GB" sz="2000">
                          <a:solidFill>
                            <a:srgbClr val="333333"/>
                          </a:solidFill>
                          <a:effectLst/>
                          <a:latin typeface="+mn-lt"/>
                        </a:rPr>
                        <a:t>Due to the non-linear organization, they are difficult to implement.</a:t>
                      </a:r>
                    </a:p>
                  </a:txBody>
                  <a:tcPr marL="76200" marR="76200" marT="76200" marB="76200"/>
                </a:tc>
                <a:extLst>
                  <a:ext uri="{0D108BD9-81ED-4DB2-BD59-A6C34878D82A}">
                    <a16:rowId xmlns:a16="http://schemas.microsoft.com/office/drawing/2014/main" val="3561785872"/>
                  </a:ext>
                </a:extLst>
              </a:tr>
              <a:tr h="419909">
                <a:tc>
                  <a:txBody>
                    <a:bodyPr/>
                    <a:lstStyle/>
                    <a:p>
                      <a:pPr algn="just" fontAlgn="t"/>
                      <a:r>
                        <a:rPr lang="en-IN" sz="2000" b="1">
                          <a:solidFill>
                            <a:srgbClr val="333333"/>
                          </a:solidFill>
                          <a:effectLst/>
                          <a:latin typeface="+mn-lt"/>
                        </a:rPr>
                        <a:t>Traversal</a:t>
                      </a:r>
                      <a:endParaRPr lang="en-IN" sz="2000">
                        <a:solidFill>
                          <a:srgbClr val="333333"/>
                        </a:solidFill>
                        <a:effectLst/>
                        <a:latin typeface="+mn-lt"/>
                      </a:endParaRPr>
                    </a:p>
                  </a:txBody>
                  <a:tcPr marL="76200" marR="76200" marT="76200" marB="76200"/>
                </a:tc>
                <a:tc>
                  <a:txBody>
                    <a:bodyPr/>
                    <a:lstStyle/>
                    <a:p>
                      <a:pPr algn="just" fontAlgn="t"/>
                      <a:r>
                        <a:rPr lang="en-GB" sz="2000" dirty="0">
                          <a:solidFill>
                            <a:srgbClr val="333333"/>
                          </a:solidFill>
                          <a:effectLst/>
                          <a:latin typeface="+mn-lt"/>
                        </a:rPr>
                        <a:t>As linear data structure is a single level, so it requires a single run to traverse each data item.</a:t>
                      </a:r>
                    </a:p>
                  </a:txBody>
                  <a:tcPr marL="76200" marR="76200" marT="76200" marB="76200"/>
                </a:tc>
                <a:tc>
                  <a:txBody>
                    <a:bodyPr/>
                    <a:lstStyle/>
                    <a:p>
                      <a:pPr algn="just" fontAlgn="t"/>
                      <a:r>
                        <a:rPr lang="en-GB" sz="2000" dirty="0">
                          <a:solidFill>
                            <a:srgbClr val="333333"/>
                          </a:solidFill>
                          <a:effectLst/>
                          <a:latin typeface="+mn-lt"/>
                        </a:rPr>
                        <a:t>The data items in a non-linear data structure cannot be accessed in a single run. It requires multiple runs to be traversed.</a:t>
                      </a:r>
                    </a:p>
                  </a:txBody>
                  <a:tcPr marL="76200" marR="76200" marT="76200" marB="76200"/>
                </a:tc>
                <a:extLst>
                  <a:ext uri="{0D108BD9-81ED-4DB2-BD59-A6C34878D82A}">
                    <a16:rowId xmlns:a16="http://schemas.microsoft.com/office/drawing/2014/main" val="2878422729"/>
                  </a:ext>
                </a:extLst>
              </a:tr>
            </a:tbl>
          </a:graphicData>
        </a:graphic>
      </p:graphicFrame>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Linear VS Non-linear</a:t>
            </a:r>
          </a:p>
        </p:txBody>
      </p:sp>
      <p:graphicFrame>
        <p:nvGraphicFramePr>
          <p:cNvPr id="2" name="Table 1">
            <a:extLst>
              <a:ext uri="{FF2B5EF4-FFF2-40B4-BE49-F238E27FC236}">
                <a16:creationId xmlns:a16="http://schemas.microsoft.com/office/drawing/2014/main" id="{4BD28B72-BB2E-743D-1FCE-37898A4E4692}"/>
              </a:ext>
            </a:extLst>
          </p:cNvPr>
          <p:cNvGraphicFramePr>
            <a:graphicFrameLocks noGrp="1"/>
          </p:cNvGraphicFramePr>
          <p:nvPr>
            <p:extLst>
              <p:ext uri="{D42A27DB-BD31-4B8C-83A1-F6EECF244321}">
                <p14:modId xmlns:p14="http://schemas.microsoft.com/office/powerpoint/2010/main" val="92738061"/>
              </p:ext>
            </p:extLst>
          </p:nvPr>
        </p:nvGraphicFramePr>
        <p:xfrm>
          <a:off x="379412" y="1676400"/>
          <a:ext cx="11235520" cy="4495800"/>
        </p:xfrm>
        <a:graphic>
          <a:graphicData uri="http://schemas.openxmlformats.org/drawingml/2006/table">
            <a:tbl>
              <a:tblPr firstRow="1" bandRow="1">
                <a:tableStyleId>{EB9631B5-78F2-41C9-869B-9F39066F8104}</a:tableStyleId>
              </a:tblPr>
              <a:tblGrid>
                <a:gridCol w="1938555">
                  <a:extLst>
                    <a:ext uri="{9D8B030D-6E8A-4147-A177-3AD203B41FA5}">
                      <a16:colId xmlns:a16="http://schemas.microsoft.com/office/drawing/2014/main" val="20000"/>
                    </a:ext>
                  </a:extLst>
                </a:gridCol>
                <a:gridCol w="5551792">
                  <a:extLst>
                    <a:ext uri="{9D8B030D-6E8A-4147-A177-3AD203B41FA5}">
                      <a16:colId xmlns:a16="http://schemas.microsoft.com/office/drawing/2014/main" val="2392900803"/>
                    </a:ext>
                  </a:extLst>
                </a:gridCol>
                <a:gridCol w="3745173">
                  <a:extLst>
                    <a:ext uri="{9D8B030D-6E8A-4147-A177-3AD203B41FA5}">
                      <a16:colId xmlns:a16="http://schemas.microsoft.com/office/drawing/2014/main" val="3713810335"/>
                    </a:ext>
                  </a:extLst>
                </a:gridCol>
              </a:tblGrid>
              <a:tr h="419909">
                <a:tc>
                  <a:txBody>
                    <a:bodyPr/>
                    <a:lstStyle/>
                    <a:p>
                      <a:pPr algn="l" fontAlgn="t"/>
                      <a:endParaRPr lang="en-IN" sz="2000" dirty="0">
                        <a:solidFill>
                          <a:srgbClr val="000000"/>
                        </a:solidFill>
                        <a:effectLst/>
                        <a:latin typeface="+mn-lt"/>
                      </a:endParaRPr>
                    </a:p>
                  </a:txBody>
                  <a:tcPr marL="114300" marR="114300" marT="114300" marB="114300"/>
                </a:tc>
                <a:tc>
                  <a:txBody>
                    <a:bodyPr/>
                    <a:lstStyle/>
                    <a:p>
                      <a:pPr marL="0" marR="0" lvl="0" indent="0" algn="l" defTabSz="1218987" rtl="0" eaLnBrk="1" fontAlgn="t" latinLnBrk="0" hangingPunct="1">
                        <a:lnSpc>
                          <a:spcPct val="100000"/>
                        </a:lnSpc>
                        <a:spcBef>
                          <a:spcPts val="0"/>
                        </a:spcBef>
                        <a:spcAft>
                          <a:spcPts val="0"/>
                        </a:spcAft>
                        <a:buClrTx/>
                        <a:buSzTx/>
                        <a:buFontTx/>
                        <a:buNone/>
                        <a:tabLst/>
                        <a:defRPr/>
                      </a:pPr>
                      <a:r>
                        <a:rPr lang="en-IN" sz="2000" dirty="0">
                          <a:solidFill>
                            <a:srgbClr val="000000"/>
                          </a:solidFill>
                          <a:effectLst/>
                          <a:latin typeface="+mn-lt"/>
                        </a:rPr>
                        <a:t>Linear Data structure</a:t>
                      </a:r>
                    </a:p>
                  </a:txBody>
                  <a:tcPr marL="114300" marR="114300" marT="114300" marB="114300"/>
                </a:tc>
                <a:tc>
                  <a:txBody>
                    <a:bodyPr/>
                    <a:lstStyle/>
                    <a:p>
                      <a:pPr algn="l" fontAlgn="t"/>
                      <a:r>
                        <a:rPr lang="en-IN" sz="2000" dirty="0">
                          <a:solidFill>
                            <a:srgbClr val="000000"/>
                          </a:solidFill>
                          <a:effectLst/>
                          <a:latin typeface="+mn-lt"/>
                        </a:rPr>
                        <a:t>Non-Linear Data structure</a:t>
                      </a:r>
                    </a:p>
                  </a:txBody>
                  <a:tcPr/>
                </a:tc>
                <a:extLst>
                  <a:ext uri="{0D108BD9-81ED-4DB2-BD59-A6C34878D82A}">
                    <a16:rowId xmlns:a16="http://schemas.microsoft.com/office/drawing/2014/main" val="10000"/>
                  </a:ext>
                </a:extLst>
              </a:tr>
              <a:tr h="419909">
                <a:tc>
                  <a:txBody>
                    <a:bodyPr/>
                    <a:lstStyle/>
                    <a:p>
                      <a:pPr algn="just" fontAlgn="t"/>
                      <a:r>
                        <a:rPr lang="en-IN" sz="2000" b="1" dirty="0">
                          <a:solidFill>
                            <a:srgbClr val="333333"/>
                          </a:solidFill>
                          <a:effectLst/>
                          <a:latin typeface="+mn-lt"/>
                        </a:rPr>
                        <a:t>Arrangement</a:t>
                      </a:r>
                      <a:endParaRPr lang="en-IN" sz="2000" dirty="0">
                        <a:solidFill>
                          <a:srgbClr val="333333"/>
                        </a:solidFill>
                        <a:effectLst/>
                        <a:latin typeface="+mn-lt"/>
                      </a:endParaRPr>
                    </a:p>
                  </a:txBody>
                  <a:tcPr marL="76200" marR="76200" marT="76200" marB="76200"/>
                </a:tc>
                <a:tc>
                  <a:txBody>
                    <a:bodyPr/>
                    <a:lstStyle/>
                    <a:p>
                      <a:pPr algn="just" fontAlgn="t"/>
                      <a:r>
                        <a:rPr lang="en-GB" sz="2000">
                          <a:solidFill>
                            <a:srgbClr val="333333"/>
                          </a:solidFill>
                          <a:effectLst/>
                          <a:latin typeface="+mn-lt"/>
                        </a:rPr>
                        <a:t>Each data item is attached to the previous and next items.</a:t>
                      </a:r>
                    </a:p>
                  </a:txBody>
                  <a:tcPr marL="76200" marR="76200" marT="76200" marB="76200"/>
                </a:tc>
                <a:tc>
                  <a:txBody>
                    <a:bodyPr/>
                    <a:lstStyle/>
                    <a:p>
                      <a:pPr algn="just" fontAlgn="t"/>
                      <a:r>
                        <a:rPr lang="en-GB" sz="2000">
                          <a:solidFill>
                            <a:srgbClr val="333333"/>
                          </a:solidFill>
                          <a:effectLst/>
                          <a:latin typeface="+mn-lt"/>
                        </a:rPr>
                        <a:t>Each item is attached to many other items.</a:t>
                      </a:r>
                    </a:p>
                  </a:txBody>
                  <a:tcPr marL="76200" marR="76200" marT="76200" marB="76200"/>
                </a:tc>
                <a:extLst>
                  <a:ext uri="{0D108BD9-81ED-4DB2-BD59-A6C34878D82A}">
                    <a16:rowId xmlns:a16="http://schemas.microsoft.com/office/drawing/2014/main" val="3717925243"/>
                  </a:ext>
                </a:extLst>
              </a:tr>
              <a:tr h="419909">
                <a:tc>
                  <a:txBody>
                    <a:bodyPr/>
                    <a:lstStyle/>
                    <a:p>
                      <a:pPr algn="just" fontAlgn="t"/>
                      <a:r>
                        <a:rPr lang="en-IN" sz="2000" b="1">
                          <a:solidFill>
                            <a:srgbClr val="333333"/>
                          </a:solidFill>
                          <a:effectLst/>
                          <a:latin typeface="+mn-lt"/>
                        </a:rPr>
                        <a:t>Levels</a:t>
                      </a:r>
                      <a:endParaRPr lang="en-IN" sz="2000">
                        <a:solidFill>
                          <a:srgbClr val="333333"/>
                        </a:solidFill>
                        <a:effectLst/>
                        <a:latin typeface="+mn-lt"/>
                      </a:endParaRPr>
                    </a:p>
                  </a:txBody>
                  <a:tcPr marL="76200" marR="76200" marT="76200" marB="76200"/>
                </a:tc>
                <a:tc>
                  <a:txBody>
                    <a:bodyPr/>
                    <a:lstStyle/>
                    <a:p>
                      <a:pPr algn="just" fontAlgn="t"/>
                      <a:r>
                        <a:rPr lang="en-GB" sz="2000" dirty="0">
                          <a:solidFill>
                            <a:srgbClr val="333333"/>
                          </a:solidFill>
                          <a:effectLst/>
                          <a:latin typeface="+mn-lt"/>
                        </a:rPr>
                        <a:t>This data structure does not contain any hierarchy, and all the data elements are organized in a single level.</a:t>
                      </a:r>
                    </a:p>
                  </a:txBody>
                  <a:tcPr marL="76200" marR="76200" marT="76200" marB="76200"/>
                </a:tc>
                <a:tc>
                  <a:txBody>
                    <a:bodyPr/>
                    <a:lstStyle/>
                    <a:p>
                      <a:pPr algn="just" fontAlgn="t"/>
                      <a:r>
                        <a:rPr lang="en-GB" sz="2000">
                          <a:solidFill>
                            <a:srgbClr val="333333"/>
                          </a:solidFill>
                          <a:effectLst/>
                          <a:latin typeface="+mn-lt"/>
                        </a:rPr>
                        <a:t>In this, the data elements are arranged in multiple levels.</a:t>
                      </a:r>
                    </a:p>
                  </a:txBody>
                  <a:tcPr marL="76200" marR="76200" marT="76200" marB="76200"/>
                </a:tc>
                <a:extLst>
                  <a:ext uri="{0D108BD9-81ED-4DB2-BD59-A6C34878D82A}">
                    <a16:rowId xmlns:a16="http://schemas.microsoft.com/office/drawing/2014/main" val="76829077"/>
                  </a:ext>
                </a:extLst>
              </a:tr>
              <a:tr h="419909">
                <a:tc>
                  <a:txBody>
                    <a:bodyPr/>
                    <a:lstStyle/>
                    <a:p>
                      <a:pPr algn="just" fontAlgn="t"/>
                      <a:r>
                        <a:rPr lang="en-IN" sz="2000" b="1">
                          <a:solidFill>
                            <a:srgbClr val="333333"/>
                          </a:solidFill>
                          <a:effectLst/>
                          <a:latin typeface="+mn-lt"/>
                        </a:rPr>
                        <a:t>Memory utilization</a:t>
                      </a:r>
                      <a:endParaRPr lang="en-IN" sz="2000">
                        <a:solidFill>
                          <a:srgbClr val="333333"/>
                        </a:solidFill>
                        <a:effectLst/>
                        <a:latin typeface="+mn-lt"/>
                      </a:endParaRPr>
                    </a:p>
                  </a:txBody>
                  <a:tcPr marL="76200" marR="76200" marT="76200" marB="76200"/>
                </a:tc>
                <a:tc>
                  <a:txBody>
                    <a:bodyPr/>
                    <a:lstStyle/>
                    <a:p>
                      <a:pPr algn="just" fontAlgn="t"/>
                      <a:r>
                        <a:rPr lang="en-GB" sz="2000">
                          <a:solidFill>
                            <a:srgbClr val="333333"/>
                          </a:solidFill>
                          <a:effectLst/>
                          <a:latin typeface="+mn-lt"/>
                        </a:rPr>
                        <a:t>In this, the memory utilization is not efficient.</a:t>
                      </a:r>
                    </a:p>
                  </a:txBody>
                  <a:tcPr marL="76200" marR="76200" marT="76200" marB="76200"/>
                </a:tc>
                <a:tc>
                  <a:txBody>
                    <a:bodyPr/>
                    <a:lstStyle/>
                    <a:p>
                      <a:pPr algn="just" fontAlgn="t"/>
                      <a:r>
                        <a:rPr lang="en-GB" sz="2000">
                          <a:solidFill>
                            <a:srgbClr val="333333"/>
                          </a:solidFill>
                          <a:effectLst/>
                          <a:latin typeface="+mn-lt"/>
                        </a:rPr>
                        <a:t>In this, memory is utilized in a very efficient manner.</a:t>
                      </a:r>
                    </a:p>
                  </a:txBody>
                  <a:tcPr marL="76200" marR="76200" marT="76200" marB="76200"/>
                </a:tc>
                <a:extLst>
                  <a:ext uri="{0D108BD9-81ED-4DB2-BD59-A6C34878D82A}">
                    <a16:rowId xmlns:a16="http://schemas.microsoft.com/office/drawing/2014/main" val="3561785872"/>
                  </a:ext>
                </a:extLst>
              </a:tr>
              <a:tr h="419909">
                <a:tc>
                  <a:txBody>
                    <a:bodyPr/>
                    <a:lstStyle/>
                    <a:p>
                      <a:pPr algn="just" fontAlgn="t"/>
                      <a:r>
                        <a:rPr lang="en-IN" sz="2000" b="1">
                          <a:solidFill>
                            <a:srgbClr val="333333"/>
                          </a:solidFill>
                          <a:effectLst/>
                          <a:latin typeface="+mn-lt"/>
                        </a:rPr>
                        <a:t>Time complexity</a:t>
                      </a:r>
                      <a:endParaRPr lang="en-IN" sz="2000">
                        <a:solidFill>
                          <a:srgbClr val="333333"/>
                        </a:solidFill>
                        <a:effectLst/>
                        <a:latin typeface="+mn-lt"/>
                      </a:endParaRPr>
                    </a:p>
                  </a:txBody>
                  <a:tcPr marL="76200" marR="76200" marT="76200" marB="76200"/>
                </a:tc>
                <a:tc>
                  <a:txBody>
                    <a:bodyPr/>
                    <a:lstStyle/>
                    <a:p>
                      <a:pPr algn="just" fontAlgn="t"/>
                      <a:r>
                        <a:rPr lang="en-GB" sz="2000" dirty="0">
                          <a:solidFill>
                            <a:srgbClr val="333333"/>
                          </a:solidFill>
                          <a:effectLst/>
                          <a:latin typeface="+mn-lt"/>
                        </a:rPr>
                        <a:t>The time complexity of linear data structure increases with the increase in the input size.</a:t>
                      </a:r>
                    </a:p>
                  </a:txBody>
                  <a:tcPr marL="76200" marR="76200" marT="76200" marB="76200"/>
                </a:tc>
                <a:tc>
                  <a:txBody>
                    <a:bodyPr/>
                    <a:lstStyle/>
                    <a:p>
                      <a:pPr algn="just" fontAlgn="t"/>
                      <a:r>
                        <a:rPr lang="en-GB" sz="2000" dirty="0">
                          <a:solidFill>
                            <a:srgbClr val="333333"/>
                          </a:solidFill>
                          <a:effectLst/>
                          <a:latin typeface="+mn-lt"/>
                        </a:rPr>
                        <a:t>The time complexity of non-linear data structure often remains same with the increase in the input size.</a:t>
                      </a:r>
                    </a:p>
                  </a:txBody>
                  <a:tcPr marL="76200" marR="76200" marT="76200" marB="76200"/>
                </a:tc>
                <a:extLst>
                  <a:ext uri="{0D108BD9-81ED-4DB2-BD59-A6C34878D82A}">
                    <a16:rowId xmlns:a16="http://schemas.microsoft.com/office/drawing/2014/main" val="2878422729"/>
                  </a:ext>
                </a:extLst>
              </a:tr>
            </a:tbl>
          </a:graphicData>
        </a:graphic>
      </p:graphicFrame>
    </p:spTree>
    <p:extLst>
      <p:ext uri="{BB962C8B-B14F-4D97-AF65-F5344CB8AC3E}">
        <p14:creationId xmlns:p14="http://schemas.microsoft.com/office/powerpoint/2010/main" val="3215479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Array VS Linked List</a:t>
            </a:r>
          </a:p>
        </p:txBody>
      </p:sp>
      <p:graphicFrame>
        <p:nvGraphicFramePr>
          <p:cNvPr id="2" name="Table 1">
            <a:extLst>
              <a:ext uri="{FF2B5EF4-FFF2-40B4-BE49-F238E27FC236}">
                <a16:creationId xmlns:a16="http://schemas.microsoft.com/office/drawing/2014/main" id="{97721C63-C201-0E55-5614-CB5363C4B0D4}"/>
              </a:ext>
            </a:extLst>
          </p:cNvPr>
          <p:cNvGraphicFramePr>
            <a:graphicFrameLocks noGrp="1"/>
          </p:cNvGraphicFramePr>
          <p:nvPr>
            <p:extLst>
              <p:ext uri="{D42A27DB-BD31-4B8C-83A1-F6EECF244321}">
                <p14:modId xmlns:p14="http://schemas.microsoft.com/office/powerpoint/2010/main" val="2823322542"/>
              </p:ext>
            </p:extLst>
          </p:nvPr>
        </p:nvGraphicFramePr>
        <p:xfrm>
          <a:off x="684212" y="1371600"/>
          <a:ext cx="11006921" cy="5105400"/>
        </p:xfrm>
        <a:graphic>
          <a:graphicData uri="http://schemas.openxmlformats.org/drawingml/2006/table">
            <a:tbl>
              <a:tblPr firstRow="1" bandRow="1">
                <a:tableStyleId>{EB9631B5-78F2-41C9-869B-9F39066F8104}</a:tableStyleId>
              </a:tblPr>
              <a:tblGrid>
                <a:gridCol w="5410200">
                  <a:extLst>
                    <a:ext uri="{9D8B030D-6E8A-4147-A177-3AD203B41FA5}">
                      <a16:colId xmlns:a16="http://schemas.microsoft.com/office/drawing/2014/main" val="20000"/>
                    </a:ext>
                  </a:extLst>
                </a:gridCol>
                <a:gridCol w="5596721">
                  <a:extLst>
                    <a:ext uri="{9D8B030D-6E8A-4147-A177-3AD203B41FA5}">
                      <a16:colId xmlns:a16="http://schemas.microsoft.com/office/drawing/2014/main" val="2392900803"/>
                    </a:ext>
                  </a:extLst>
                </a:gridCol>
              </a:tblGrid>
              <a:tr h="419909">
                <a:tc>
                  <a:txBody>
                    <a:bodyPr/>
                    <a:lstStyle/>
                    <a:p>
                      <a:pPr algn="l" fontAlgn="t"/>
                      <a:r>
                        <a:rPr lang="en-IN" sz="2000" dirty="0">
                          <a:solidFill>
                            <a:srgbClr val="000000"/>
                          </a:solidFill>
                          <a:effectLst/>
                          <a:latin typeface="times new roman" panose="02020603050405020304" pitchFamily="18" charset="0"/>
                        </a:rPr>
                        <a:t>Array</a:t>
                      </a:r>
                    </a:p>
                  </a:txBody>
                  <a:tcPr marL="114300" marR="114300" marT="114300" marB="114300"/>
                </a:tc>
                <a:tc>
                  <a:txBody>
                    <a:bodyPr/>
                    <a:lstStyle/>
                    <a:p>
                      <a:pPr algn="l" fontAlgn="t"/>
                      <a:r>
                        <a:rPr lang="en-IN" sz="2000">
                          <a:solidFill>
                            <a:srgbClr val="000000"/>
                          </a:solidFill>
                          <a:effectLst/>
                          <a:latin typeface="times new roman" panose="02020603050405020304" pitchFamily="18" charset="0"/>
                        </a:rPr>
                        <a:t>Linked list</a:t>
                      </a:r>
                    </a:p>
                  </a:txBody>
                  <a:tcPr marL="114300" marR="114300" marT="114300" marB="114300"/>
                </a:tc>
                <a:extLst>
                  <a:ext uri="{0D108BD9-81ED-4DB2-BD59-A6C34878D82A}">
                    <a16:rowId xmlns:a16="http://schemas.microsoft.com/office/drawing/2014/main" val="10000"/>
                  </a:ext>
                </a:extLst>
              </a:tr>
              <a:tr h="419909">
                <a:tc>
                  <a:txBody>
                    <a:bodyPr/>
                    <a:lstStyle/>
                    <a:p>
                      <a:pPr algn="just" fontAlgn="t"/>
                      <a:r>
                        <a:rPr lang="en-GB" sz="2000">
                          <a:solidFill>
                            <a:srgbClr val="333333"/>
                          </a:solidFill>
                          <a:effectLst/>
                          <a:latin typeface="+mn-lt"/>
                        </a:rPr>
                        <a:t>An array is a collection of elements of a similar data type.</a:t>
                      </a:r>
                    </a:p>
                  </a:txBody>
                  <a:tcPr marL="76200" marR="76200" marT="76200" marB="76200"/>
                </a:tc>
                <a:tc>
                  <a:txBody>
                    <a:bodyPr/>
                    <a:lstStyle/>
                    <a:p>
                      <a:pPr algn="just" fontAlgn="t"/>
                      <a:r>
                        <a:rPr lang="en-GB" sz="2000" dirty="0">
                          <a:solidFill>
                            <a:srgbClr val="333333"/>
                          </a:solidFill>
                          <a:effectLst/>
                          <a:latin typeface="+mn-lt"/>
                        </a:rPr>
                        <a:t>A linked list is a collection of objects known as a node where node consists of two parts, i.e., data and address.</a:t>
                      </a:r>
                    </a:p>
                  </a:txBody>
                  <a:tcPr marL="76200" marR="76200" marT="76200" marB="76200"/>
                </a:tc>
                <a:extLst>
                  <a:ext uri="{0D108BD9-81ED-4DB2-BD59-A6C34878D82A}">
                    <a16:rowId xmlns:a16="http://schemas.microsoft.com/office/drawing/2014/main" val="3717925243"/>
                  </a:ext>
                </a:extLst>
              </a:tr>
              <a:tr h="419909">
                <a:tc>
                  <a:txBody>
                    <a:bodyPr/>
                    <a:lstStyle/>
                    <a:p>
                      <a:pPr algn="just" fontAlgn="t"/>
                      <a:r>
                        <a:rPr lang="en-GB" sz="2000">
                          <a:solidFill>
                            <a:srgbClr val="333333"/>
                          </a:solidFill>
                          <a:effectLst/>
                          <a:latin typeface="+mn-lt"/>
                        </a:rPr>
                        <a:t>Array elements store in a contiguous memory location.</a:t>
                      </a:r>
                    </a:p>
                  </a:txBody>
                  <a:tcPr marL="76200" marR="76200" marT="76200" marB="76200"/>
                </a:tc>
                <a:tc>
                  <a:txBody>
                    <a:bodyPr/>
                    <a:lstStyle/>
                    <a:p>
                      <a:pPr algn="just" fontAlgn="t"/>
                      <a:r>
                        <a:rPr lang="en-GB" sz="2000">
                          <a:solidFill>
                            <a:srgbClr val="333333"/>
                          </a:solidFill>
                          <a:effectLst/>
                          <a:latin typeface="+mn-lt"/>
                        </a:rPr>
                        <a:t>Linked list elements can be stored anywhere in the memory or randomly stored.</a:t>
                      </a:r>
                    </a:p>
                  </a:txBody>
                  <a:tcPr marL="76200" marR="76200" marT="76200" marB="76200"/>
                </a:tc>
                <a:extLst>
                  <a:ext uri="{0D108BD9-81ED-4DB2-BD59-A6C34878D82A}">
                    <a16:rowId xmlns:a16="http://schemas.microsoft.com/office/drawing/2014/main" val="76829077"/>
                  </a:ext>
                </a:extLst>
              </a:tr>
              <a:tr h="419909">
                <a:tc>
                  <a:txBody>
                    <a:bodyPr/>
                    <a:lstStyle/>
                    <a:p>
                      <a:pPr algn="just" fontAlgn="t"/>
                      <a:r>
                        <a:rPr lang="en-GB" sz="2000" dirty="0">
                          <a:solidFill>
                            <a:srgbClr val="333333"/>
                          </a:solidFill>
                          <a:effectLst/>
                          <a:latin typeface="+mn-lt"/>
                        </a:rPr>
                        <a:t>Array works with a static memory. Here static memory means that the memory size is fixed and cannot be changed at the run time.</a:t>
                      </a:r>
                    </a:p>
                  </a:txBody>
                  <a:tcPr marL="76200" marR="76200" marT="76200" marB="76200"/>
                </a:tc>
                <a:tc>
                  <a:txBody>
                    <a:bodyPr/>
                    <a:lstStyle/>
                    <a:p>
                      <a:pPr algn="just" fontAlgn="t"/>
                      <a:r>
                        <a:rPr lang="en-GB" sz="2000">
                          <a:solidFill>
                            <a:srgbClr val="333333"/>
                          </a:solidFill>
                          <a:effectLst/>
                          <a:latin typeface="+mn-lt"/>
                        </a:rPr>
                        <a:t>The Linked list works with dynamic memory. Here, dynamic memory means that the memory size can be changed at the run time according to our requirements.</a:t>
                      </a:r>
                    </a:p>
                  </a:txBody>
                  <a:tcPr marL="76200" marR="76200" marT="76200" marB="76200"/>
                </a:tc>
                <a:extLst>
                  <a:ext uri="{0D108BD9-81ED-4DB2-BD59-A6C34878D82A}">
                    <a16:rowId xmlns:a16="http://schemas.microsoft.com/office/drawing/2014/main" val="3561785872"/>
                  </a:ext>
                </a:extLst>
              </a:tr>
              <a:tr h="419909">
                <a:tc>
                  <a:txBody>
                    <a:bodyPr/>
                    <a:lstStyle/>
                    <a:p>
                      <a:pPr algn="just" fontAlgn="t"/>
                      <a:r>
                        <a:rPr lang="en-GB" sz="2000">
                          <a:solidFill>
                            <a:srgbClr val="333333"/>
                          </a:solidFill>
                          <a:effectLst/>
                          <a:latin typeface="+mn-lt"/>
                        </a:rPr>
                        <a:t>Array elements are independent of each other.</a:t>
                      </a:r>
                    </a:p>
                  </a:txBody>
                  <a:tcPr marL="76200" marR="76200" marT="76200" marB="76200"/>
                </a:tc>
                <a:tc>
                  <a:txBody>
                    <a:bodyPr/>
                    <a:lstStyle/>
                    <a:p>
                      <a:pPr algn="just" fontAlgn="t"/>
                      <a:r>
                        <a:rPr lang="en-GB" sz="2000" dirty="0">
                          <a:solidFill>
                            <a:srgbClr val="333333"/>
                          </a:solidFill>
                          <a:effectLst/>
                          <a:latin typeface="+mn-lt"/>
                        </a:rPr>
                        <a:t>Linked list elements are dependent on each other. As each node contains the address of the next node so to access the next node, we need to access its previous node.</a:t>
                      </a:r>
                    </a:p>
                  </a:txBody>
                  <a:tcPr marL="76200" marR="76200" marT="76200" marB="76200"/>
                </a:tc>
                <a:extLst>
                  <a:ext uri="{0D108BD9-81ED-4DB2-BD59-A6C34878D82A}">
                    <a16:rowId xmlns:a16="http://schemas.microsoft.com/office/drawing/2014/main" val="2878422729"/>
                  </a:ext>
                </a:extLst>
              </a:tr>
            </a:tbl>
          </a:graphicData>
        </a:graphic>
      </p:graphicFrame>
    </p:spTree>
    <p:extLst>
      <p:ext uri="{BB962C8B-B14F-4D97-AF65-F5344CB8AC3E}">
        <p14:creationId xmlns:p14="http://schemas.microsoft.com/office/powerpoint/2010/main" val="237735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Array VS Linked List</a:t>
            </a:r>
          </a:p>
        </p:txBody>
      </p:sp>
      <p:graphicFrame>
        <p:nvGraphicFramePr>
          <p:cNvPr id="2" name="Table 1">
            <a:extLst>
              <a:ext uri="{FF2B5EF4-FFF2-40B4-BE49-F238E27FC236}">
                <a16:creationId xmlns:a16="http://schemas.microsoft.com/office/drawing/2014/main" id="{97721C63-C201-0E55-5614-CB5363C4B0D4}"/>
              </a:ext>
            </a:extLst>
          </p:cNvPr>
          <p:cNvGraphicFramePr>
            <a:graphicFrameLocks noGrp="1"/>
          </p:cNvGraphicFramePr>
          <p:nvPr>
            <p:extLst>
              <p:ext uri="{D42A27DB-BD31-4B8C-83A1-F6EECF244321}">
                <p14:modId xmlns:p14="http://schemas.microsoft.com/office/powerpoint/2010/main" val="3552756232"/>
              </p:ext>
            </p:extLst>
          </p:nvPr>
        </p:nvGraphicFramePr>
        <p:xfrm>
          <a:off x="684212" y="1371600"/>
          <a:ext cx="11006921" cy="4495800"/>
        </p:xfrm>
        <a:graphic>
          <a:graphicData uri="http://schemas.openxmlformats.org/drawingml/2006/table">
            <a:tbl>
              <a:tblPr firstRow="1" bandRow="1">
                <a:tableStyleId>{EB9631B5-78F2-41C9-869B-9F39066F8104}</a:tableStyleId>
              </a:tblPr>
              <a:tblGrid>
                <a:gridCol w="5410200">
                  <a:extLst>
                    <a:ext uri="{9D8B030D-6E8A-4147-A177-3AD203B41FA5}">
                      <a16:colId xmlns:a16="http://schemas.microsoft.com/office/drawing/2014/main" val="20000"/>
                    </a:ext>
                  </a:extLst>
                </a:gridCol>
                <a:gridCol w="5596721">
                  <a:extLst>
                    <a:ext uri="{9D8B030D-6E8A-4147-A177-3AD203B41FA5}">
                      <a16:colId xmlns:a16="http://schemas.microsoft.com/office/drawing/2014/main" val="2392900803"/>
                    </a:ext>
                  </a:extLst>
                </a:gridCol>
              </a:tblGrid>
              <a:tr h="419909">
                <a:tc>
                  <a:txBody>
                    <a:bodyPr/>
                    <a:lstStyle/>
                    <a:p>
                      <a:pPr algn="l" fontAlgn="t"/>
                      <a:r>
                        <a:rPr lang="en-IN" sz="2000" dirty="0">
                          <a:solidFill>
                            <a:srgbClr val="000000"/>
                          </a:solidFill>
                          <a:effectLst/>
                          <a:latin typeface="times new roman" panose="02020603050405020304" pitchFamily="18" charset="0"/>
                        </a:rPr>
                        <a:t>Array</a:t>
                      </a:r>
                    </a:p>
                  </a:txBody>
                  <a:tcPr marL="114300" marR="114300" marT="114300" marB="114300"/>
                </a:tc>
                <a:tc>
                  <a:txBody>
                    <a:bodyPr/>
                    <a:lstStyle/>
                    <a:p>
                      <a:pPr algn="l" fontAlgn="t"/>
                      <a:r>
                        <a:rPr lang="en-IN" sz="2000">
                          <a:solidFill>
                            <a:srgbClr val="000000"/>
                          </a:solidFill>
                          <a:effectLst/>
                          <a:latin typeface="times new roman" panose="02020603050405020304" pitchFamily="18" charset="0"/>
                        </a:rPr>
                        <a:t>Linked list</a:t>
                      </a:r>
                    </a:p>
                  </a:txBody>
                  <a:tcPr marL="114300" marR="114300" marT="114300" marB="114300"/>
                </a:tc>
                <a:extLst>
                  <a:ext uri="{0D108BD9-81ED-4DB2-BD59-A6C34878D82A}">
                    <a16:rowId xmlns:a16="http://schemas.microsoft.com/office/drawing/2014/main" val="10000"/>
                  </a:ext>
                </a:extLst>
              </a:tr>
              <a:tr h="419909">
                <a:tc>
                  <a:txBody>
                    <a:bodyPr/>
                    <a:lstStyle/>
                    <a:p>
                      <a:pPr algn="just" fontAlgn="t"/>
                      <a:r>
                        <a:rPr lang="en-GB" sz="2000">
                          <a:solidFill>
                            <a:srgbClr val="333333"/>
                          </a:solidFill>
                          <a:effectLst/>
                          <a:latin typeface="+mn-lt"/>
                        </a:rPr>
                        <a:t>Array takes more time while performing any operation like insertion, deletion, etc.</a:t>
                      </a:r>
                    </a:p>
                  </a:txBody>
                  <a:tcPr marL="76200" marR="76200" marT="76200" marB="76200"/>
                </a:tc>
                <a:tc>
                  <a:txBody>
                    <a:bodyPr/>
                    <a:lstStyle/>
                    <a:p>
                      <a:pPr algn="just" fontAlgn="t"/>
                      <a:r>
                        <a:rPr lang="en-GB" sz="2000">
                          <a:solidFill>
                            <a:srgbClr val="333333"/>
                          </a:solidFill>
                          <a:effectLst/>
                          <a:latin typeface="+mn-lt"/>
                        </a:rPr>
                        <a:t>Linked list takes less time while performing any operation like insertion, deletion, etc.</a:t>
                      </a:r>
                    </a:p>
                  </a:txBody>
                  <a:tcPr marL="76200" marR="76200" marT="76200" marB="76200"/>
                </a:tc>
                <a:extLst>
                  <a:ext uri="{0D108BD9-81ED-4DB2-BD59-A6C34878D82A}">
                    <a16:rowId xmlns:a16="http://schemas.microsoft.com/office/drawing/2014/main" val="3717925243"/>
                  </a:ext>
                </a:extLst>
              </a:tr>
              <a:tr h="419909">
                <a:tc>
                  <a:txBody>
                    <a:bodyPr/>
                    <a:lstStyle/>
                    <a:p>
                      <a:pPr algn="just" fontAlgn="t"/>
                      <a:r>
                        <a:rPr lang="en-GB" sz="2000">
                          <a:solidFill>
                            <a:srgbClr val="333333"/>
                          </a:solidFill>
                          <a:effectLst/>
                          <a:latin typeface="+mn-lt"/>
                        </a:rPr>
                        <a:t>Accessing any element in an array is faster as the element in an array can be directly accessed through the index.</a:t>
                      </a:r>
                    </a:p>
                  </a:txBody>
                  <a:tcPr marL="76200" marR="76200" marT="76200" marB="76200"/>
                </a:tc>
                <a:tc>
                  <a:txBody>
                    <a:bodyPr/>
                    <a:lstStyle/>
                    <a:p>
                      <a:pPr algn="just" fontAlgn="t"/>
                      <a:r>
                        <a:rPr lang="en-GB" sz="2000">
                          <a:solidFill>
                            <a:srgbClr val="333333"/>
                          </a:solidFill>
                          <a:effectLst/>
                          <a:latin typeface="+mn-lt"/>
                        </a:rPr>
                        <a:t>Accessing an element in a linked list is slower as it starts traversing from the first element of the linked list.</a:t>
                      </a:r>
                    </a:p>
                  </a:txBody>
                  <a:tcPr marL="76200" marR="76200" marT="76200" marB="76200"/>
                </a:tc>
                <a:extLst>
                  <a:ext uri="{0D108BD9-81ED-4DB2-BD59-A6C34878D82A}">
                    <a16:rowId xmlns:a16="http://schemas.microsoft.com/office/drawing/2014/main" val="76829077"/>
                  </a:ext>
                </a:extLst>
              </a:tr>
              <a:tr h="419909">
                <a:tc>
                  <a:txBody>
                    <a:bodyPr/>
                    <a:lstStyle/>
                    <a:p>
                      <a:pPr algn="just" fontAlgn="t"/>
                      <a:r>
                        <a:rPr lang="en-GB" sz="2000">
                          <a:solidFill>
                            <a:srgbClr val="333333"/>
                          </a:solidFill>
                          <a:effectLst/>
                          <a:latin typeface="+mn-lt"/>
                        </a:rPr>
                        <a:t>In the case of an array, memory is allocated at compile-time.</a:t>
                      </a:r>
                    </a:p>
                  </a:txBody>
                  <a:tcPr marL="76200" marR="76200" marT="76200" marB="76200"/>
                </a:tc>
                <a:tc>
                  <a:txBody>
                    <a:bodyPr/>
                    <a:lstStyle/>
                    <a:p>
                      <a:pPr algn="just" fontAlgn="t"/>
                      <a:r>
                        <a:rPr lang="en-GB" sz="2000">
                          <a:solidFill>
                            <a:srgbClr val="333333"/>
                          </a:solidFill>
                          <a:effectLst/>
                          <a:latin typeface="+mn-lt"/>
                        </a:rPr>
                        <a:t>In the case of a linked list, memory is allocated at run time.</a:t>
                      </a:r>
                    </a:p>
                  </a:txBody>
                  <a:tcPr marL="76200" marR="76200" marT="76200" marB="76200"/>
                </a:tc>
                <a:extLst>
                  <a:ext uri="{0D108BD9-81ED-4DB2-BD59-A6C34878D82A}">
                    <a16:rowId xmlns:a16="http://schemas.microsoft.com/office/drawing/2014/main" val="3561785872"/>
                  </a:ext>
                </a:extLst>
              </a:tr>
              <a:tr h="419909">
                <a:tc>
                  <a:txBody>
                    <a:bodyPr/>
                    <a:lstStyle/>
                    <a:p>
                      <a:pPr algn="just" fontAlgn="t"/>
                      <a:r>
                        <a:rPr lang="en-GB" sz="2000">
                          <a:solidFill>
                            <a:srgbClr val="333333"/>
                          </a:solidFill>
                          <a:effectLst/>
                          <a:latin typeface="+mn-lt"/>
                        </a:rPr>
                        <a:t>Memory utilization is inefficient in the array. For example, if the size of the array is 6, and array consists of 3 elements only then the rest of the space will be unused.</a:t>
                      </a:r>
                    </a:p>
                  </a:txBody>
                  <a:tcPr marL="76200" marR="76200" marT="76200" marB="76200"/>
                </a:tc>
                <a:tc>
                  <a:txBody>
                    <a:bodyPr/>
                    <a:lstStyle/>
                    <a:p>
                      <a:pPr algn="just" fontAlgn="t"/>
                      <a:r>
                        <a:rPr lang="en-GB" sz="2000" dirty="0">
                          <a:solidFill>
                            <a:srgbClr val="333333"/>
                          </a:solidFill>
                          <a:effectLst/>
                          <a:latin typeface="+mn-lt"/>
                        </a:rPr>
                        <a:t>Memory utilization is efficient in the case of a linked list as the memory can be allocated or deallocated at the run time according to our requirement</a:t>
                      </a:r>
                    </a:p>
                  </a:txBody>
                  <a:tcPr marL="76200" marR="76200" marT="76200" marB="76200"/>
                </a:tc>
                <a:extLst>
                  <a:ext uri="{0D108BD9-81ED-4DB2-BD59-A6C34878D82A}">
                    <a16:rowId xmlns:a16="http://schemas.microsoft.com/office/drawing/2014/main" val="2878422729"/>
                  </a:ext>
                </a:extLst>
              </a:tr>
            </a:tbl>
          </a:graphicData>
        </a:graphic>
      </p:graphicFrame>
    </p:spTree>
    <p:extLst>
      <p:ext uri="{BB962C8B-B14F-4D97-AF65-F5344CB8AC3E}">
        <p14:creationId xmlns:p14="http://schemas.microsoft.com/office/powerpoint/2010/main" val="10658726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Stack  VS Queue </a:t>
            </a:r>
          </a:p>
        </p:txBody>
      </p:sp>
      <p:graphicFrame>
        <p:nvGraphicFramePr>
          <p:cNvPr id="2" name="Table 1">
            <a:extLst>
              <a:ext uri="{FF2B5EF4-FFF2-40B4-BE49-F238E27FC236}">
                <a16:creationId xmlns:a16="http://schemas.microsoft.com/office/drawing/2014/main" id="{4B235EC5-DA2E-BB32-DA3A-B5CC488DE6EC}"/>
              </a:ext>
            </a:extLst>
          </p:cNvPr>
          <p:cNvGraphicFramePr>
            <a:graphicFrameLocks noGrp="1"/>
          </p:cNvGraphicFramePr>
          <p:nvPr>
            <p:extLst>
              <p:ext uri="{D42A27DB-BD31-4B8C-83A1-F6EECF244321}">
                <p14:modId xmlns:p14="http://schemas.microsoft.com/office/powerpoint/2010/main" val="2040954590"/>
              </p:ext>
            </p:extLst>
          </p:nvPr>
        </p:nvGraphicFramePr>
        <p:xfrm>
          <a:off x="1217612" y="754745"/>
          <a:ext cx="10597901" cy="5964218"/>
        </p:xfrm>
        <a:graphic>
          <a:graphicData uri="http://schemas.openxmlformats.org/drawingml/2006/table">
            <a:tbl>
              <a:tblPr firstRow="1" bandRow="1">
                <a:tableStyleId>{EB9631B5-78F2-41C9-869B-9F39066F8104}</a:tableStyleId>
              </a:tblPr>
              <a:tblGrid>
                <a:gridCol w="1828541">
                  <a:extLst>
                    <a:ext uri="{9D8B030D-6E8A-4147-A177-3AD203B41FA5}">
                      <a16:colId xmlns:a16="http://schemas.microsoft.com/office/drawing/2014/main" val="20000"/>
                    </a:ext>
                  </a:extLst>
                </a:gridCol>
                <a:gridCol w="4191259">
                  <a:extLst>
                    <a:ext uri="{9D8B030D-6E8A-4147-A177-3AD203B41FA5}">
                      <a16:colId xmlns:a16="http://schemas.microsoft.com/office/drawing/2014/main" val="2392900803"/>
                    </a:ext>
                  </a:extLst>
                </a:gridCol>
                <a:gridCol w="4578101">
                  <a:extLst>
                    <a:ext uri="{9D8B030D-6E8A-4147-A177-3AD203B41FA5}">
                      <a16:colId xmlns:a16="http://schemas.microsoft.com/office/drawing/2014/main" val="3713810335"/>
                    </a:ext>
                  </a:extLst>
                </a:gridCol>
              </a:tblGrid>
              <a:tr h="995082">
                <a:tc>
                  <a:txBody>
                    <a:bodyPr/>
                    <a:lstStyle/>
                    <a:p>
                      <a:pPr marL="0" marR="0" lvl="0" indent="0" algn="l" defTabSz="1218987" rtl="0" eaLnBrk="1" fontAlgn="t" latinLnBrk="0" hangingPunct="1">
                        <a:lnSpc>
                          <a:spcPct val="100000"/>
                        </a:lnSpc>
                        <a:spcBef>
                          <a:spcPts val="0"/>
                        </a:spcBef>
                        <a:spcAft>
                          <a:spcPts val="0"/>
                        </a:spcAft>
                        <a:buClrTx/>
                        <a:buSzTx/>
                        <a:buFontTx/>
                        <a:buNone/>
                        <a:tabLst/>
                        <a:defRPr/>
                      </a:pPr>
                      <a:r>
                        <a:rPr lang="en-IN" sz="2000" dirty="0">
                          <a:solidFill>
                            <a:srgbClr val="000000"/>
                          </a:solidFill>
                          <a:effectLst/>
                          <a:latin typeface="+mn-lt"/>
                        </a:rPr>
                        <a:t>Basis for comparison</a:t>
                      </a:r>
                    </a:p>
                    <a:p>
                      <a:pPr algn="l" fontAlgn="t"/>
                      <a:endParaRPr lang="en-IN" sz="2000" dirty="0">
                        <a:solidFill>
                          <a:srgbClr val="000000"/>
                        </a:solidFill>
                        <a:effectLst/>
                        <a:latin typeface="+mn-lt"/>
                      </a:endParaRPr>
                    </a:p>
                  </a:txBody>
                  <a:tcPr marL="114300" marR="114300" marT="114300" marB="114300"/>
                </a:tc>
                <a:tc>
                  <a:txBody>
                    <a:bodyPr/>
                    <a:lstStyle/>
                    <a:p>
                      <a:pPr algn="l" fontAlgn="t"/>
                      <a:r>
                        <a:rPr lang="en-IN" sz="2000" dirty="0">
                          <a:solidFill>
                            <a:srgbClr val="000000"/>
                          </a:solidFill>
                          <a:effectLst/>
                          <a:latin typeface="+mn-lt"/>
                        </a:rPr>
                        <a:t>Stack</a:t>
                      </a:r>
                    </a:p>
                  </a:txBody>
                  <a:tcPr marL="114300" marR="114300" marT="114300" marB="114300"/>
                </a:tc>
                <a:tc>
                  <a:txBody>
                    <a:bodyPr/>
                    <a:lstStyle/>
                    <a:p>
                      <a:pPr algn="l" fontAlgn="t"/>
                      <a:r>
                        <a:rPr lang="en-IN" sz="2000" dirty="0">
                          <a:solidFill>
                            <a:srgbClr val="000000"/>
                          </a:solidFill>
                          <a:effectLst/>
                          <a:latin typeface="+mn-lt"/>
                        </a:rPr>
                        <a:t>Queue</a:t>
                      </a:r>
                    </a:p>
                  </a:txBody>
                  <a:tcPr/>
                </a:tc>
                <a:extLst>
                  <a:ext uri="{0D108BD9-81ED-4DB2-BD59-A6C34878D82A}">
                    <a16:rowId xmlns:a16="http://schemas.microsoft.com/office/drawing/2014/main" val="10000"/>
                  </a:ext>
                </a:extLst>
              </a:tr>
              <a:tr h="1724809">
                <a:tc>
                  <a:txBody>
                    <a:bodyPr/>
                    <a:lstStyle/>
                    <a:p>
                      <a:pPr algn="just" fontAlgn="t"/>
                      <a:r>
                        <a:rPr lang="en-IN" sz="2000" b="1" dirty="0">
                          <a:solidFill>
                            <a:srgbClr val="333333"/>
                          </a:solidFill>
                          <a:effectLst/>
                          <a:latin typeface="+mn-lt"/>
                        </a:rPr>
                        <a:t>Principle</a:t>
                      </a:r>
                      <a:endParaRPr lang="en-IN" sz="2000" dirty="0">
                        <a:solidFill>
                          <a:srgbClr val="333333"/>
                        </a:solidFill>
                        <a:effectLst/>
                        <a:latin typeface="+mn-lt"/>
                      </a:endParaRPr>
                    </a:p>
                  </a:txBody>
                  <a:tcPr marL="76200" marR="76200" marT="76200" marB="76200"/>
                </a:tc>
                <a:tc>
                  <a:txBody>
                    <a:bodyPr/>
                    <a:lstStyle/>
                    <a:p>
                      <a:pPr algn="just" fontAlgn="t"/>
                      <a:r>
                        <a:rPr lang="en-GB" sz="2000" dirty="0">
                          <a:solidFill>
                            <a:srgbClr val="333333"/>
                          </a:solidFill>
                          <a:effectLst/>
                          <a:latin typeface="+mn-lt"/>
                        </a:rPr>
                        <a:t>It follows the principle LIFO (Last In- First Out), which implies that the element which is inserted last would be the first one to be deleted.</a:t>
                      </a:r>
                    </a:p>
                  </a:txBody>
                  <a:tcPr marL="76200" marR="76200" marT="76200" marB="76200"/>
                </a:tc>
                <a:tc>
                  <a:txBody>
                    <a:bodyPr/>
                    <a:lstStyle/>
                    <a:p>
                      <a:pPr algn="just" fontAlgn="t"/>
                      <a:r>
                        <a:rPr lang="en-GB" sz="2000" dirty="0">
                          <a:solidFill>
                            <a:srgbClr val="333333"/>
                          </a:solidFill>
                          <a:effectLst/>
                          <a:latin typeface="+mn-lt"/>
                        </a:rPr>
                        <a:t>It follows the principle FIFO (First In -First Out), which implies that the element which is added first would be the first element to be removed from the list.</a:t>
                      </a:r>
                    </a:p>
                  </a:txBody>
                  <a:tcPr marL="76200" marR="76200" marT="76200" marB="76200"/>
                </a:tc>
                <a:extLst>
                  <a:ext uri="{0D108BD9-81ED-4DB2-BD59-A6C34878D82A}">
                    <a16:rowId xmlns:a16="http://schemas.microsoft.com/office/drawing/2014/main" val="76829077"/>
                  </a:ext>
                </a:extLst>
              </a:tr>
              <a:tr h="1194099">
                <a:tc>
                  <a:txBody>
                    <a:bodyPr/>
                    <a:lstStyle/>
                    <a:p>
                      <a:pPr algn="just" fontAlgn="t"/>
                      <a:r>
                        <a:rPr lang="en-IN" sz="2000" b="1">
                          <a:solidFill>
                            <a:srgbClr val="333333"/>
                          </a:solidFill>
                          <a:effectLst/>
                          <a:latin typeface="+mn-lt"/>
                        </a:rPr>
                        <a:t>Structure</a:t>
                      </a:r>
                      <a:endParaRPr lang="en-IN" sz="2000">
                        <a:solidFill>
                          <a:srgbClr val="333333"/>
                        </a:solidFill>
                        <a:effectLst/>
                        <a:latin typeface="+mn-lt"/>
                      </a:endParaRPr>
                    </a:p>
                  </a:txBody>
                  <a:tcPr marL="76200" marR="76200" marT="76200" marB="76200"/>
                </a:tc>
                <a:tc>
                  <a:txBody>
                    <a:bodyPr/>
                    <a:lstStyle/>
                    <a:p>
                      <a:pPr algn="just" fontAlgn="t"/>
                      <a:r>
                        <a:rPr lang="en-GB" sz="2000">
                          <a:solidFill>
                            <a:srgbClr val="333333"/>
                          </a:solidFill>
                          <a:effectLst/>
                          <a:latin typeface="+mn-lt"/>
                        </a:rPr>
                        <a:t>It has only one end from which both the insertion and deletion take place, and that end is known as a top.</a:t>
                      </a:r>
                    </a:p>
                  </a:txBody>
                  <a:tcPr marL="76200" marR="76200" marT="76200" marB="76200"/>
                </a:tc>
                <a:tc>
                  <a:txBody>
                    <a:bodyPr/>
                    <a:lstStyle/>
                    <a:p>
                      <a:pPr algn="just" fontAlgn="t"/>
                      <a:r>
                        <a:rPr lang="en-GB" sz="2000" dirty="0">
                          <a:solidFill>
                            <a:srgbClr val="333333"/>
                          </a:solidFill>
                          <a:effectLst/>
                          <a:latin typeface="+mn-lt"/>
                        </a:rPr>
                        <a:t>It has two ends, i.e., front and rear end. The front end is used for the deletion while the rear end is used for the insertion.</a:t>
                      </a:r>
                    </a:p>
                  </a:txBody>
                  <a:tcPr marL="76200" marR="76200" marT="76200" marB="76200"/>
                </a:tc>
                <a:extLst>
                  <a:ext uri="{0D108BD9-81ED-4DB2-BD59-A6C34878D82A}">
                    <a16:rowId xmlns:a16="http://schemas.microsoft.com/office/drawing/2014/main" val="3561785872"/>
                  </a:ext>
                </a:extLst>
              </a:tr>
              <a:tr h="1724809">
                <a:tc>
                  <a:txBody>
                    <a:bodyPr/>
                    <a:lstStyle/>
                    <a:p>
                      <a:pPr algn="just" fontAlgn="t"/>
                      <a:r>
                        <a:rPr lang="en-IN" sz="2000" b="1">
                          <a:solidFill>
                            <a:srgbClr val="333333"/>
                          </a:solidFill>
                          <a:effectLst/>
                          <a:latin typeface="+mn-lt"/>
                        </a:rPr>
                        <a:t>Number of pointers used</a:t>
                      </a:r>
                      <a:endParaRPr lang="en-IN" sz="2000">
                        <a:solidFill>
                          <a:srgbClr val="333333"/>
                        </a:solidFill>
                        <a:effectLst/>
                        <a:latin typeface="+mn-lt"/>
                      </a:endParaRPr>
                    </a:p>
                  </a:txBody>
                  <a:tcPr marL="76200" marR="76200" marT="76200" marB="76200"/>
                </a:tc>
                <a:tc>
                  <a:txBody>
                    <a:bodyPr/>
                    <a:lstStyle/>
                    <a:p>
                      <a:pPr algn="just" fontAlgn="t"/>
                      <a:r>
                        <a:rPr lang="en-GB" sz="2000" dirty="0">
                          <a:solidFill>
                            <a:srgbClr val="333333"/>
                          </a:solidFill>
                          <a:effectLst/>
                          <a:latin typeface="+mn-lt"/>
                        </a:rPr>
                        <a:t>It contains only one pointer known as a top pointer. The top pointer holds the address of the last inserted or the topmost element of the stack.</a:t>
                      </a:r>
                    </a:p>
                  </a:txBody>
                  <a:tcPr marL="76200" marR="76200" marT="76200" marB="76200"/>
                </a:tc>
                <a:tc>
                  <a:txBody>
                    <a:bodyPr/>
                    <a:lstStyle/>
                    <a:p>
                      <a:pPr algn="just" fontAlgn="t"/>
                      <a:r>
                        <a:rPr lang="en-GB" sz="2000" dirty="0">
                          <a:solidFill>
                            <a:srgbClr val="333333"/>
                          </a:solidFill>
                          <a:effectLst/>
                          <a:latin typeface="+mn-lt"/>
                        </a:rPr>
                        <a:t>It contains two pointers front and rear pointer. The front pointer holds the address of the first element, whereas the rear pointer holds the address of the last element in a queue.</a:t>
                      </a:r>
                    </a:p>
                  </a:txBody>
                  <a:tcPr marL="76200" marR="76200" marT="76200" marB="76200"/>
                </a:tc>
                <a:extLst>
                  <a:ext uri="{0D108BD9-81ED-4DB2-BD59-A6C34878D82A}">
                    <a16:rowId xmlns:a16="http://schemas.microsoft.com/office/drawing/2014/main" val="2878422729"/>
                  </a:ext>
                </a:extLst>
              </a:tr>
            </a:tbl>
          </a:graphicData>
        </a:graphic>
      </p:graphicFrame>
    </p:spTree>
    <p:extLst>
      <p:ext uri="{BB962C8B-B14F-4D97-AF65-F5344CB8AC3E}">
        <p14:creationId xmlns:p14="http://schemas.microsoft.com/office/powerpoint/2010/main" val="15374093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Stack  VS Queue </a:t>
            </a:r>
          </a:p>
        </p:txBody>
      </p:sp>
      <p:graphicFrame>
        <p:nvGraphicFramePr>
          <p:cNvPr id="2" name="Table 1">
            <a:extLst>
              <a:ext uri="{FF2B5EF4-FFF2-40B4-BE49-F238E27FC236}">
                <a16:creationId xmlns:a16="http://schemas.microsoft.com/office/drawing/2014/main" id="{4B235EC5-DA2E-BB32-DA3A-B5CC488DE6EC}"/>
              </a:ext>
            </a:extLst>
          </p:cNvPr>
          <p:cNvGraphicFramePr>
            <a:graphicFrameLocks noGrp="1"/>
          </p:cNvGraphicFramePr>
          <p:nvPr>
            <p:extLst>
              <p:ext uri="{D42A27DB-BD31-4B8C-83A1-F6EECF244321}">
                <p14:modId xmlns:p14="http://schemas.microsoft.com/office/powerpoint/2010/main" val="1765535924"/>
              </p:ext>
            </p:extLst>
          </p:nvPr>
        </p:nvGraphicFramePr>
        <p:xfrm>
          <a:off x="227012" y="762001"/>
          <a:ext cx="11582401" cy="5700598"/>
        </p:xfrm>
        <a:graphic>
          <a:graphicData uri="http://schemas.openxmlformats.org/drawingml/2006/table">
            <a:tbl>
              <a:tblPr firstRow="1" bandRow="1">
                <a:tableStyleId>{EB9631B5-78F2-41C9-869B-9F39066F8104}</a:tableStyleId>
              </a:tblPr>
              <a:tblGrid>
                <a:gridCol w="1998406">
                  <a:extLst>
                    <a:ext uri="{9D8B030D-6E8A-4147-A177-3AD203B41FA5}">
                      <a16:colId xmlns:a16="http://schemas.microsoft.com/office/drawing/2014/main" val="20000"/>
                    </a:ext>
                  </a:extLst>
                </a:gridCol>
                <a:gridCol w="4580608">
                  <a:extLst>
                    <a:ext uri="{9D8B030D-6E8A-4147-A177-3AD203B41FA5}">
                      <a16:colId xmlns:a16="http://schemas.microsoft.com/office/drawing/2014/main" val="2392900803"/>
                    </a:ext>
                  </a:extLst>
                </a:gridCol>
                <a:gridCol w="5003387">
                  <a:extLst>
                    <a:ext uri="{9D8B030D-6E8A-4147-A177-3AD203B41FA5}">
                      <a16:colId xmlns:a16="http://schemas.microsoft.com/office/drawing/2014/main" val="3713810335"/>
                    </a:ext>
                  </a:extLst>
                </a:gridCol>
              </a:tblGrid>
              <a:tr h="1008878">
                <a:tc>
                  <a:txBody>
                    <a:bodyPr/>
                    <a:lstStyle/>
                    <a:p>
                      <a:pPr marL="0" marR="0" lvl="0" indent="0" algn="l" defTabSz="1218987" rtl="0" eaLnBrk="1" fontAlgn="t" latinLnBrk="0" hangingPunct="1">
                        <a:lnSpc>
                          <a:spcPct val="100000"/>
                        </a:lnSpc>
                        <a:spcBef>
                          <a:spcPts val="0"/>
                        </a:spcBef>
                        <a:spcAft>
                          <a:spcPts val="0"/>
                        </a:spcAft>
                        <a:buClrTx/>
                        <a:buSzTx/>
                        <a:buFontTx/>
                        <a:buNone/>
                        <a:tabLst/>
                        <a:defRPr/>
                      </a:pPr>
                      <a:r>
                        <a:rPr lang="en-IN" sz="2000" dirty="0">
                          <a:solidFill>
                            <a:srgbClr val="000000"/>
                          </a:solidFill>
                          <a:effectLst/>
                          <a:latin typeface="+mn-lt"/>
                        </a:rPr>
                        <a:t>Basis for comparison</a:t>
                      </a:r>
                    </a:p>
                    <a:p>
                      <a:pPr algn="l" fontAlgn="t"/>
                      <a:endParaRPr lang="en-IN" sz="2000" dirty="0">
                        <a:solidFill>
                          <a:srgbClr val="000000"/>
                        </a:solidFill>
                        <a:effectLst/>
                        <a:latin typeface="+mn-lt"/>
                      </a:endParaRPr>
                    </a:p>
                  </a:txBody>
                  <a:tcPr marL="114300" marR="114300" marT="114300" marB="114300"/>
                </a:tc>
                <a:tc>
                  <a:txBody>
                    <a:bodyPr/>
                    <a:lstStyle/>
                    <a:p>
                      <a:pPr algn="l" fontAlgn="t"/>
                      <a:r>
                        <a:rPr lang="en-IN" sz="2000" dirty="0">
                          <a:solidFill>
                            <a:srgbClr val="000000"/>
                          </a:solidFill>
                          <a:effectLst/>
                          <a:latin typeface="+mn-lt"/>
                        </a:rPr>
                        <a:t>Stack</a:t>
                      </a:r>
                    </a:p>
                  </a:txBody>
                  <a:tcPr marL="114300" marR="114300" marT="114300" marB="114300"/>
                </a:tc>
                <a:tc>
                  <a:txBody>
                    <a:bodyPr/>
                    <a:lstStyle/>
                    <a:p>
                      <a:pPr algn="l" fontAlgn="t"/>
                      <a:r>
                        <a:rPr lang="en-IN" sz="2000" dirty="0">
                          <a:solidFill>
                            <a:srgbClr val="000000"/>
                          </a:solidFill>
                          <a:effectLst/>
                          <a:latin typeface="+mn-lt"/>
                        </a:rPr>
                        <a:t>Queue</a:t>
                      </a:r>
                    </a:p>
                  </a:txBody>
                  <a:tcPr/>
                </a:tc>
                <a:extLst>
                  <a:ext uri="{0D108BD9-81ED-4DB2-BD59-A6C34878D82A}">
                    <a16:rowId xmlns:a16="http://schemas.microsoft.com/office/drawing/2014/main" val="10000"/>
                  </a:ext>
                </a:extLst>
              </a:tr>
              <a:tr h="1748722">
                <a:tc>
                  <a:txBody>
                    <a:bodyPr/>
                    <a:lstStyle/>
                    <a:p>
                      <a:pPr algn="just" fontAlgn="t"/>
                      <a:r>
                        <a:rPr lang="en-IN" sz="2000" b="1" dirty="0">
                          <a:solidFill>
                            <a:schemeClr val="tx1">
                              <a:lumMod val="95000"/>
                              <a:lumOff val="5000"/>
                            </a:schemeClr>
                          </a:solidFill>
                          <a:effectLst/>
                          <a:latin typeface="+mn-lt"/>
                        </a:rPr>
                        <a:t>Operations performed</a:t>
                      </a:r>
                      <a:endParaRPr lang="en-IN" sz="2000" dirty="0">
                        <a:solidFill>
                          <a:schemeClr val="tx1">
                            <a:lumMod val="95000"/>
                            <a:lumOff val="5000"/>
                          </a:schemeClr>
                        </a:solidFill>
                        <a:effectLst/>
                        <a:latin typeface="+mn-lt"/>
                      </a:endParaRPr>
                    </a:p>
                  </a:txBody>
                  <a:tcPr marL="76200" marR="76200" marT="76200" marB="76200"/>
                </a:tc>
                <a:tc>
                  <a:txBody>
                    <a:bodyPr/>
                    <a:lstStyle/>
                    <a:p>
                      <a:pPr algn="just" fontAlgn="t"/>
                      <a:r>
                        <a:rPr lang="en-GB" sz="2000">
                          <a:solidFill>
                            <a:schemeClr val="tx1">
                              <a:lumMod val="95000"/>
                              <a:lumOff val="5000"/>
                            </a:schemeClr>
                          </a:solidFill>
                          <a:effectLst/>
                          <a:latin typeface="+mn-lt"/>
                        </a:rPr>
                        <a:t>It performs two operations, push and pop. The push operation inserts the element in a list while the pop operation removes the element from the list.</a:t>
                      </a:r>
                    </a:p>
                  </a:txBody>
                  <a:tcPr marL="76200" marR="76200" marT="76200" marB="76200"/>
                </a:tc>
                <a:tc>
                  <a:txBody>
                    <a:bodyPr/>
                    <a:lstStyle/>
                    <a:p>
                      <a:pPr algn="just" fontAlgn="t"/>
                      <a:r>
                        <a:rPr lang="en-GB" sz="2000">
                          <a:solidFill>
                            <a:schemeClr val="tx1">
                              <a:lumMod val="95000"/>
                              <a:lumOff val="5000"/>
                            </a:schemeClr>
                          </a:solidFill>
                          <a:effectLst/>
                          <a:latin typeface="+mn-lt"/>
                        </a:rPr>
                        <a:t>It performs mainly two operations, enqueue and dequeue. The enqueue operation performs the insertion of the elements in a queue while the dequeue operation performs the deletion of the elements from the queue.</a:t>
                      </a:r>
                    </a:p>
                  </a:txBody>
                  <a:tcPr marL="76200" marR="76200" marT="76200" marB="76200"/>
                </a:tc>
                <a:extLst>
                  <a:ext uri="{0D108BD9-81ED-4DB2-BD59-A6C34878D82A}">
                    <a16:rowId xmlns:a16="http://schemas.microsoft.com/office/drawing/2014/main" val="76829077"/>
                  </a:ext>
                </a:extLst>
              </a:tr>
              <a:tr h="1053981">
                <a:tc>
                  <a:txBody>
                    <a:bodyPr/>
                    <a:lstStyle/>
                    <a:p>
                      <a:pPr algn="just" fontAlgn="t"/>
                      <a:r>
                        <a:rPr lang="en-GB" sz="2000" b="1" dirty="0">
                          <a:solidFill>
                            <a:schemeClr val="tx1">
                              <a:lumMod val="95000"/>
                              <a:lumOff val="5000"/>
                            </a:schemeClr>
                          </a:solidFill>
                          <a:effectLst/>
                          <a:latin typeface="+mn-lt"/>
                        </a:rPr>
                        <a:t>Empty condition</a:t>
                      </a:r>
                      <a:endParaRPr lang="en-GB" sz="2000" dirty="0">
                        <a:solidFill>
                          <a:schemeClr val="tx1">
                            <a:lumMod val="95000"/>
                            <a:lumOff val="5000"/>
                          </a:schemeClr>
                        </a:solidFill>
                        <a:effectLst/>
                        <a:latin typeface="+mn-lt"/>
                      </a:endParaRPr>
                    </a:p>
                  </a:txBody>
                  <a:tcPr marL="76200" marR="76200" marT="76200" marB="76200"/>
                </a:tc>
                <a:tc>
                  <a:txBody>
                    <a:bodyPr/>
                    <a:lstStyle/>
                    <a:p>
                      <a:pPr algn="just" fontAlgn="t"/>
                      <a:r>
                        <a:rPr lang="en-GB" sz="2000">
                          <a:solidFill>
                            <a:schemeClr val="tx1">
                              <a:lumMod val="95000"/>
                              <a:lumOff val="5000"/>
                            </a:schemeClr>
                          </a:solidFill>
                          <a:effectLst/>
                          <a:latin typeface="+mn-lt"/>
                        </a:rPr>
                        <a:t>If top==-1, which means that the stack is empty.</a:t>
                      </a:r>
                    </a:p>
                  </a:txBody>
                  <a:tcPr marL="76200" marR="76200" marT="76200" marB="76200"/>
                </a:tc>
                <a:tc>
                  <a:txBody>
                    <a:bodyPr/>
                    <a:lstStyle/>
                    <a:p>
                      <a:pPr algn="just" fontAlgn="t"/>
                      <a:r>
                        <a:rPr lang="en-GB" sz="2000">
                          <a:solidFill>
                            <a:schemeClr val="tx1">
                              <a:lumMod val="95000"/>
                              <a:lumOff val="5000"/>
                            </a:schemeClr>
                          </a:solidFill>
                          <a:effectLst/>
                          <a:latin typeface="+mn-lt"/>
                        </a:rPr>
                        <a:t>If front== -1 or front = rear+1, which means that the queue is empty.</a:t>
                      </a:r>
                    </a:p>
                  </a:txBody>
                  <a:tcPr marL="76200" marR="76200" marT="76200" marB="76200"/>
                </a:tc>
                <a:extLst>
                  <a:ext uri="{0D108BD9-81ED-4DB2-BD59-A6C34878D82A}">
                    <a16:rowId xmlns:a16="http://schemas.microsoft.com/office/drawing/2014/main" val="3561785872"/>
                  </a:ext>
                </a:extLst>
              </a:tr>
              <a:tr h="1522417">
                <a:tc>
                  <a:txBody>
                    <a:bodyPr/>
                    <a:lstStyle/>
                    <a:p>
                      <a:pPr algn="just" fontAlgn="t"/>
                      <a:r>
                        <a:rPr lang="en-IN" sz="2000" b="1" dirty="0">
                          <a:solidFill>
                            <a:schemeClr val="tx1">
                              <a:lumMod val="95000"/>
                              <a:lumOff val="5000"/>
                            </a:schemeClr>
                          </a:solidFill>
                          <a:effectLst/>
                          <a:latin typeface="+mn-lt"/>
                        </a:rPr>
                        <a:t> Full condition</a:t>
                      </a:r>
                      <a:endParaRPr lang="en-IN" sz="2000" dirty="0">
                        <a:solidFill>
                          <a:schemeClr val="tx1">
                            <a:lumMod val="95000"/>
                            <a:lumOff val="5000"/>
                          </a:schemeClr>
                        </a:solidFill>
                        <a:effectLst/>
                        <a:latin typeface="+mn-lt"/>
                      </a:endParaRPr>
                    </a:p>
                  </a:txBody>
                  <a:tcPr marL="76200" marR="76200" marT="76200" marB="76200"/>
                </a:tc>
                <a:tc>
                  <a:txBody>
                    <a:bodyPr/>
                    <a:lstStyle/>
                    <a:p>
                      <a:pPr algn="just" fontAlgn="t"/>
                      <a:r>
                        <a:rPr lang="en-GB" sz="2000" dirty="0">
                          <a:solidFill>
                            <a:schemeClr val="tx1">
                              <a:lumMod val="95000"/>
                              <a:lumOff val="5000"/>
                            </a:schemeClr>
                          </a:solidFill>
                          <a:effectLst/>
                          <a:latin typeface="+mn-lt"/>
                        </a:rPr>
                        <a:t>If top== max-1, this condition implies that the stack is full.</a:t>
                      </a:r>
                    </a:p>
                  </a:txBody>
                  <a:tcPr marL="76200" marR="76200" marT="76200" marB="76200"/>
                </a:tc>
                <a:tc>
                  <a:txBody>
                    <a:bodyPr/>
                    <a:lstStyle/>
                    <a:p>
                      <a:pPr algn="just" fontAlgn="t"/>
                      <a:r>
                        <a:rPr lang="en-GB" sz="2000" dirty="0">
                          <a:solidFill>
                            <a:schemeClr val="tx1">
                              <a:lumMod val="95000"/>
                              <a:lumOff val="5000"/>
                            </a:schemeClr>
                          </a:solidFill>
                          <a:effectLst/>
                          <a:latin typeface="+mn-lt"/>
                        </a:rPr>
                        <a:t>If rear==max-1, this condition implies that the stack is full.</a:t>
                      </a:r>
                    </a:p>
                  </a:txBody>
                  <a:tcPr marL="76200" marR="76200" marT="76200" marB="76200"/>
                </a:tc>
                <a:extLst>
                  <a:ext uri="{0D108BD9-81ED-4DB2-BD59-A6C34878D82A}">
                    <a16:rowId xmlns:a16="http://schemas.microsoft.com/office/drawing/2014/main" val="2878422729"/>
                  </a:ext>
                </a:extLst>
              </a:tr>
            </a:tbl>
          </a:graphicData>
        </a:graphic>
      </p:graphicFrame>
    </p:spTree>
    <p:extLst>
      <p:ext uri="{BB962C8B-B14F-4D97-AF65-F5344CB8AC3E}">
        <p14:creationId xmlns:p14="http://schemas.microsoft.com/office/powerpoint/2010/main" val="24294853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Linear Search VS Binary Search</a:t>
            </a:r>
          </a:p>
        </p:txBody>
      </p:sp>
      <p:graphicFrame>
        <p:nvGraphicFramePr>
          <p:cNvPr id="2" name="Table 1">
            <a:extLst>
              <a:ext uri="{FF2B5EF4-FFF2-40B4-BE49-F238E27FC236}">
                <a16:creationId xmlns:a16="http://schemas.microsoft.com/office/drawing/2014/main" id="{1BA3F2BD-5E8C-E269-5863-A5187D7B98B1}"/>
              </a:ext>
            </a:extLst>
          </p:cNvPr>
          <p:cNvGraphicFramePr>
            <a:graphicFrameLocks noGrp="1"/>
          </p:cNvGraphicFramePr>
          <p:nvPr>
            <p:extLst>
              <p:ext uri="{D42A27DB-BD31-4B8C-83A1-F6EECF244321}">
                <p14:modId xmlns:p14="http://schemas.microsoft.com/office/powerpoint/2010/main" val="1917255768"/>
              </p:ext>
            </p:extLst>
          </p:nvPr>
        </p:nvGraphicFramePr>
        <p:xfrm>
          <a:off x="573891" y="1371600"/>
          <a:ext cx="11041041" cy="4953000"/>
        </p:xfrm>
        <a:graphic>
          <a:graphicData uri="http://schemas.openxmlformats.org/drawingml/2006/table">
            <a:tbl>
              <a:tblPr firstRow="1" bandRow="1">
                <a:tableStyleId>{EB9631B5-78F2-41C9-869B-9F39066F8104}</a:tableStyleId>
              </a:tblPr>
              <a:tblGrid>
                <a:gridCol w="1905000">
                  <a:extLst>
                    <a:ext uri="{9D8B030D-6E8A-4147-A177-3AD203B41FA5}">
                      <a16:colId xmlns:a16="http://schemas.microsoft.com/office/drawing/2014/main" val="20000"/>
                    </a:ext>
                  </a:extLst>
                </a:gridCol>
                <a:gridCol w="4377521">
                  <a:extLst>
                    <a:ext uri="{9D8B030D-6E8A-4147-A177-3AD203B41FA5}">
                      <a16:colId xmlns:a16="http://schemas.microsoft.com/office/drawing/2014/main" val="2392900803"/>
                    </a:ext>
                  </a:extLst>
                </a:gridCol>
                <a:gridCol w="4758520">
                  <a:extLst>
                    <a:ext uri="{9D8B030D-6E8A-4147-A177-3AD203B41FA5}">
                      <a16:colId xmlns:a16="http://schemas.microsoft.com/office/drawing/2014/main" val="3713810335"/>
                    </a:ext>
                  </a:extLst>
                </a:gridCol>
              </a:tblGrid>
              <a:tr h="419909">
                <a:tc>
                  <a:txBody>
                    <a:bodyPr/>
                    <a:lstStyle/>
                    <a:p>
                      <a:pPr marL="0" marR="0" lvl="0" indent="0" algn="l" defTabSz="1218987" rtl="0" eaLnBrk="1" fontAlgn="t" latinLnBrk="0" hangingPunct="1">
                        <a:lnSpc>
                          <a:spcPct val="100000"/>
                        </a:lnSpc>
                        <a:spcBef>
                          <a:spcPts val="0"/>
                        </a:spcBef>
                        <a:spcAft>
                          <a:spcPts val="0"/>
                        </a:spcAft>
                        <a:buClrTx/>
                        <a:buSzTx/>
                        <a:buFontTx/>
                        <a:buNone/>
                        <a:tabLst/>
                        <a:defRPr/>
                      </a:pPr>
                      <a:r>
                        <a:rPr lang="en-IN" sz="2000" dirty="0">
                          <a:solidFill>
                            <a:srgbClr val="000000"/>
                          </a:solidFill>
                          <a:effectLst/>
                          <a:latin typeface="+mn-lt"/>
                        </a:rPr>
                        <a:t>Basis of comparison</a:t>
                      </a:r>
                    </a:p>
                    <a:p>
                      <a:pPr algn="l" fontAlgn="t"/>
                      <a:endParaRPr lang="en-IN" sz="2000" dirty="0">
                        <a:solidFill>
                          <a:srgbClr val="000000"/>
                        </a:solidFill>
                        <a:effectLst/>
                        <a:latin typeface="+mn-lt"/>
                      </a:endParaRPr>
                    </a:p>
                  </a:txBody>
                  <a:tcPr marL="114300" marR="114300" marT="114300" marB="114300"/>
                </a:tc>
                <a:tc>
                  <a:txBody>
                    <a:bodyPr/>
                    <a:lstStyle/>
                    <a:p>
                      <a:pPr marL="0" marR="0" lvl="0" indent="0" algn="l" defTabSz="1218987" rtl="0" eaLnBrk="1" fontAlgn="t" latinLnBrk="0" hangingPunct="1">
                        <a:lnSpc>
                          <a:spcPct val="100000"/>
                        </a:lnSpc>
                        <a:spcBef>
                          <a:spcPts val="0"/>
                        </a:spcBef>
                        <a:spcAft>
                          <a:spcPts val="0"/>
                        </a:spcAft>
                        <a:buClrTx/>
                        <a:buSzTx/>
                        <a:buFontTx/>
                        <a:buNone/>
                        <a:tabLst/>
                        <a:defRPr/>
                      </a:pPr>
                      <a:r>
                        <a:rPr lang="en-IN" sz="2000" dirty="0">
                          <a:solidFill>
                            <a:srgbClr val="000000"/>
                          </a:solidFill>
                          <a:effectLst/>
                          <a:latin typeface="+mn-lt"/>
                        </a:rPr>
                        <a:t>Linear Data structure</a:t>
                      </a:r>
                    </a:p>
                  </a:txBody>
                  <a:tcPr marL="114300" marR="114300" marT="114300" marB="114300"/>
                </a:tc>
                <a:tc>
                  <a:txBody>
                    <a:bodyPr/>
                    <a:lstStyle/>
                    <a:p>
                      <a:pPr algn="l" fontAlgn="t"/>
                      <a:r>
                        <a:rPr lang="en-IN" sz="2000" dirty="0">
                          <a:solidFill>
                            <a:srgbClr val="000000"/>
                          </a:solidFill>
                          <a:effectLst/>
                          <a:latin typeface="+mn-lt"/>
                        </a:rPr>
                        <a:t>Non-Linear Data structure</a:t>
                      </a:r>
                    </a:p>
                  </a:txBody>
                  <a:tcPr/>
                </a:tc>
                <a:extLst>
                  <a:ext uri="{0D108BD9-81ED-4DB2-BD59-A6C34878D82A}">
                    <a16:rowId xmlns:a16="http://schemas.microsoft.com/office/drawing/2014/main" val="10000"/>
                  </a:ext>
                </a:extLst>
              </a:tr>
              <a:tr h="419909">
                <a:tc>
                  <a:txBody>
                    <a:bodyPr/>
                    <a:lstStyle/>
                    <a:p>
                      <a:pPr algn="just" fontAlgn="t"/>
                      <a:r>
                        <a:rPr lang="en-IN" sz="2000" b="1" dirty="0">
                          <a:solidFill>
                            <a:srgbClr val="333333"/>
                          </a:solidFill>
                          <a:effectLst/>
                          <a:latin typeface="+mn-lt"/>
                        </a:rPr>
                        <a:t>Definition</a:t>
                      </a:r>
                      <a:endParaRPr lang="en-IN" sz="2000" dirty="0">
                        <a:solidFill>
                          <a:srgbClr val="333333"/>
                        </a:solidFill>
                        <a:effectLst/>
                        <a:latin typeface="+mn-lt"/>
                      </a:endParaRPr>
                    </a:p>
                  </a:txBody>
                  <a:tcPr marL="76200" marR="76200" marT="76200" marB="76200"/>
                </a:tc>
                <a:tc>
                  <a:txBody>
                    <a:bodyPr/>
                    <a:lstStyle/>
                    <a:p>
                      <a:pPr algn="just" fontAlgn="t"/>
                      <a:r>
                        <a:rPr lang="en-GB" sz="2000" dirty="0">
                          <a:solidFill>
                            <a:srgbClr val="333333"/>
                          </a:solidFill>
                          <a:effectLst/>
                          <a:latin typeface="+mn-lt"/>
                        </a:rPr>
                        <a:t>The linear search starts searching from the first element and compares each element with a searched element till the element is not found.</a:t>
                      </a:r>
                    </a:p>
                  </a:txBody>
                  <a:tcPr marL="76200" marR="76200" marT="76200" marB="76200"/>
                </a:tc>
                <a:tc>
                  <a:txBody>
                    <a:bodyPr/>
                    <a:lstStyle/>
                    <a:p>
                      <a:pPr algn="just" fontAlgn="t"/>
                      <a:r>
                        <a:rPr lang="en-GB" sz="2000" dirty="0">
                          <a:solidFill>
                            <a:srgbClr val="333333"/>
                          </a:solidFill>
                          <a:effectLst/>
                          <a:latin typeface="+mn-lt"/>
                        </a:rPr>
                        <a:t>It finds the position of the searched element by finding the middle element of the array.</a:t>
                      </a:r>
                    </a:p>
                  </a:txBody>
                  <a:tcPr marL="76200" marR="76200" marT="76200" marB="76200"/>
                </a:tc>
                <a:extLst>
                  <a:ext uri="{0D108BD9-81ED-4DB2-BD59-A6C34878D82A}">
                    <a16:rowId xmlns:a16="http://schemas.microsoft.com/office/drawing/2014/main" val="76829077"/>
                  </a:ext>
                </a:extLst>
              </a:tr>
              <a:tr h="419909">
                <a:tc>
                  <a:txBody>
                    <a:bodyPr/>
                    <a:lstStyle/>
                    <a:p>
                      <a:pPr algn="just" fontAlgn="t"/>
                      <a:r>
                        <a:rPr lang="en-IN" sz="2000" b="1">
                          <a:solidFill>
                            <a:srgbClr val="333333"/>
                          </a:solidFill>
                          <a:effectLst/>
                          <a:latin typeface="+mn-lt"/>
                        </a:rPr>
                        <a:t>Sorted data</a:t>
                      </a:r>
                      <a:endParaRPr lang="en-IN" sz="2000">
                        <a:solidFill>
                          <a:srgbClr val="333333"/>
                        </a:solidFill>
                        <a:effectLst/>
                        <a:latin typeface="+mn-lt"/>
                      </a:endParaRPr>
                    </a:p>
                  </a:txBody>
                  <a:tcPr marL="76200" marR="76200" marT="76200" marB="76200"/>
                </a:tc>
                <a:tc>
                  <a:txBody>
                    <a:bodyPr/>
                    <a:lstStyle/>
                    <a:p>
                      <a:pPr algn="just" fontAlgn="t"/>
                      <a:r>
                        <a:rPr lang="en-GB" sz="2000">
                          <a:solidFill>
                            <a:srgbClr val="333333"/>
                          </a:solidFill>
                          <a:effectLst/>
                          <a:latin typeface="+mn-lt"/>
                        </a:rPr>
                        <a:t>In a linear search, the elements don't need to be arranged in sorted order.</a:t>
                      </a:r>
                    </a:p>
                  </a:txBody>
                  <a:tcPr marL="76200" marR="76200" marT="76200" marB="76200"/>
                </a:tc>
                <a:tc>
                  <a:txBody>
                    <a:bodyPr/>
                    <a:lstStyle/>
                    <a:p>
                      <a:pPr algn="just" fontAlgn="t"/>
                      <a:r>
                        <a:rPr lang="en-GB" sz="2000">
                          <a:solidFill>
                            <a:srgbClr val="333333"/>
                          </a:solidFill>
                          <a:effectLst/>
                          <a:latin typeface="+mn-lt"/>
                        </a:rPr>
                        <a:t>The pre-condition for the binary search is that the elements must be arranged in a sorted order.</a:t>
                      </a:r>
                    </a:p>
                  </a:txBody>
                  <a:tcPr marL="76200" marR="76200" marT="76200" marB="76200"/>
                </a:tc>
                <a:extLst>
                  <a:ext uri="{0D108BD9-81ED-4DB2-BD59-A6C34878D82A}">
                    <a16:rowId xmlns:a16="http://schemas.microsoft.com/office/drawing/2014/main" val="3561785872"/>
                  </a:ext>
                </a:extLst>
              </a:tr>
              <a:tr h="419909">
                <a:tc>
                  <a:txBody>
                    <a:bodyPr/>
                    <a:lstStyle/>
                    <a:p>
                      <a:pPr algn="just" fontAlgn="t"/>
                      <a:r>
                        <a:rPr lang="en-IN" sz="2000" b="1">
                          <a:solidFill>
                            <a:srgbClr val="333333"/>
                          </a:solidFill>
                          <a:effectLst/>
                          <a:latin typeface="+mn-lt"/>
                        </a:rPr>
                        <a:t>Implementation</a:t>
                      </a:r>
                      <a:endParaRPr lang="en-IN" sz="2000">
                        <a:solidFill>
                          <a:srgbClr val="333333"/>
                        </a:solidFill>
                        <a:effectLst/>
                        <a:latin typeface="+mn-lt"/>
                      </a:endParaRPr>
                    </a:p>
                  </a:txBody>
                  <a:tcPr marL="76200" marR="76200" marT="76200" marB="76200"/>
                </a:tc>
                <a:tc>
                  <a:txBody>
                    <a:bodyPr/>
                    <a:lstStyle/>
                    <a:p>
                      <a:pPr algn="just" fontAlgn="t"/>
                      <a:r>
                        <a:rPr lang="en-GB" sz="2000" dirty="0">
                          <a:solidFill>
                            <a:srgbClr val="333333"/>
                          </a:solidFill>
                          <a:effectLst/>
                          <a:latin typeface="+mn-lt"/>
                        </a:rPr>
                        <a:t>The linear search can be implemented on any linear data structure such as an array, linked list, etc.</a:t>
                      </a:r>
                    </a:p>
                  </a:txBody>
                  <a:tcPr marL="76200" marR="76200" marT="76200" marB="76200"/>
                </a:tc>
                <a:tc>
                  <a:txBody>
                    <a:bodyPr/>
                    <a:lstStyle/>
                    <a:p>
                      <a:pPr algn="just" fontAlgn="t"/>
                      <a:r>
                        <a:rPr lang="en-GB" sz="2000" dirty="0">
                          <a:solidFill>
                            <a:srgbClr val="333333"/>
                          </a:solidFill>
                          <a:effectLst/>
                          <a:latin typeface="+mn-lt"/>
                        </a:rPr>
                        <a:t>The implementation of binary search is limited as it can be implemented only on those data structures that have two-way traversal.</a:t>
                      </a:r>
                    </a:p>
                  </a:txBody>
                  <a:tcPr marL="76200" marR="76200" marT="76200" marB="76200"/>
                </a:tc>
                <a:extLst>
                  <a:ext uri="{0D108BD9-81ED-4DB2-BD59-A6C34878D82A}">
                    <a16:rowId xmlns:a16="http://schemas.microsoft.com/office/drawing/2014/main" val="2878422729"/>
                  </a:ext>
                </a:extLst>
              </a:tr>
            </a:tbl>
          </a:graphicData>
        </a:graphic>
      </p:graphicFrame>
    </p:spTree>
    <p:extLst>
      <p:ext uri="{BB962C8B-B14F-4D97-AF65-F5344CB8AC3E}">
        <p14:creationId xmlns:p14="http://schemas.microsoft.com/office/powerpoint/2010/main" val="19384638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Linear Search VS Binary Search</a:t>
            </a:r>
          </a:p>
        </p:txBody>
      </p:sp>
      <p:graphicFrame>
        <p:nvGraphicFramePr>
          <p:cNvPr id="2" name="Table 1">
            <a:extLst>
              <a:ext uri="{FF2B5EF4-FFF2-40B4-BE49-F238E27FC236}">
                <a16:creationId xmlns:a16="http://schemas.microsoft.com/office/drawing/2014/main" id="{1BA3F2BD-5E8C-E269-5863-A5187D7B98B1}"/>
              </a:ext>
            </a:extLst>
          </p:cNvPr>
          <p:cNvGraphicFramePr>
            <a:graphicFrameLocks noGrp="1"/>
          </p:cNvGraphicFramePr>
          <p:nvPr>
            <p:extLst>
              <p:ext uri="{D42A27DB-BD31-4B8C-83A1-F6EECF244321}">
                <p14:modId xmlns:p14="http://schemas.microsoft.com/office/powerpoint/2010/main" val="3047342983"/>
              </p:ext>
            </p:extLst>
          </p:nvPr>
        </p:nvGraphicFramePr>
        <p:xfrm>
          <a:off x="265112" y="685800"/>
          <a:ext cx="11658600" cy="6019800"/>
        </p:xfrm>
        <a:graphic>
          <a:graphicData uri="http://schemas.openxmlformats.org/drawingml/2006/table">
            <a:tbl>
              <a:tblPr firstRow="1" bandRow="1">
                <a:tableStyleId>{EB9631B5-78F2-41C9-869B-9F39066F8104}</a:tableStyleId>
              </a:tblPr>
              <a:tblGrid>
                <a:gridCol w="2011552">
                  <a:extLst>
                    <a:ext uri="{9D8B030D-6E8A-4147-A177-3AD203B41FA5}">
                      <a16:colId xmlns:a16="http://schemas.microsoft.com/office/drawing/2014/main" val="20000"/>
                    </a:ext>
                  </a:extLst>
                </a:gridCol>
                <a:gridCol w="4622369">
                  <a:extLst>
                    <a:ext uri="{9D8B030D-6E8A-4147-A177-3AD203B41FA5}">
                      <a16:colId xmlns:a16="http://schemas.microsoft.com/office/drawing/2014/main" val="2392900803"/>
                    </a:ext>
                  </a:extLst>
                </a:gridCol>
                <a:gridCol w="5024679">
                  <a:extLst>
                    <a:ext uri="{9D8B030D-6E8A-4147-A177-3AD203B41FA5}">
                      <a16:colId xmlns:a16="http://schemas.microsoft.com/office/drawing/2014/main" val="3713810335"/>
                    </a:ext>
                  </a:extLst>
                </a:gridCol>
              </a:tblGrid>
              <a:tr h="419909">
                <a:tc>
                  <a:txBody>
                    <a:bodyPr/>
                    <a:lstStyle/>
                    <a:p>
                      <a:pPr marL="0" marR="0" lvl="0" indent="0" algn="l" defTabSz="1218987" rtl="0" eaLnBrk="1" fontAlgn="t" latinLnBrk="0" hangingPunct="1">
                        <a:lnSpc>
                          <a:spcPct val="100000"/>
                        </a:lnSpc>
                        <a:spcBef>
                          <a:spcPts val="0"/>
                        </a:spcBef>
                        <a:spcAft>
                          <a:spcPts val="0"/>
                        </a:spcAft>
                        <a:buClrTx/>
                        <a:buSzTx/>
                        <a:buFontTx/>
                        <a:buNone/>
                        <a:tabLst/>
                        <a:defRPr/>
                      </a:pPr>
                      <a:r>
                        <a:rPr lang="en-IN" sz="2000" dirty="0">
                          <a:solidFill>
                            <a:srgbClr val="000000"/>
                          </a:solidFill>
                          <a:effectLst/>
                          <a:latin typeface="+mn-lt"/>
                        </a:rPr>
                        <a:t>Basis of comparison</a:t>
                      </a:r>
                    </a:p>
                    <a:p>
                      <a:pPr algn="l" fontAlgn="t"/>
                      <a:endParaRPr lang="en-IN" sz="2000" dirty="0">
                        <a:solidFill>
                          <a:srgbClr val="000000"/>
                        </a:solidFill>
                        <a:effectLst/>
                        <a:latin typeface="+mn-lt"/>
                      </a:endParaRPr>
                    </a:p>
                  </a:txBody>
                  <a:tcPr marL="114300" marR="114300" marT="114300" marB="114300"/>
                </a:tc>
                <a:tc>
                  <a:txBody>
                    <a:bodyPr/>
                    <a:lstStyle/>
                    <a:p>
                      <a:pPr marL="0" marR="0" lvl="0" indent="0" algn="l" defTabSz="1218987" rtl="0" eaLnBrk="1" fontAlgn="t" latinLnBrk="0" hangingPunct="1">
                        <a:lnSpc>
                          <a:spcPct val="100000"/>
                        </a:lnSpc>
                        <a:spcBef>
                          <a:spcPts val="0"/>
                        </a:spcBef>
                        <a:spcAft>
                          <a:spcPts val="0"/>
                        </a:spcAft>
                        <a:buClrTx/>
                        <a:buSzTx/>
                        <a:buFontTx/>
                        <a:buNone/>
                        <a:tabLst/>
                        <a:defRPr/>
                      </a:pPr>
                      <a:r>
                        <a:rPr lang="en-IN" sz="2000" dirty="0">
                          <a:solidFill>
                            <a:srgbClr val="000000"/>
                          </a:solidFill>
                          <a:effectLst/>
                          <a:latin typeface="+mn-lt"/>
                        </a:rPr>
                        <a:t>Linear Data structure</a:t>
                      </a:r>
                    </a:p>
                  </a:txBody>
                  <a:tcPr marL="114300" marR="114300" marT="114300" marB="114300"/>
                </a:tc>
                <a:tc>
                  <a:txBody>
                    <a:bodyPr/>
                    <a:lstStyle/>
                    <a:p>
                      <a:pPr algn="l" fontAlgn="t"/>
                      <a:r>
                        <a:rPr lang="en-IN" sz="2000" dirty="0">
                          <a:solidFill>
                            <a:srgbClr val="000000"/>
                          </a:solidFill>
                          <a:effectLst/>
                          <a:latin typeface="+mn-lt"/>
                        </a:rPr>
                        <a:t>Non-Linear Data structure</a:t>
                      </a:r>
                    </a:p>
                  </a:txBody>
                  <a:tcPr/>
                </a:tc>
                <a:extLst>
                  <a:ext uri="{0D108BD9-81ED-4DB2-BD59-A6C34878D82A}">
                    <a16:rowId xmlns:a16="http://schemas.microsoft.com/office/drawing/2014/main" val="10000"/>
                  </a:ext>
                </a:extLst>
              </a:tr>
              <a:tr h="419909">
                <a:tc>
                  <a:txBody>
                    <a:bodyPr/>
                    <a:lstStyle/>
                    <a:p>
                      <a:pPr algn="just" fontAlgn="t"/>
                      <a:r>
                        <a:rPr lang="en-IN" sz="2000" b="1">
                          <a:solidFill>
                            <a:srgbClr val="333333"/>
                          </a:solidFill>
                          <a:effectLst/>
                          <a:latin typeface="+mn-lt"/>
                        </a:rPr>
                        <a:t>Approach</a:t>
                      </a:r>
                      <a:endParaRPr lang="en-IN" sz="2000">
                        <a:solidFill>
                          <a:srgbClr val="333333"/>
                        </a:solidFill>
                        <a:effectLst/>
                        <a:latin typeface="+mn-lt"/>
                      </a:endParaRPr>
                    </a:p>
                  </a:txBody>
                  <a:tcPr marL="76200" marR="76200" marT="76200" marB="76200"/>
                </a:tc>
                <a:tc>
                  <a:txBody>
                    <a:bodyPr/>
                    <a:lstStyle/>
                    <a:p>
                      <a:pPr algn="just" fontAlgn="t"/>
                      <a:r>
                        <a:rPr lang="en-GB" sz="2000">
                          <a:solidFill>
                            <a:srgbClr val="333333"/>
                          </a:solidFill>
                          <a:effectLst/>
                          <a:latin typeface="+mn-lt"/>
                        </a:rPr>
                        <a:t>It is based on the sequential approach.</a:t>
                      </a:r>
                    </a:p>
                  </a:txBody>
                  <a:tcPr marL="76200" marR="76200" marT="76200" marB="76200"/>
                </a:tc>
                <a:tc>
                  <a:txBody>
                    <a:bodyPr/>
                    <a:lstStyle/>
                    <a:p>
                      <a:pPr algn="just" fontAlgn="t"/>
                      <a:r>
                        <a:rPr lang="en-GB" sz="2000">
                          <a:solidFill>
                            <a:srgbClr val="333333"/>
                          </a:solidFill>
                          <a:effectLst/>
                          <a:latin typeface="+mn-lt"/>
                        </a:rPr>
                        <a:t>It is based on the divide and conquer approach.</a:t>
                      </a:r>
                    </a:p>
                  </a:txBody>
                  <a:tcPr marL="76200" marR="76200" marT="76200" marB="76200"/>
                </a:tc>
                <a:extLst>
                  <a:ext uri="{0D108BD9-81ED-4DB2-BD59-A6C34878D82A}">
                    <a16:rowId xmlns:a16="http://schemas.microsoft.com/office/drawing/2014/main" val="76829077"/>
                  </a:ext>
                </a:extLst>
              </a:tr>
              <a:tr h="419909">
                <a:tc>
                  <a:txBody>
                    <a:bodyPr/>
                    <a:lstStyle/>
                    <a:p>
                      <a:pPr algn="just" fontAlgn="t"/>
                      <a:r>
                        <a:rPr lang="en-IN" sz="2000" b="1">
                          <a:solidFill>
                            <a:srgbClr val="333333"/>
                          </a:solidFill>
                          <a:effectLst/>
                          <a:latin typeface="+mn-lt"/>
                        </a:rPr>
                        <a:t>Size</a:t>
                      </a:r>
                      <a:endParaRPr lang="en-IN" sz="2000">
                        <a:solidFill>
                          <a:srgbClr val="333333"/>
                        </a:solidFill>
                        <a:effectLst/>
                        <a:latin typeface="+mn-lt"/>
                      </a:endParaRPr>
                    </a:p>
                  </a:txBody>
                  <a:tcPr marL="76200" marR="76200" marT="76200" marB="76200"/>
                </a:tc>
                <a:tc>
                  <a:txBody>
                    <a:bodyPr/>
                    <a:lstStyle/>
                    <a:p>
                      <a:pPr algn="just" fontAlgn="t"/>
                      <a:r>
                        <a:rPr lang="en-GB" sz="2000">
                          <a:solidFill>
                            <a:srgbClr val="333333"/>
                          </a:solidFill>
                          <a:effectLst/>
                          <a:latin typeface="+mn-lt"/>
                        </a:rPr>
                        <a:t>It is preferrable for the small-sized data sets.</a:t>
                      </a:r>
                    </a:p>
                  </a:txBody>
                  <a:tcPr marL="76200" marR="76200" marT="76200" marB="76200"/>
                </a:tc>
                <a:tc>
                  <a:txBody>
                    <a:bodyPr/>
                    <a:lstStyle/>
                    <a:p>
                      <a:pPr algn="just" fontAlgn="t"/>
                      <a:r>
                        <a:rPr lang="en-GB" sz="2000">
                          <a:solidFill>
                            <a:srgbClr val="333333"/>
                          </a:solidFill>
                          <a:effectLst/>
                          <a:latin typeface="+mn-lt"/>
                        </a:rPr>
                        <a:t>It is preferrable for the large-size data sets.</a:t>
                      </a:r>
                    </a:p>
                  </a:txBody>
                  <a:tcPr marL="76200" marR="76200" marT="76200" marB="76200"/>
                </a:tc>
                <a:extLst>
                  <a:ext uri="{0D108BD9-81ED-4DB2-BD59-A6C34878D82A}">
                    <a16:rowId xmlns:a16="http://schemas.microsoft.com/office/drawing/2014/main" val="3561785872"/>
                  </a:ext>
                </a:extLst>
              </a:tr>
              <a:tr h="419909">
                <a:tc>
                  <a:txBody>
                    <a:bodyPr/>
                    <a:lstStyle/>
                    <a:p>
                      <a:pPr algn="just" fontAlgn="t"/>
                      <a:r>
                        <a:rPr lang="en-IN" sz="2000" b="1">
                          <a:solidFill>
                            <a:srgbClr val="333333"/>
                          </a:solidFill>
                          <a:effectLst/>
                          <a:latin typeface="+mn-lt"/>
                        </a:rPr>
                        <a:t>Efficiency</a:t>
                      </a:r>
                      <a:endParaRPr lang="en-IN" sz="2000">
                        <a:solidFill>
                          <a:srgbClr val="333333"/>
                        </a:solidFill>
                        <a:effectLst/>
                        <a:latin typeface="+mn-lt"/>
                      </a:endParaRPr>
                    </a:p>
                  </a:txBody>
                  <a:tcPr marL="76200" marR="76200" marT="76200" marB="76200"/>
                </a:tc>
                <a:tc>
                  <a:txBody>
                    <a:bodyPr/>
                    <a:lstStyle/>
                    <a:p>
                      <a:pPr algn="just" fontAlgn="t"/>
                      <a:r>
                        <a:rPr lang="en-GB" sz="2000" dirty="0">
                          <a:solidFill>
                            <a:srgbClr val="333333"/>
                          </a:solidFill>
                          <a:effectLst/>
                          <a:latin typeface="+mn-lt"/>
                        </a:rPr>
                        <a:t>It is less efficient in the case of large-size data sets.</a:t>
                      </a:r>
                    </a:p>
                  </a:txBody>
                  <a:tcPr marL="76200" marR="76200" marT="76200" marB="76200"/>
                </a:tc>
                <a:tc>
                  <a:txBody>
                    <a:bodyPr/>
                    <a:lstStyle/>
                    <a:p>
                      <a:pPr algn="just" fontAlgn="t"/>
                      <a:r>
                        <a:rPr lang="en-GB" sz="2000" dirty="0">
                          <a:solidFill>
                            <a:srgbClr val="333333"/>
                          </a:solidFill>
                          <a:effectLst/>
                          <a:latin typeface="+mn-lt"/>
                        </a:rPr>
                        <a:t>It is more efficient in the case of large-size data sets.</a:t>
                      </a:r>
                    </a:p>
                  </a:txBody>
                  <a:tcPr marL="76200" marR="76200" marT="76200" marB="76200"/>
                </a:tc>
                <a:extLst>
                  <a:ext uri="{0D108BD9-81ED-4DB2-BD59-A6C34878D82A}">
                    <a16:rowId xmlns:a16="http://schemas.microsoft.com/office/drawing/2014/main" val="2878422729"/>
                  </a:ext>
                </a:extLst>
              </a:tr>
              <a:tr h="419909">
                <a:tc>
                  <a:txBody>
                    <a:bodyPr/>
                    <a:lstStyle/>
                    <a:p>
                      <a:pPr algn="just" fontAlgn="t"/>
                      <a:r>
                        <a:rPr lang="en-IN" sz="2000" b="1">
                          <a:solidFill>
                            <a:srgbClr val="333333"/>
                          </a:solidFill>
                          <a:effectLst/>
                          <a:latin typeface="+mn-lt"/>
                        </a:rPr>
                        <a:t>Worst-case scenario</a:t>
                      </a:r>
                      <a:endParaRPr lang="en-IN" sz="2000">
                        <a:solidFill>
                          <a:srgbClr val="333333"/>
                        </a:solidFill>
                        <a:effectLst/>
                        <a:latin typeface="+mn-lt"/>
                      </a:endParaRPr>
                    </a:p>
                  </a:txBody>
                  <a:tcPr marL="76200" marR="76200" marT="76200" marB="76200"/>
                </a:tc>
                <a:tc>
                  <a:txBody>
                    <a:bodyPr/>
                    <a:lstStyle/>
                    <a:p>
                      <a:pPr algn="just" fontAlgn="t"/>
                      <a:r>
                        <a:rPr lang="en-GB" sz="2000">
                          <a:solidFill>
                            <a:srgbClr val="333333"/>
                          </a:solidFill>
                          <a:effectLst/>
                          <a:latin typeface="+mn-lt"/>
                        </a:rPr>
                        <a:t>In a linear search, the worst- case scenario for finding the element is O(n).</a:t>
                      </a:r>
                    </a:p>
                  </a:txBody>
                  <a:tcPr marL="76200" marR="76200" marT="76200" marB="76200"/>
                </a:tc>
                <a:tc>
                  <a:txBody>
                    <a:bodyPr/>
                    <a:lstStyle/>
                    <a:p>
                      <a:pPr algn="just" fontAlgn="t"/>
                      <a:r>
                        <a:rPr lang="en-GB" sz="2000">
                          <a:solidFill>
                            <a:srgbClr val="333333"/>
                          </a:solidFill>
                          <a:effectLst/>
                          <a:latin typeface="+mn-lt"/>
                        </a:rPr>
                        <a:t>In a binary search, the worst-case scenario for finding the element is O(log</a:t>
                      </a:r>
                      <a:r>
                        <a:rPr lang="en-GB" sz="2000" baseline="-25000">
                          <a:solidFill>
                            <a:srgbClr val="333333"/>
                          </a:solidFill>
                          <a:effectLst/>
                          <a:latin typeface="+mn-lt"/>
                        </a:rPr>
                        <a:t>2</a:t>
                      </a:r>
                      <a:r>
                        <a:rPr lang="en-GB" sz="2000">
                          <a:solidFill>
                            <a:srgbClr val="333333"/>
                          </a:solidFill>
                          <a:effectLst/>
                          <a:latin typeface="+mn-lt"/>
                        </a:rPr>
                        <a:t>n).</a:t>
                      </a:r>
                    </a:p>
                  </a:txBody>
                  <a:tcPr marL="76200" marR="76200" marT="76200" marB="76200"/>
                </a:tc>
                <a:extLst>
                  <a:ext uri="{0D108BD9-81ED-4DB2-BD59-A6C34878D82A}">
                    <a16:rowId xmlns:a16="http://schemas.microsoft.com/office/drawing/2014/main" val="1480145532"/>
                  </a:ext>
                </a:extLst>
              </a:tr>
              <a:tr h="419909">
                <a:tc>
                  <a:txBody>
                    <a:bodyPr/>
                    <a:lstStyle/>
                    <a:p>
                      <a:pPr algn="just" fontAlgn="t"/>
                      <a:r>
                        <a:rPr lang="en-IN" sz="2000" b="1">
                          <a:solidFill>
                            <a:srgbClr val="333333"/>
                          </a:solidFill>
                          <a:effectLst/>
                          <a:latin typeface="+mn-lt"/>
                        </a:rPr>
                        <a:t>Best-case scenario</a:t>
                      </a:r>
                      <a:endParaRPr lang="en-IN" sz="2000">
                        <a:solidFill>
                          <a:srgbClr val="333333"/>
                        </a:solidFill>
                        <a:effectLst/>
                        <a:latin typeface="+mn-lt"/>
                      </a:endParaRPr>
                    </a:p>
                  </a:txBody>
                  <a:tcPr marL="76200" marR="76200" marT="76200" marB="76200"/>
                </a:tc>
                <a:tc>
                  <a:txBody>
                    <a:bodyPr/>
                    <a:lstStyle/>
                    <a:p>
                      <a:pPr algn="just" fontAlgn="t"/>
                      <a:r>
                        <a:rPr lang="en-GB" sz="2000">
                          <a:solidFill>
                            <a:srgbClr val="333333"/>
                          </a:solidFill>
                          <a:effectLst/>
                          <a:latin typeface="+mn-lt"/>
                        </a:rPr>
                        <a:t>In a linear search, the best-case scenario for finding the first element in the list is O(1).</a:t>
                      </a:r>
                    </a:p>
                  </a:txBody>
                  <a:tcPr marL="76200" marR="76200" marT="76200" marB="76200"/>
                </a:tc>
                <a:tc>
                  <a:txBody>
                    <a:bodyPr/>
                    <a:lstStyle/>
                    <a:p>
                      <a:pPr algn="just" fontAlgn="t"/>
                      <a:r>
                        <a:rPr lang="en-GB" sz="2000">
                          <a:solidFill>
                            <a:srgbClr val="333333"/>
                          </a:solidFill>
                          <a:effectLst/>
                          <a:latin typeface="+mn-lt"/>
                        </a:rPr>
                        <a:t>In a binary search, the best-case scenario for finding the first element in the list is O(1).</a:t>
                      </a:r>
                    </a:p>
                  </a:txBody>
                  <a:tcPr marL="76200" marR="76200" marT="76200" marB="76200"/>
                </a:tc>
                <a:extLst>
                  <a:ext uri="{0D108BD9-81ED-4DB2-BD59-A6C34878D82A}">
                    <a16:rowId xmlns:a16="http://schemas.microsoft.com/office/drawing/2014/main" val="4196309814"/>
                  </a:ext>
                </a:extLst>
              </a:tr>
              <a:tr h="419909">
                <a:tc>
                  <a:txBody>
                    <a:bodyPr/>
                    <a:lstStyle/>
                    <a:p>
                      <a:pPr algn="just" fontAlgn="t"/>
                      <a:r>
                        <a:rPr lang="en-IN" sz="2000" b="1">
                          <a:solidFill>
                            <a:srgbClr val="333333"/>
                          </a:solidFill>
                          <a:effectLst/>
                          <a:latin typeface="+mn-lt"/>
                        </a:rPr>
                        <a:t>Dimensional array</a:t>
                      </a:r>
                      <a:endParaRPr lang="en-IN" sz="2000">
                        <a:solidFill>
                          <a:srgbClr val="333333"/>
                        </a:solidFill>
                        <a:effectLst/>
                        <a:latin typeface="+mn-lt"/>
                      </a:endParaRPr>
                    </a:p>
                  </a:txBody>
                  <a:tcPr marL="76200" marR="76200" marT="76200" marB="76200"/>
                </a:tc>
                <a:tc>
                  <a:txBody>
                    <a:bodyPr/>
                    <a:lstStyle/>
                    <a:p>
                      <a:pPr algn="just" fontAlgn="t"/>
                      <a:r>
                        <a:rPr lang="en-GB" sz="2000">
                          <a:solidFill>
                            <a:srgbClr val="333333"/>
                          </a:solidFill>
                          <a:effectLst/>
                          <a:latin typeface="+mn-lt"/>
                        </a:rPr>
                        <a:t>It can be implemented on both a single and multidimensional array.</a:t>
                      </a:r>
                    </a:p>
                  </a:txBody>
                  <a:tcPr marL="76200" marR="76200" marT="76200" marB="76200"/>
                </a:tc>
                <a:tc>
                  <a:txBody>
                    <a:bodyPr/>
                    <a:lstStyle/>
                    <a:p>
                      <a:pPr algn="just" fontAlgn="t"/>
                      <a:r>
                        <a:rPr lang="en-GB" sz="2000" dirty="0">
                          <a:solidFill>
                            <a:srgbClr val="333333"/>
                          </a:solidFill>
                          <a:effectLst/>
                          <a:latin typeface="+mn-lt"/>
                        </a:rPr>
                        <a:t>It can be implemented only on a multidimensional array.</a:t>
                      </a:r>
                    </a:p>
                  </a:txBody>
                  <a:tcPr marL="76200" marR="76200" marT="76200" marB="76200"/>
                </a:tc>
                <a:extLst>
                  <a:ext uri="{0D108BD9-81ED-4DB2-BD59-A6C34878D82A}">
                    <a16:rowId xmlns:a16="http://schemas.microsoft.com/office/drawing/2014/main" val="4145730911"/>
                  </a:ext>
                </a:extLst>
              </a:tr>
            </a:tbl>
          </a:graphicData>
        </a:graphic>
      </p:graphicFrame>
    </p:spTree>
    <p:extLst>
      <p:ext uri="{BB962C8B-B14F-4D97-AF65-F5344CB8AC3E}">
        <p14:creationId xmlns:p14="http://schemas.microsoft.com/office/powerpoint/2010/main" val="18647086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603</TotalTime>
  <Words>1947</Words>
  <Application>Microsoft Office PowerPoint</Application>
  <PresentationFormat>Custom</PresentationFormat>
  <Paragraphs>190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Constantia</vt:lpstr>
      <vt:lpstr>Times New Roman</vt:lpstr>
      <vt:lpstr>Verdana</vt:lpstr>
      <vt:lpstr>Wingdings</vt:lpstr>
      <vt:lpstr>Cooking 16x9</vt:lpstr>
      <vt:lpstr>Data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294</cp:revision>
  <dcterms:created xsi:type="dcterms:W3CDTF">2021-12-19T05:09:16Z</dcterms:created>
  <dcterms:modified xsi:type="dcterms:W3CDTF">2023-01-04T16:13:21Z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