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8" r:id="rId6"/>
    <p:sldId id="294" r:id="rId7"/>
    <p:sldId id="268" r:id="rId8"/>
    <p:sldId id="269" r:id="rId9"/>
    <p:sldId id="271" r:id="rId10"/>
    <p:sldId id="288" r:id="rId11"/>
    <p:sldId id="295" r:id="rId12"/>
    <p:sldId id="296" r:id="rId13"/>
    <p:sldId id="297" r:id="rId14"/>
    <p:sldId id="298" r:id="rId15"/>
    <p:sldId id="299" r:id="rId16"/>
    <p:sldId id="25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72" d="100"/>
          <a:sy n="72" d="100"/>
        </p:scale>
        <p:origin x="66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1/5/2023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1/5/2023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1/5/2023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1/5/2023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1/5/2023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1/5/2023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1/5/2023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1/5/2023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379677" cy="856804"/>
          </a:xfrm>
        </p:spPr>
        <p:txBody>
          <a:bodyPr/>
          <a:lstStyle/>
          <a:p>
            <a:r>
              <a:rPr lang="en-IN" b="1" dirty="0"/>
              <a:t>Data Structures</a:t>
            </a:r>
          </a:p>
        </p:txBody>
      </p:sp>
      <p:graphicFrame>
        <p:nvGraphicFramePr>
          <p:cNvPr id="4" name="Table 3"/>
          <p:cNvGraphicFramePr>
            <a:graphicFrameLocks noGrp="1"/>
          </p:cNvGraphicFramePr>
          <p:nvPr>
            <p:extLst>
              <p:ext uri="{D42A27DB-BD31-4B8C-83A1-F6EECF244321}">
                <p14:modId xmlns:p14="http://schemas.microsoft.com/office/powerpoint/2010/main" val="746766909"/>
              </p:ext>
            </p:extLst>
          </p:nvPr>
        </p:nvGraphicFramePr>
        <p:xfrm>
          <a:off x="455612" y="2209800"/>
          <a:ext cx="11041040" cy="2305792"/>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Verdana" panose="020B0604030504040204" pitchFamily="34" charset="0"/>
                          <a:ea typeface="Verdana" panose="020B0604030504040204" pitchFamily="34" charset="0"/>
                        </a:rPr>
                        <a:t>Data Structure</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What is Data Structure?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 </a:t>
                      </a:r>
                      <a:r>
                        <a:rPr lang="en-IN" sz="2400" kern="1200" dirty="0">
                          <a:solidFill>
                            <a:schemeClr val="dk1"/>
                          </a:solidFill>
                          <a:latin typeface="+mn-lt"/>
                          <a:ea typeface="+mn-ea"/>
                          <a:cs typeface="+mn-cs"/>
                        </a:rPr>
                        <a:t>Need Of Data Structure</a:t>
                      </a:r>
                    </a:p>
                  </a:txBody>
                  <a:tcPr anchor="ctr"/>
                </a:tc>
                <a:extLst>
                  <a:ext uri="{0D108BD9-81ED-4DB2-BD59-A6C34878D82A}">
                    <a16:rowId xmlns:a16="http://schemas.microsoft.com/office/drawing/2014/main" val="10001"/>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Types of Data Structure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Major operations on </a:t>
                      </a:r>
                      <a:r>
                        <a:rPr lang="en-US" sz="2400" kern="1200" dirty="0">
                          <a:solidFill>
                            <a:schemeClr val="dk1"/>
                          </a:solidFill>
                          <a:latin typeface="+mn-lt"/>
                          <a:ea typeface="+mn-ea"/>
                          <a:cs typeface="+mn-cs"/>
                        </a:rPr>
                        <a:t>Data Structure</a:t>
                      </a: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0002"/>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Advantages of Data Structure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2400" kern="1200" dirty="0">
                          <a:solidFill>
                            <a:schemeClr val="dk1"/>
                          </a:solidFill>
                          <a:latin typeface="+mn-lt"/>
                          <a:ea typeface="+mn-ea"/>
                          <a:cs typeface="+mn-cs"/>
                          <a:sym typeface="+mn-ea"/>
                        </a:rPr>
                        <a:t>Applications of Data Structure</a:t>
                      </a:r>
                    </a:p>
                  </a:txBody>
                  <a:tcPr anchor="ctr"/>
                </a:tc>
                <a:extLst>
                  <a:ext uri="{0D108BD9-81ED-4DB2-BD59-A6C34878D82A}">
                    <a16:rowId xmlns:a16="http://schemas.microsoft.com/office/drawing/2014/main" val="3059655813"/>
                  </a:ext>
                </a:extLst>
              </a:tr>
              <a:tr h="46214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Asymptotic Notations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2400" kern="1200" dirty="0">
                        <a:solidFill>
                          <a:schemeClr val="dk1"/>
                        </a:solidFill>
                        <a:latin typeface="+mn-lt"/>
                        <a:ea typeface="+mn-ea"/>
                        <a:cs typeface="+mn-cs"/>
                        <a:sym typeface="+mn-ea"/>
                      </a:endParaRPr>
                    </a:p>
                  </a:txBody>
                  <a:tcPr anchor="ctr"/>
                </a:tc>
                <a:extLst>
                  <a:ext uri="{0D108BD9-81ED-4DB2-BD59-A6C34878D82A}">
                    <a16:rowId xmlns:a16="http://schemas.microsoft.com/office/drawing/2014/main" val="1601770549"/>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1" y="1371600"/>
            <a:ext cx="6195659" cy="5109282"/>
          </a:xfrm>
        </p:spPr>
        <p:txBody>
          <a:bodyPr>
            <a:normAutofit fontScale="92500" lnSpcReduction="10000"/>
          </a:bodyPr>
          <a:lstStyle/>
          <a:p>
            <a:pPr marL="0" indent="0" algn="just">
              <a:buNone/>
            </a:pPr>
            <a:r>
              <a:rPr lang="en-GB" sz="2400" b="0" i="0" dirty="0">
                <a:effectLst/>
              </a:rPr>
              <a:t>Big-O notation represents the upper bound of the running time of an algorithm. Thus, it gives the worst-case complexity of an algorithm.</a:t>
            </a:r>
          </a:p>
          <a:p>
            <a:pPr marL="0" indent="0" algn="just">
              <a:buNone/>
            </a:pPr>
            <a:r>
              <a:rPr lang="en-GB" sz="2400" b="0" i="0" dirty="0">
                <a:effectLst/>
              </a:rPr>
              <a:t>Big-O gives the upper bound of a function</a:t>
            </a:r>
          </a:p>
          <a:p>
            <a:pPr marL="0" indent="0" algn="just">
              <a:buNone/>
            </a:pPr>
            <a:r>
              <a:rPr lang="en-GB" sz="2400" b="0" i="0" dirty="0">
                <a:effectLst/>
              </a:rPr>
              <a:t>O(g(n)) = { f(n): there exist positive constants c and n0 such that 0 ≤ f(n) ≤ cg(n) for all n ≥ n0 }</a:t>
            </a:r>
          </a:p>
          <a:p>
            <a:pPr marL="0" indent="0" algn="just">
              <a:buNone/>
            </a:pPr>
            <a:r>
              <a:rPr lang="en-GB" sz="2400" dirty="0"/>
              <a:t>The above expression can be described as a function f(n) belongs to the set O(g(n)) if there exists a positive constant c such that it lies between 0 and cg(n), for sufficiently large n.</a:t>
            </a:r>
          </a:p>
          <a:p>
            <a:pPr marL="0" indent="0" algn="just">
              <a:buNone/>
            </a:pPr>
            <a:r>
              <a:rPr lang="en-GB" sz="2400" dirty="0"/>
              <a:t>Since it gives the worst-case running time of an algorithm, it is widely used to analyse an algorithm as we are always interested in the worst-case scenario.</a:t>
            </a:r>
          </a:p>
          <a:p>
            <a:pPr marL="0" indent="0" algn="just">
              <a:buNone/>
            </a:pPr>
            <a:endParaRPr lang="en-GB" sz="2400" b="0" i="0" dirty="0">
              <a:effectLst/>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Big-O notation</a:t>
            </a:r>
            <a:endParaRPr lang="en-IN" sz="4000" b="1" kern="1200" dirty="0">
              <a:solidFill>
                <a:schemeClr val="dk1"/>
              </a:solidFill>
              <a:latin typeface="+mn-lt"/>
              <a:ea typeface="+mn-ea"/>
              <a:cs typeface="+mn-cs"/>
            </a:endParaRPr>
          </a:p>
        </p:txBody>
      </p:sp>
      <p:pic>
        <p:nvPicPr>
          <p:cNvPr id="1026" name="Picture 2" descr="Asymptotic Analysis: Big-O notation">
            <a:extLst>
              <a:ext uri="{FF2B5EF4-FFF2-40B4-BE49-F238E27FC236}">
                <a16:creationId xmlns:a16="http://schemas.microsoft.com/office/drawing/2014/main" id="{84AE5A39-6CF1-A446-0755-343D71E90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1771" y="990600"/>
            <a:ext cx="4705980" cy="5109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607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1074" y="1371600"/>
            <a:ext cx="6215338" cy="5334001"/>
          </a:xfrm>
        </p:spPr>
        <p:txBody>
          <a:bodyPr>
            <a:normAutofit fontScale="92500" lnSpcReduction="10000"/>
          </a:bodyPr>
          <a:lstStyle/>
          <a:p>
            <a:pPr marL="0" indent="0" algn="just">
              <a:buNone/>
            </a:pPr>
            <a:r>
              <a:rPr lang="en-GB" sz="2600" b="0" i="0" dirty="0">
                <a:effectLst/>
              </a:rPr>
              <a:t>Omega notation represents the lower bound of the running time of an algorithm. Thus, it provides the best case complexity of an algorithm.</a:t>
            </a:r>
          </a:p>
          <a:p>
            <a:pPr marL="0" indent="0" algn="just">
              <a:buNone/>
            </a:pPr>
            <a:r>
              <a:rPr lang="en-GB" sz="2600" b="0" i="0" dirty="0">
                <a:effectLst/>
              </a:rPr>
              <a:t>Omega gives the lower bound of a function.</a:t>
            </a:r>
          </a:p>
          <a:p>
            <a:pPr marL="0" indent="0" algn="just">
              <a:buNone/>
            </a:pPr>
            <a:r>
              <a:rPr lang="el-GR" sz="2600" b="0" i="0" dirty="0">
                <a:effectLst/>
              </a:rPr>
              <a:t>Ω(</a:t>
            </a:r>
            <a:r>
              <a:rPr lang="en-GB" sz="2600" b="0" i="0" dirty="0">
                <a:effectLst/>
              </a:rPr>
              <a:t>g(n)) = { f(n): there exist positive constants c and n0 such that 0 ≤ cg(n) ≤ f(n) for all n ≥ n0 }</a:t>
            </a:r>
          </a:p>
          <a:p>
            <a:pPr marL="0" indent="0" algn="just">
              <a:buNone/>
            </a:pPr>
            <a:r>
              <a:rPr lang="en-GB" sz="2600" dirty="0"/>
              <a:t>The above expression can be described as a function f(n) belongs to the set Ω(g(n)) if there exists a positive constant c such that it lies above cg(n), for sufficiently large n. For any value of n, the minimum time required by the algorithm is given by Omega Ω(g(n)).</a:t>
            </a:r>
            <a:endParaRPr lang="en-GB" sz="2400" b="0" i="0" dirty="0">
              <a:effectLst/>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Omega Notation (</a:t>
            </a:r>
            <a:r>
              <a:rPr lang="el-GR" altLang="zh-CN" sz="4000" b="1" kern="1200" dirty="0">
                <a:solidFill>
                  <a:schemeClr val="dk1"/>
                </a:solidFill>
                <a:latin typeface="+mn-lt"/>
                <a:ea typeface="+mn-ea"/>
                <a:cs typeface="+mn-cs"/>
                <a:sym typeface="+mn-ea"/>
              </a:rPr>
              <a:t>Ω-</a:t>
            </a:r>
            <a:r>
              <a:rPr lang="en-US" altLang="zh-CN" sz="4000" b="1" kern="1200" dirty="0">
                <a:solidFill>
                  <a:schemeClr val="dk1"/>
                </a:solidFill>
                <a:latin typeface="+mn-lt"/>
                <a:ea typeface="+mn-ea"/>
                <a:cs typeface="+mn-cs"/>
                <a:sym typeface="+mn-ea"/>
              </a:rPr>
              <a:t>notation)</a:t>
            </a:r>
            <a:endParaRPr lang="en-IN" sz="4000" b="1" kern="1200" dirty="0">
              <a:solidFill>
                <a:schemeClr val="dk1"/>
              </a:solidFill>
              <a:latin typeface="+mn-lt"/>
              <a:ea typeface="+mn-ea"/>
              <a:cs typeface="+mn-cs"/>
            </a:endParaRPr>
          </a:p>
        </p:txBody>
      </p:sp>
      <p:pic>
        <p:nvPicPr>
          <p:cNvPr id="2050" name="Picture 2" descr="Asymptotic Analysis: Omega Notation">
            <a:extLst>
              <a:ext uri="{FF2B5EF4-FFF2-40B4-BE49-F238E27FC236}">
                <a16:creationId xmlns:a16="http://schemas.microsoft.com/office/drawing/2014/main" id="{791D0A7B-341E-89E5-32EB-C3A44FAB1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313" y="928131"/>
            <a:ext cx="4606924" cy="500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809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2" y="1371600"/>
            <a:ext cx="6260782" cy="5305308"/>
          </a:xfrm>
        </p:spPr>
        <p:txBody>
          <a:bodyPr>
            <a:normAutofit fontScale="92500" lnSpcReduction="20000"/>
          </a:bodyPr>
          <a:lstStyle/>
          <a:p>
            <a:pPr marL="0" indent="0" algn="just">
              <a:buNone/>
            </a:pPr>
            <a:r>
              <a:rPr lang="en-GB" sz="2400" b="0" i="0" dirty="0">
                <a:effectLst/>
              </a:rPr>
              <a:t>Theta notation encloses the function from above and below. Since it represents the upper and the lower bound of the running time of an algorithm, it is used for analysing the average-case complexity of an algorithm.</a:t>
            </a:r>
          </a:p>
          <a:p>
            <a:pPr marL="0" indent="0" algn="just">
              <a:buNone/>
            </a:pPr>
            <a:r>
              <a:rPr lang="en-GB" sz="2400" b="0" i="0" dirty="0">
                <a:effectLst/>
              </a:rPr>
              <a:t>Theta bounds the function within constants factors</a:t>
            </a:r>
          </a:p>
          <a:p>
            <a:pPr marL="0" indent="0" algn="just">
              <a:buNone/>
            </a:pPr>
            <a:r>
              <a:rPr lang="en-GB" sz="2400" b="0" i="0" dirty="0">
                <a:effectLst/>
              </a:rPr>
              <a:t>Θ(g(n)) = { f(n): there exist positive constants c1, c2 and n0 such that 0 ≤ c1g(n) ≤ f(n) ≤ c2g(n) for all n ≥ n0 }</a:t>
            </a:r>
          </a:p>
          <a:p>
            <a:pPr marL="0" indent="0" algn="just">
              <a:buNone/>
            </a:pPr>
            <a:r>
              <a:rPr lang="en-GB" sz="2400" dirty="0"/>
              <a:t>The above expression can be described as a function f(n) belongs to the set Θ(g(n)) if there exist positive constants c1 and c2 such that it can be sandwiched between c1g(n) and c2g(n), for sufficiently large n. If a function f(n) lies anywhere in between c1g(n) and c2g(n) for all n ≥ n0, then f(n) is said to be asymptotically tight bound.</a:t>
            </a:r>
            <a:endParaRPr lang="en-GB" sz="2400" b="0" i="0" dirty="0">
              <a:effectLst/>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Theta Notation (</a:t>
            </a:r>
            <a:r>
              <a:rPr lang="el-GR" altLang="zh-CN" sz="4000" b="1" kern="1200" dirty="0">
                <a:solidFill>
                  <a:schemeClr val="dk1"/>
                </a:solidFill>
                <a:latin typeface="+mn-lt"/>
                <a:ea typeface="+mn-ea"/>
                <a:cs typeface="+mn-cs"/>
                <a:sym typeface="+mn-ea"/>
              </a:rPr>
              <a:t>Θ-</a:t>
            </a:r>
            <a:r>
              <a:rPr lang="en-US" altLang="zh-CN" sz="4000" b="1" kern="1200" dirty="0">
                <a:solidFill>
                  <a:schemeClr val="dk1"/>
                </a:solidFill>
                <a:latin typeface="+mn-lt"/>
                <a:ea typeface="+mn-ea"/>
                <a:cs typeface="+mn-cs"/>
                <a:sym typeface="+mn-ea"/>
              </a:rPr>
              <a:t>notation)</a:t>
            </a:r>
            <a:endParaRPr lang="en-IN" sz="4000" b="1" kern="1200" dirty="0">
              <a:solidFill>
                <a:schemeClr val="dk1"/>
              </a:solidFill>
              <a:latin typeface="+mn-lt"/>
              <a:ea typeface="+mn-ea"/>
              <a:cs typeface="+mn-cs"/>
            </a:endParaRPr>
          </a:p>
        </p:txBody>
      </p:sp>
      <p:pic>
        <p:nvPicPr>
          <p:cNvPr id="3074" name="Picture 2" descr="Asymptotic Analysis: Theta notation">
            <a:extLst>
              <a:ext uri="{FF2B5EF4-FFF2-40B4-BE49-F238E27FC236}">
                <a16:creationId xmlns:a16="http://schemas.microsoft.com/office/drawing/2014/main" id="{A3B3BFC5-2C73-F1B1-E9B0-A277C4715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94" y="966846"/>
            <a:ext cx="4957762" cy="530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141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5" name="Text Placeholder 4">
            <a:extLst>
              <a:ext uri="{FF2B5EF4-FFF2-40B4-BE49-F238E27FC236}">
                <a16:creationId xmlns:a16="http://schemas.microsoft.com/office/drawing/2014/main" id="{88490AAB-E987-B9FA-1ADB-08793479F980}"/>
              </a:ext>
            </a:extLst>
          </p:cNvPr>
          <p:cNvSpPr>
            <a:spLocks noGrp="1"/>
          </p:cNvSpPr>
          <p:nvPr>
            <p:ph type="body" idx="1"/>
          </p:nvPr>
        </p:nvSpPr>
        <p:spPr/>
        <p:txBody>
          <a:bodyPr/>
          <a:lstStyle/>
          <a:p>
            <a:r>
              <a:rPr lang="en-US" dirty="0"/>
              <a:t>Anirudha Gaikwad</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0812" y="1676400"/>
            <a:ext cx="7923212" cy="4127560"/>
          </a:xfrm>
        </p:spPr>
        <p:txBody>
          <a:bodyPr>
            <a:normAutofit/>
          </a:bodyPr>
          <a:lstStyle/>
          <a:p>
            <a:pPr algn="just"/>
            <a:r>
              <a:rPr lang="en-GB" sz="2000" dirty="0"/>
              <a:t>Data Structure is a way to store and organize data so that it can be used efficiently.</a:t>
            </a:r>
          </a:p>
          <a:p>
            <a:pPr marL="0" indent="0" algn="just">
              <a:buNone/>
            </a:pPr>
            <a:endParaRPr lang="en-GB" sz="2000" dirty="0"/>
          </a:p>
          <a:p>
            <a:pPr algn="just"/>
            <a:r>
              <a:rPr lang="en-GB" sz="2000" dirty="0"/>
              <a:t>The data structure name indicates itself that organizing the data in memory. There are many ways of organizing the data in the memory as we have already seen one of the data structures, i.e., array in C language.</a:t>
            </a:r>
          </a:p>
          <a:p>
            <a:pPr marL="0" indent="0" algn="just">
              <a:buNone/>
            </a:pPr>
            <a:endParaRPr lang="en-GB" sz="2000" dirty="0"/>
          </a:p>
          <a:p>
            <a:pPr algn="just"/>
            <a:r>
              <a:rPr lang="en-GB" sz="2000" dirty="0"/>
              <a:t>The data structure is not any programming language like C, C++, java, etc. It is a set of algorithms that we can use in any programming language to structure the data in the memory. </a:t>
            </a:r>
          </a:p>
        </p:txBody>
      </p:sp>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kern="1200" dirty="0">
                <a:solidFill>
                  <a:schemeClr val="dk1"/>
                </a:solidFill>
                <a:latin typeface="+mn-lt"/>
                <a:ea typeface="+mn-ea"/>
                <a:cs typeface="+mn-cs"/>
              </a:rPr>
              <a:t>What is Data Structure?</a:t>
            </a:r>
          </a:p>
        </p:txBody>
      </p:sp>
      <p:pic>
        <p:nvPicPr>
          <p:cNvPr id="1026" name="Picture 2" descr="Data Structures Tutorial">
            <a:extLst>
              <a:ext uri="{FF2B5EF4-FFF2-40B4-BE49-F238E27FC236}">
                <a16:creationId xmlns:a16="http://schemas.microsoft.com/office/drawing/2014/main" id="{F8D06E72-383C-F789-5B81-53B8AEB00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612" y="1066800"/>
            <a:ext cx="2071687" cy="412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0812" y="1676400"/>
            <a:ext cx="7923212" cy="4127560"/>
          </a:xfrm>
        </p:spPr>
        <p:txBody>
          <a:bodyPr>
            <a:normAutofit/>
          </a:bodyPr>
          <a:lstStyle/>
          <a:p>
            <a:pPr algn="just"/>
            <a:r>
              <a:rPr lang="en-GB" sz="2000" dirty="0"/>
              <a:t>Data Structure is a way to store and organize data so that it can be used efficiently.</a:t>
            </a:r>
          </a:p>
          <a:p>
            <a:pPr marL="0" indent="0" algn="just">
              <a:buNone/>
            </a:pPr>
            <a:endParaRPr lang="en-GB" sz="2000" dirty="0"/>
          </a:p>
          <a:p>
            <a:pPr algn="just"/>
            <a:r>
              <a:rPr lang="en-GB" sz="2000" dirty="0"/>
              <a:t>The data structure name indicates itself that organizing the data in memory. There are many ways of organizing the data in the memory as we have already seen one of the data structures, i.e., array in C language.</a:t>
            </a:r>
          </a:p>
          <a:p>
            <a:pPr marL="0" indent="0" algn="just">
              <a:buNone/>
            </a:pPr>
            <a:endParaRPr lang="en-GB" sz="2000" dirty="0"/>
          </a:p>
          <a:p>
            <a:pPr algn="just"/>
            <a:r>
              <a:rPr lang="en-GB" sz="2000" dirty="0"/>
              <a:t>The data structure is not any programming language like C, C++, java, etc. It is a set of algorithms that we can use in any programming language to structure the data in the memory. </a:t>
            </a:r>
          </a:p>
        </p:txBody>
      </p:sp>
      <p:sp>
        <p:nvSpPr>
          <p:cNvPr id="2" name="Rectangle 1"/>
          <p:cNvSpPr/>
          <p:nvPr/>
        </p:nvSpPr>
        <p:spPr>
          <a:xfrm>
            <a:off x="0" y="28303"/>
            <a:ext cx="11809412" cy="809897"/>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Need of </a:t>
            </a:r>
            <a:r>
              <a:rPr lang="en-US" sz="4000" b="1" kern="1200" dirty="0">
                <a:solidFill>
                  <a:schemeClr val="dk1"/>
                </a:solidFill>
                <a:latin typeface="+mn-lt"/>
                <a:ea typeface="+mn-ea"/>
                <a:cs typeface="+mn-cs"/>
              </a:rPr>
              <a:t>Data Structure?</a:t>
            </a:r>
          </a:p>
        </p:txBody>
      </p:sp>
      <p:pic>
        <p:nvPicPr>
          <p:cNvPr id="1026" name="Picture 2" descr="Data Structures Tutorial">
            <a:extLst>
              <a:ext uri="{FF2B5EF4-FFF2-40B4-BE49-F238E27FC236}">
                <a16:creationId xmlns:a16="http://schemas.microsoft.com/office/drawing/2014/main" id="{F8D06E72-383C-F789-5B81-53B8AEB00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612" y="1066800"/>
            <a:ext cx="2071687" cy="4127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04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09"/>
            <a:ext cx="11733212" cy="829491"/>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Types of Data Structure </a:t>
            </a:r>
            <a:endParaRPr lang="en-US" sz="4000" b="1" kern="1200" dirty="0">
              <a:solidFill>
                <a:schemeClr val="dk1"/>
              </a:solidFill>
              <a:latin typeface="+mn-lt"/>
              <a:ea typeface="+mn-ea"/>
              <a:cs typeface="+mn-cs"/>
            </a:endParaRPr>
          </a:p>
        </p:txBody>
      </p:sp>
      <p:pic>
        <p:nvPicPr>
          <p:cNvPr id="1028" name="Picture 4" descr="DS Introduction">
            <a:extLst>
              <a:ext uri="{FF2B5EF4-FFF2-40B4-BE49-F238E27FC236}">
                <a16:creationId xmlns:a16="http://schemas.microsoft.com/office/drawing/2014/main" id="{BDF0E004-226F-24C6-5EB3-484C418C9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1371600"/>
            <a:ext cx="9067800" cy="4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709"/>
            <a:ext cx="9483750"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sz="4000" b="1" dirty="0">
                <a:solidFill>
                  <a:schemeClr val="dk1"/>
                </a:solidFill>
              </a:rPr>
              <a:t>Types of Data Structure </a:t>
            </a:r>
            <a:endParaRPr lang="en-US" sz="4000" b="1" kern="1200" dirty="0">
              <a:solidFill>
                <a:schemeClr val="dk1"/>
              </a:solidFill>
              <a:latin typeface="+mn-lt"/>
              <a:ea typeface="+mn-ea"/>
              <a:cs typeface="+mn-cs"/>
            </a:endParaRPr>
          </a:p>
        </p:txBody>
      </p:sp>
      <p:sp>
        <p:nvSpPr>
          <p:cNvPr id="8" name="TextBox 7">
            <a:extLst>
              <a:ext uri="{FF2B5EF4-FFF2-40B4-BE49-F238E27FC236}">
                <a16:creationId xmlns:a16="http://schemas.microsoft.com/office/drawing/2014/main" id="{FD27D2BD-3AE8-0956-FF8F-F8AAB9D09F6C}"/>
              </a:ext>
            </a:extLst>
          </p:cNvPr>
          <p:cNvSpPr txBox="1"/>
          <p:nvPr/>
        </p:nvSpPr>
        <p:spPr>
          <a:xfrm>
            <a:off x="1065212" y="839897"/>
            <a:ext cx="10515600" cy="6555641"/>
          </a:xfrm>
          <a:prstGeom prst="rect">
            <a:avLst/>
          </a:prstGeom>
          <a:noFill/>
        </p:spPr>
        <p:txBody>
          <a:bodyPr wrap="square" rtlCol="0">
            <a:spAutoFit/>
          </a:bodyPr>
          <a:lstStyle/>
          <a:p>
            <a:pPr marL="342900" indent="-342900" algn="just">
              <a:buFont typeface="Wingdings" panose="05000000000000000000" pitchFamily="2" charset="2"/>
              <a:buChar char="v"/>
            </a:pPr>
            <a:r>
              <a:rPr lang="en-GB" sz="2000" b="1" i="0" dirty="0">
                <a:solidFill>
                  <a:schemeClr val="tx1">
                    <a:lumMod val="95000"/>
                    <a:lumOff val="5000"/>
                  </a:schemeClr>
                </a:solidFill>
                <a:effectLst/>
              </a:rPr>
              <a:t>There are two types of data structures:</a:t>
            </a:r>
          </a:p>
          <a:p>
            <a:pPr marL="952393" lvl="1" indent="-342900" algn="just">
              <a:buFont typeface="Wingdings" panose="05000000000000000000" pitchFamily="2" charset="2"/>
              <a:buChar char="ü"/>
            </a:pPr>
            <a:r>
              <a:rPr lang="en-GB" sz="2000" b="0" i="0" dirty="0">
                <a:solidFill>
                  <a:schemeClr val="tx1">
                    <a:lumMod val="95000"/>
                    <a:lumOff val="5000"/>
                  </a:schemeClr>
                </a:solidFill>
                <a:effectLst/>
              </a:rPr>
              <a:t>Primitive data structure</a:t>
            </a:r>
          </a:p>
          <a:p>
            <a:pPr marL="952393" lvl="1" indent="-342900" algn="just">
              <a:buFont typeface="Wingdings" panose="05000000000000000000" pitchFamily="2" charset="2"/>
              <a:buChar char="ü"/>
            </a:pPr>
            <a:r>
              <a:rPr lang="en-GB" sz="2000" b="0" i="0" dirty="0">
                <a:solidFill>
                  <a:schemeClr val="tx1">
                    <a:lumMod val="95000"/>
                    <a:lumOff val="5000"/>
                  </a:schemeClr>
                </a:solidFill>
                <a:effectLst/>
              </a:rPr>
              <a:t>Non-primitive data structure</a:t>
            </a:r>
          </a:p>
          <a:p>
            <a:pPr marL="952393" lvl="1" indent="-342900" algn="just">
              <a:buFont typeface="Wingdings" panose="05000000000000000000" pitchFamily="2" charset="2"/>
              <a:buChar char="ü"/>
            </a:pPr>
            <a:endParaRPr lang="en-GB" sz="2000" b="0" i="0" dirty="0">
              <a:solidFill>
                <a:schemeClr val="tx1">
                  <a:lumMod val="95000"/>
                  <a:lumOff val="5000"/>
                </a:schemeClr>
              </a:solidFill>
              <a:effectLst/>
            </a:endParaRPr>
          </a:p>
          <a:p>
            <a:pPr marL="342900" indent="-342900" algn="just">
              <a:buFont typeface="Wingdings" panose="05000000000000000000" pitchFamily="2" charset="2"/>
              <a:buChar char="v"/>
            </a:pPr>
            <a:r>
              <a:rPr lang="en-GB" sz="2000" b="1" i="0" dirty="0">
                <a:solidFill>
                  <a:schemeClr val="tx1">
                    <a:lumMod val="95000"/>
                    <a:lumOff val="5000"/>
                  </a:schemeClr>
                </a:solidFill>
                <a:effectLst/>
              </a:rPr>
              <a:t>Primitive Data structure</a:t>
            </a:r>
            <a:endParaRPr lang="en-GB" sz="2000" b="0" i="0" dirty="0">
              <a:solidFill>
                <a:schemeClr val="tx1">
                  <a:lumMod val="95000"/>
                  <a:lumOff val="5000"/>
                </a:schemeClr>
              </a:solidFill>
              <a:effectLst/>
            </a:endParaRPr>
          </a:p>
          <a:p>
            <a:pPr algn="just"/>
            <a:r>
              <a:rPr lang="en-GB" sz="2000" b="0" i="0" dirty="0">
                <a:solidFill>
                  <a:schemeClr val="tx1">
                    <a:lumMod val="95000"/>
                    <a:lumOff val="5000"/>
                  </a:schemeClr>
                </a:solidFill>
                <a:effectLst/>
              </a:rPr>
              <a:t>	The primitive data structures are primitive data types. The int, char, float, double, and pointer are the primitive data structures that can hold a single value.</a:t>
            </a:r>
          </a:p>
          <a:p>
            <a:pPr algn="just"/>
            <a:endParaRPr lang="en-GB" sz="2000" b="0" i="0" dirty="0">
              <a:solidFill>
                <a:schemeClr val="tx1">
                  <a:lumMod val="95000"/>
                  <a:lumOff val="5000"/>
                </a:schemeClr>
              </a:solidFill>
              <a:effectLst/>
            </a:endParaRPr>
          </a:p>
          <a:p>
            <a:pPr marL="342900" indent="-342900" algn="just">
              <a:buFont typeface="Wingdings" panose="05000000000000000000" pitchFamily="2" charset="2"/>
              <a:buChar char="v"/>
            </a:pPr>
            <a:r>
              <a:rPr lang="en-GB" sz="2000" b="1" i="0" dirty="0">
                <a:solidFill>
                  <a:schemeClr val="tx1">
                    <a:lumMod val="95000"/>
                    <a:lumOff val="5000"/>
                  </a:schemeClr>
                </a:solidFill>
                <a:effectLst/>
              </a:rPr>
              <a:t>Non-Primitive Data structure</a:t>
            </a:r>
            <a:endParaRPr lang="en-GB" sz="2000" b="0" i="0" dirty="0">
              <a:solidFill>
                <a:schemeClr val="tx1">
                  <a:lumMod val="95000"/>
                  <a:lumOff val="5000"/>
                </a:schemeClr>
              </a:solidFill>
              <a:effectLst/>
            </a:endParaRPr>
          </a:p>
          <a:p>
            <a:pPr algn="just"/>
            <a:r>
              <a:rPr lang="en-GB" sz="2000" b="0" i="0" dirty="0">
                <a:solidFill>
                  <a:schemeClr val="tx1">
                    <a:lumMod val="95000"/>
                    <a:lumOff val="5000"/>
                  </a:schemeClr>
                </a:solidFill>
                <a:effectLst/>
              </a:rPr>
              <a:t>The non-primitive data structure is divided into two types:</a:t>
            </a:r>
          </a:p>
          <a:p>
            <a:pPr marL="342900" indent="-342900" algn="just">
              <a:buFont typeface="Wingdings" panose="05000000000000000000" pitchFamily="2" charset="2"/>
              <a:buChar char="ü"/>
            </a:pPr>
            <a:r>
              <a:rPr lang="en-GB" sz="2000" b="0" i="0" dirty="0">
                <a:solidFill>
                  <a:schemeClr val="tx1">
                    <a:lumMod val="95000"/>
                    <a:lumOff val="5000"/>
                  </a:schemeClr>
                </a:solidFill>
                <a:effectLst/>
              </a:rPr>
              <a:t>Linear data structure</a:t>
            </a:r>
          </a:p>
          <a:p>
            <a:pPr marL="342900" indent="-342900" algn="just">
              <a:buFont typeface="Wingdings" panose="05000000000000000000" pitchFamily="2" charset="2"/>
              <a:buChar char="ü"/>
            </a:pPr>
            <a:r>
              <a:rPr lang="en-GB" sz="2000" b="0" i="0" dirty="0">
                <a:solidFill>
                  <a:schemeClr val="tx1">
                    <a:lumMod val="95000"/>
                    <a:lumOff val="5000"/>
                  </a:schemeClr>
                </a:solidFill>
                <a:effectLst/>
              </a:rPr>
              <a:t>Non-linear data structure</a:t>
            </a:r>
          </a:p>
          <a:p>
            <a:pPr algn="just"/>
            <a:endParaRPr lang="en-GB" sz="2000" dirty="0">
              <a:solidFill>
                <a:schemeClr val="tx1">
                  <a:lumMod val="95000"/>
                  <a:lumOff val="5000"/>
                </a:schemeClr>
              </a:solidFill>
            </a:endParaRPr>
          </a:p>
          <a:p>
            <a:pPr algn="just"/>
            <a:r>
              <a:rPr lang="en-GB" sz="2000" b="1" i="0" dirty="0">
                <a:solidFill>
                  <a:schemeClr val="tx1">
                    <a:lumMod val="95000"/>
                    <a:lumOff val="5000"/>
                  </a:schemeClr>
                </a:solidFill>
                <a:effectLst/>
              </a:rPr>
              <a:t>Data structures can also be classified as:</a:t>
            </a:r>
          </a:p>
          <a:p>
            <a:pPr algn="just"/>
            <a:endParaRPr lang="en-GB" sz="2000" b="0" i="0" dirty="0">
              <a:solidFill>
                <a:schemeClr val="tx1">
                  <a:lumMod val="95000"/>
                  <a:lumOff val="5000"/>
                </a:schemeClr>
              </a:solidFill>
              <a:effectLst/>
            </a:endParaRPr>
          </a:p>
          <a:p>
            <a:pPr marL="342900" indent="-342900" algn="just">
              <a:buFont typeface="Wingdings" panose="05000000000000000000" pitchFamily="2" charset="2"/>
              <a:buChar char="ü"/>
            </a:pPr>
            <a:r>
              <a:rPr lang="en-GB" sz="2000" b="1" i="0" dirty="0">
                <a:solidFill>
                  <a:schemeClr val="tx1">
                    <a:lumMod val="95000"/>
                    <a:lumOff val="5000"/>
                  </a:schemeClr>
                </a:solidFill>
                <a:effectLst/>
              </a:rPr>
              <a:t>Static data structure:</a:t>
            </a:r>
            <a:r>
              <a:rPr lang="en-GB" sz="2000" b="0" i="0" dirty="0">
                <a:solidFill>
                  <a:schemeClr val="tx1">
                    <a:lumMod val="95000"/>
                    <a:lumOff val="5000"/>
                  </a:schemeClr>
                </a:solidFill>
                <a:effectLst/>
              </a:rPr>
              <a:t> It is a type of data structure where the size is allocated at the compile time. Therefore, the maximum size is fixed.</a:t>
            </a:r>
          </a:p>
          <a:p>
            <a:pPr marL="342900" indent="-342900" algn="just">
              <a:buFont typeface="Wingdings" panose="05000000000000000000" pitchFamily="2" charset="2"/>
              <a:buChar char="ü"/>
            </a:pPr>
            <a:r>
              <a:rPr lang="en-GB" sz="2000" b="1" i="0" dirty="0">
                <a:solidFill>
                  <a:schemeClr val="tx1">
                    <a:lumMod val="95000"/>
                    <a:lumOff val="5000"/>
                  </a:schemeClr>
                </a:solidFill>
                <a:effectLst/>
              </a:rPr>
              <a:t>Dynamic data structure:</a:t>
            </a:r>
            <a:r>
              <a:rPr lang="en-GB" sz="2000" b="0" i="0" dirty="0">
                <a:solidFill>
                  <a:schemeClr val="tx1">
                    <a:lumMod val="95000"/>
                    <a:lumOff val="5000"/>
                  </a:schemeClr>
                </a:solidFill>
                <a:effectLst/>
              </a:rPr>
              <a:t> It is a type of data structure where the size is allocated at the run time. Therefore, the maximum size is flexible.</a:t>
            </a:r>
          </a:p>
          <a:p>
            <a:pPr algn="just"/>
            <a:endParaRPr lang="en-GB" sz="2000" b="0" i="0" dirty="0">
              <a:solidFill>
                <a:schemeClr val="tx1">
                  <a:lumMod val="95000"/>
                  <a:lumOff val="5000"/>
                </a:schemeClr>
              </a:solidFill>
              <a:effectLst/>
            </a:endParaRPr>
          </a:p>
          <a:p>
            <a:endParaRPr lang="en-IN" sz="2000" dirty="0">
              <a:solidFill>
                <a:schemeClr val="tx1">
                  <a:lumMod val="95000"/>
                  <a:lumOff val="5000"/>
                </a:schemeClr>
              </a:solidFill>
            </a:endParaRPr>
          </a:p>
        </p:txBody>
      </p:sp>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9412" y="1447800"/>
            <a:ext cx="11479796" cy="5181600"/>
          </a:xfrm>
        </p:spPr>
        <p:txBody>
          <a:bodyPr>
            <a:normAutofit/>
          </a:bodyPr>
          <a:lstStyle/>
          <a:p>
            <a:pPr>
              <a:buFont typeface="Wingdings" panose="05000000000000000000" pitchFamily="2" charset="2"/>
              <a:buChar char="v"/>
            </a:pPr>
            <a:r>
              <a:rPr lang="en-GB" sz="2400" b="1" i="0" dirty="0">
                <a:solidFill>
                  <a:schemeClr val="tx1">
                    <a:lumMod val="95000"/>
                    <a:lumOff val="5000"/>
                  </a:schemeClr>
                </a:solidFill>
                <a:effectLst/>
              </a:rPr>
              <a:t>The major or the common operations that can be performed on the data structures are:</a:t>
            </a:r>
          </a:p>
          <a:p>
            <a:pPr marL="0" indent="0">
              <a:buNone/>
            </a:pPr>
            <a:endParaRPr lang="en-GB" sz="2000" dirty="0">
              <a:solidFill>
                <a:schemeClr val="tx1">
                  <a:lumMod val="95000"/>
                  <a:lumOff val="5000"/>
                </a:schemeClr>
              </a:solidFill>
            </a:endParaRPr>
          </a:p>
          <a:p>
            <a:pPr algn="just">
              <a:buFont typeface="Arial" panose="020B0604020202020204" pitchFamily="34" charset="0"/>
              <a:buChar char="•"/>
            </a:pPr>
            <a:r>
              <a:rPr lang="en-GB" sz="2000" b="1" i="0" dirty="0">
                <a:solidFill>
                  <a:schemeClr val="tx1">
                    <a:lumMod val="95000"/>
                    <a:lumOff val="5000"/>
                  </a:schemeClr>
                </a:solidFill>
                <a:effectLst/>
              </a:rPr>
              <a:t>Searching:</a:t>
            </a:r>
            <a:r>
              <a:rPr lang="en-GB" sz="2000" b="0" i="0" dirty="0">
                <a:solidFill>
                  <a:schemeClr val="tx1">
                    <a:lumMod val="95000"/>
                    <a:lumOff val="5000"/>
                  </a:schemeClr>
                </a:solidFill>
                <a:effectLst/>
              </a:rPr>
              <a:t> We can search for any element in a data structure.</a:t>
            </a:r>
          </a:p>
          <a:p>
            <a:pPr algn="just">
              <a:buFont typeface="Arial" panose="020B0604020202020204" pitchFamily="34" charset="0"/>
              <a:buChar char="•"/>
            </a:pPr>
            <a:r>
              <a:rPr lang="en-GB" sz="2000" b="1" i="0" dirty="0">
                <a:solidFill>
                  <a:schemeClr val="tx1">
                    <a:lumMod val="95000"/>
                    <a:lumOff val="5000"/>
                  </a:schemeClr>
                </a:solidFill>
                <a:effectLst/>
              </a:rPr>
              <a:t>Sorting:</a:t>
            </a:r>
            <a:r>
              <a:rPr lang="en-GB" sz="2000" b="0" i="0" dirty="0">
                <a:solidFill>
                  <a:schemeClr val="tx1">
                    <a:lumMod val="95000"/>
                    <a:lumOff val="5000"/>
                  </a:schemeClr>
                </a:solidFill>
                <a:effectLst/>
              </a:rPr>
              <a:t> We can sort the elements of a data structure either in an ascending or descending order.</a:t>
            </a:r>
          </a:p>
          <a:p>
            <a:pPr algn="just">
              <a:buFont typeface="Arial" panose="020B0604020202020204" pitchFamily="34" charset="0"/>
              <a:buChar char="•"/>
            </a:pPr>
            <a:r>
              <a:rPr lang="en-GB" sz="2000" b="1" i="0" dirty="0">
                <a:solidFill>
                  <a:schemeClr val="tx1">
                    <a:lumMod val="95000"/>
                    <a:lumOff val="5000"/>
                  </a:schemeClr>
                </a:solidFill>
                <a:effectLst/>
              </a:rPr>
              <a:t>Insertion:</a:t>
            </a:r>
            <a:r>
              <a:rPr lang="en-GB" sz="2000" b="0" i="0" dirty="0">
                <a:solidFill>
                  <a:schemeClr val="tx1">
                    <a:lumMod val="95000"/>
                    <a:lumOff val="5000"/>
                  </a:schemeClr>
                </a:solidFill>
                <a:effectLst/>
              </a:rPr>
              <a:t> We can also insert the new element in a data structure.</a:t>
            </a:r>
          </a:p>
          <a:p>
            <a:pPr algn="just">
              <a:buFont typeface="Arial" panose="020B0604020202020204" pitchFamily="34" charset="0"/>
              <a:buChar char="•"/>
            </a:pPr>
            <a:r>
              <a:rPr lang="en-GB" sz="2000" b="1" i="0" dirty="0" err="1">
                <a:solidFill>
                  <a:schemeClr val="tx1">
                    <a:lumMod val="95000"/>
                    <a:lumOff val="5000"/>
                  </a:schemeClr>
                </a:solidFill>
                <a:effectLst/>
              </a:rPr>
              <a:t>Updation</a:t>
            </a:r>
            <a:r>
              <a:rPr lang="en-GB" sz="2000" b="1" i="0" dirty="0">
                <a:solidFill>
                  <a:schemeClr val="tx1">
                    <a:lumMod val="95000"/>
                    <a:lumOff val="5000"/>
                  </a:schemeClr>
                </a:solidFill>
                <a:effectLst/>
              </a:rPr>
              <a:t>:</a:t>
            </a:r>
            <a:r>
              <a:rPr lang="en-GB" sz="2000" b="0" i="0" dirty="0">
                <a:solidFill>
                  <a:schemeClr val="tx1">
                    <a:lumMod val="95000"/>
                    <a:lumOff val="5000"/>
                  </a:schemeClr>
                </a:solidFill>
                <a:effectLst/>
              </a:rPr>
              <a:t> We can also update the element, i.e., we can replace the element with another element.</a:t>
            </a:r>
          </a:p>
          <a:p>
            <a:pPr algn="just">
              <a:buFont typeface="Arial" panose="020B0604020202020204" pitchFamily="34" charset="0"/>
              <a:buChar char="•"/>
            </a:pPr>
            <a:r>
              <a:rPr lang="en-GB" sz="2000" b="1" i="0" dirty="0">
                <a:solidFill>
                  <a:schemeClr val="tx1">
                    <a:lumMod val="95000"/>
                    <a:lumOff val="5000"/>
                  </a:schemeClr>
                </a:solidFill>
                <a:effectLst/>
              </a:rPr>
              <a:t>Deletion:</a:t>
            </a:r>
            <a:r>
              <a:rPr lang="en-GB" sz="2000" b="0" i="0" dirty="0">
                <a:solidFill>
                  <a:schemeClr val="tx1">
                    <a:lumMod val="95000"/>
                    <a:lumOff val="5000"/>
                  </a:schemeClr>
                </a:solidFill>
                <a:effectLst/>
              </a:rPr>
              <a:t> We can also perform the delete operation to remove the element from the data structure.</a:t>
            </a:r>
          </a:p>
          <a:p>
            <a:pPr marL="0" indent="0">
              <a:buNone/>
            </a:pPr>
            <a:endParaRPr lang="en-US" sz="2000" b="1" i="1" dirty="0">
              <a:solidFill>
                <a:schemeClr val="tx1">
                  <a:lumMod val="95000"/>
                  <a:lumOff val="5000"/>
                </a:schemeClr>
              </a:solidFill>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Major operations on Data Structure </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2" y="1524000"/>
            <a:ext cx="10896600" cy="5181600"/>
          </a:xfrm>
        </p:spPr>
        <p:txBody>
          <a:bodyPr>
            <a:normAutofit/>
          </a:bodyPr>
          <a:lstStyle/>
          <a:p>
            <a:pPr marL="0" indent="0" algn="just">
              <a:buNone/>
            </a:pPr>
            <a:r>
              <a:rPr lang="en-GB" sz="2400" b="1" i="0" dirty="0">
                <a:solidFill>
                  <a:schemeClr val="tx1">
                    <a:lumMod val="95000"/>
                    <a:lumOff val="5000"/>
                  </a:schemeClr>
                </a:solidFill>
                <a:effectLst/>
              </a:rPr>
              <a:t>   The following are the advantages of a data structure:</a:t>
            </a:r>
            <a:endParaRPr lang="en-GB" sz="2400" b="0" i="0" dirty="0">
              <a:solidFill>
                <a:schemeClr val="tx1">
                  <a:lumMod val="95000"/>
                  <a:lumOff val="5000"/>
                </a:schemeClr>
              </a:solidFill>
              <a:effectLst/>
            </a:endParaRPr>
          </a:p>
          <a:p>
            <a:pPr algn="l" fontAlgn="base">
              <a:buFont typeface="+mj-lt"/>
              <a:buAutoNum type="arabicPeriod"/>
            </a:pPr>
            <a:r>
              <a:rPr lang="en-GB" sz="2000" b="0" i="0" dirty="0">
                <a:solidFill>
                  <a:srgbClr val="444444"/>
                </a:solidFill>
                <a:effectLst/>
              </a:rPr>
              <a:t>Data structures allow storing the information on hard disks.</a:t>
            </a:r>
          </a:p>
          <a:p>
            <a:pPr algn="l" fontAlgn="base">
              <a:buFont typeface="+mj-lt"/>
              <a:buAutoNum type="arabicPeriod"/>
            </a:pPr>
            <a:r>
              <a:rPr lang="en-GB" sz="2000" b="0" i="0" dirty="0">
                <a:solidFill>
                  <a:srgbClr val="444444"/>
                </a:solidFill>
                <a:effectLst/>
              </a:rPr>
              <a:t>An appropriate choice of ADT (Abstract Data Type) makes the program more efficient.</a:t>
            </a:r>
          </a:p>
          <a:p>
            <a:pPr algn="l" fontAlgn="base">
              <a:buFont typeface="+mj-lt"/>
              <a:buAutoNum type="arabicPeriod"/>
            </a:pPr>
            <a:r>
              <a:rPr lang="en-GB" sz="2000" b="0" i="0" dirty="0">
                <a:solidFill>
                  <a:srgbClr val="444444"/>
                </a:solidFill>
                <a:effectLst/>
              </a:rPr>
              <a:t>Data Structures are necessary for designing efficient algorithms.</a:t>
            </a:r>
          </a:p>
          <a:p>
            <a:pPr algn="l" fontAlgn="base">
              <a:buFont typeface="+mj-lt"/>
              <a:buAutoNum type="arabicPeriod"/>
            </a:pPr>
            <a:r>
              <a:rPr lang="en-GB" sz="2000" b="0" i="0" dirty="0">
                <a:solidFill>
                  <a:srgbClr val="444444"/>
                </a:solidFill>
                <a:effectLst/>
              </a:rPr>
              <a:t>It provides reusability and abstraction.</a:t>
            </a:r>
          </a:p>
          <a:p>
            <a:pPr algn="l" fontAlgn="base">
              <a:buFont typeface="+mj-lt"/>
              <a:buAutoNum type="arabicPeriod"/>
            </a:pPr>
            <a:r>
              <a:rPr lang="en-GB" sz="2000" b="0" i="0" dirty="0">
                <a:solidFill>
                  <a:srgbClr val="444444"/>
                </a:solidFill>
                <a:effectLst/>
              </a:rPr>
              <a:t>Using appropriate data structures can help programmers save a good amount of time while performing operations such as storage, retrieval, or processing of data.</a:t>
            </a:r>
          </a:p>
          <a:p>
            <a:pPr algn="l" fontAlgn="base">
              <a:buFont typeface="+mj-lt"/>
              <a:buAutoNum type="arabicPeriod"/>
            </a:pPr>
            <a:r>
              <a:rPr lang="en-GB" sz="2000" b="0" i="0" dirty="0">
                <a:solidFill>
                  <a:srgbClr val="444444"/>
                </a:solidFill>
                <a:effectLst/>
              </a:rPr>
              <a:t>Manipulation of large amounts of data is easier.</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Advantages Of Data Structure</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409734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2" y="1524000"/>
            <a:ext cx="10896600" cy="5181600"/>
          </a:xfrm>
        </p:spPr>
        <p:txBody>
          <a:bodyPr>
            <a:normAutofit fontScale="92500" lnSpcReduction="10000"/>
          </a:bodyPr>
          <a:lstStyle/>
          <a:p>
            <a:pPr marL="0" indent="0" algn="just">
              <a:buNone/>
            </a:pPr>
            <a:r>
              <a:rPr lang="en-GB" sz="2400" b="1" i="0" dirty="0">
                <a:solidFill>
                  <a:schemeClr val="tx1">
                    <a:lumMod val="95000"/>
                    <a:lumOff val="5000"/>
                  </a:schemeClr>
                </a:solidFill>
                <a:effectLst/>
              </a:rPr>
              <a:t>   The following are the advantages of a data structure:</a:t>
            </a:r>
            <a:endParaRPr lang="en-GB" sz="2400" b="0" i="0" dirty="0">
              <a:solidFill>
                <a:schemeClr val="tx1">
                  <a:lumMod val="95000"/>
                  <a:lumOff val="5000"/>
                </a:schemeClr>
              </a:solidFill>
              <a:effectLst/>
            </a:endParaRPr>
          </a:p>
          <a:p>
            <a:pPr marL="342900" indent="-342900" algn="l" fontAlgn="base">
              <a:buFont typeface="+mj-lt"/>
              <a:buAutoNum type="arabicPeriod"/>
            </a:pPr>
            <a:r>
              <a:rPr lang="en-GB" sz="2200" b="0" i="0" dirty="0">
                <a:solidFill>
                  <a:srgbClr val="444444"/>
                </a:solidFill>
                <a:effectLst/>
              </a:rPr>
              <a:t>Organization of data in a computer’s memory</a:t>
            </a:r>
          </a:p>
          <a:p>
            <a:pPr marL="342900" indent="-342900" algn="l" fontAlgn="base">
              <a:buFont typeface="+mj-lt"/>
              <a:buAutoNum type="arabicPeriod"/>
            </a:pPr>
            <a:r>
              <a:rPr lang="en-GB" sz="2200" b="0" i="0" dirty="0">
                <a:solidFill>
                  <a:srgbClr val="444444"/>
                </a:solidFill>
                <a:effectLst/>
              </a:rPr>
              <a:t>Representation of information in databases</a:t>
            </a:r>
          </a:p>
          <a:p>
            <a:pPr marL="342900" indent="-342900" algn="l" fontAlgn="base">
              <a:buFont typeface="+mj-lt"/>
              <a:buAutoNum type="arabicPeriod"/>
            </a:pPr>
            <a:r>
              <a:rPr lang="en-GB" sz="2200" b="0" i="0" dirty="0">
                <a:solidFill>
                  <a:srgbClr val="444444"/>
                </a:solidFill>
                <a:effectLst/>
              </a:rPr>
              <a:t>Algorithms that search through data (such as a search engine)</a:t>
            </a:r>
          </a:p>
          <a:p>
            <a:pPr marL="342900" indent="-342900" algn="l" fontAlgn="base">
              <a:buFont typeface="+mj-lt"/>
              <a:buAutoNum type="arabicPeriod"/>
            </a:pPr>
            <a:r>
              <a:rPr lang="en-GB" sz="2200" dirty="0">
                <a:solidFill>
                  <a:srgbClr val="444444"/>
                </a:solidFill>
              </a:rPr>
              <a:t>A</a:t>
            </a:r>
            <a:r>
              <a:rPr lang="en-GB" sz="2200" b="0" i="0" dirty="0">
                <a:solidFill>
                  <a:srgbClr val="444444"/>
                </a:solidFill>
                <a:effectLst/>
              </a:rPr>
              <a:t>lgorithms that manipulate data (such as a word processor)</a:t>
            </a:r>
          </a:p>
          <a:p>
            <a:pPr marL="342900" indent="-342900" algn="l" fontAlgn="base">
              <a:buFont typeface="+mj-lt"/>
              <a:buAutoNum type="arabicPeriod"/>
            </a:pPr>
            <a:r>
              <a:rPr lang="en-GB" sz="2200" dirty="0">
                <a:solidFill>
                  <a:srgbClr val="444444"/>
                </a:solidFill>
              </a:rPr>
              <a:t>A</a:t>
            </a:r>
            <a:r>
              <a:rPr lang="en-GB" sz="2200" b="0" i="0" dirty="0">
                <a:solidFill>
                  <a:srgbClr val="444444"/>
                </a:solidFill>
                <a:effectLst/>
              </a:rPr>
              <a:t>lgorithms that analyse data (such as a data miner)</a:t>
            </a:r>
          </a:p>
          <a:p>
            <a:pPr marL="342900" indent="-342900" algn="l" fontAlgn="base">
              <a:buFont typeface="+mj-lt"/>
              <a:buAutoNum type="arabicPeriod"/>
            </a:pPr>
            <a:r>
              <a:rPr lang="en-GB" sz="2200" dirty="0">
                <a:solidFill>
                  <a:srgbClr val="444444"/>
                </a:solidFill>
              </a:rPr>
              <a:t>A</a:t>
            </a:r>
            <a:r>
              <a:rPr lang="en-GB" sz="2200" b="0" i="0" dirty="0">
                <a:solidFill>
                  <a:srgbClr val="444444"/>
                </a:solidFill>
                <a:effectLst/>
              </a:rPr>
              <a:t>lgorithms that generate data (such as a random number generator)</a:t>
            </a:r>
          </a:p>
          <a:p>
            <a:pPr marL="342900" indent="-342900" algn="l" fontAlgn="base">
              <a:buFont typeface="+mj-lt"/>
              <a:buAutoNum type="arabicPeriod"/>
            </a:pPr>
            <a:r>
              <a:rPr lang="en-GB" sz="2200" dirty="0">
                <a:solidFill>
                  <a:srgbClr val="444444"/>
                </a:solidFill>
              </a:rPr>
              <a:t>A</a:t>
            </a:r>
            <a:r>
              <a:rPr lang="en-GB" sz="2200" b="0" i="0" dirty="0">
                <a:solidFill>
                  <a:srgbClr val="444444"/>
                </a:solidFill>
                <a:effectLst/>
              </a:rPr>
              <a:t>lgorithms that compress and decompress data (such as a zip utility)</a:t>
            </a:r>
          </a:p>
          <a:p>
            <a:pPr marL="342900" indent="-342900" algn="l" fontAlgn="base">
              <a:buFont typeface="+mj-lt"/>
              <a:buAutoNum type="arabicPeriod"/>
            </a:pPr>
            <a:r>
              <a:rPr lang="en-GB" sz="2200" dirty="0">
                <a:solidFill>
                  <a:srgbClr val="444444"/>
                </a:solidFill>
              </a:rPr>
              <a:t>A</a:t>
            </a:r>
            <a:r>
              <a:rPr lang="en-GB" sz="2200" b="0" i="0" dirty="0">
                <a:solidFill>
                  <a:srgbClr val="444444"/>
                </a:solidFill>
                <a:effectLst/>
              </a:rPr>
              <a:t>lgorithms that encrypt and decrypt data (such as a security system)</a:t>
            </a:r>
          </a:p>
          <a:p>
            <a:pPr marL="342900" indent="-342900" algn="l" fontAlgn="base">
              <a:buFont typeface="+mj-lt"/>
              <a:buAutoNum type="arabicPeriod"/>
            </a:pPr>
            <a:r>
              <a:rPr lang="en-GB" sz="2200" dirty="0">
                <a:solidFill>
                  <a:srgbClr val="444444"/>
                </a:solidFill>
              </a:rPr>
              <a:t>S</a:t>
            </a:r>
            <a:r>
              <a:rPr lang="en-GB" sz="2200" b="0" i="0" dirty="0">
                <a:solidFill>
                  <a:srgbClr val="444444"/>
                </a:solidFill>
                <a:effectLst/>
              </a:rPr>
              <a:t>oftware that manages files and directories (such as a file manager)</a:t>
            </a:r>
          </a:p>
          <a:p>
            <a:pPr marL="342900" indent="-342900" algn="l" fontAlgn="base">
              <a:buFont typeface="+mj-lt"/>
              <a:buAutoNum type="arabicPeriod"/>
            </a:pPr>
            <a:r>
              <a:rPr lang="en-GB" sz="2200" dirty="0">
                <a:solidFill>
                  <a:srgbClr val="444444"/>
                </a:solidFill>
              </a:rPr>
              <a:t>S</a:t>
            </a:r>
            <a:r>
              <a:rPr lang="en-GB" sz="2200" b="0" i="0" dirty="0">
                <a:solidFill>
                  <a:srgbClr val="444444"/>
                </a:solidFill>
                <a:effectLst/>
              </a:rPr>
              <a:t>oftware that renders graphics (such as a web browser or 3D rendering software)</a:t>
            </a: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Applications Of Data Structure</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213472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6112" y="1600200"/>
            <a:ext cx="10896600" cy="4724400"/>
          </a:xfrm>
        </p:spPr>
        <p:txBody>
          <a:bodyPr>
            <a:normAutofit/>
          </a:bodyPr>
          <a:lstStyle/>
          <a:p>
            <a:pPr marL="0" indent="0" algn="just">
              <a:buNone/>
            </a:pPr>
            <a:r>
              <a:rPr lang="en-GB" sz="2400" b="0" i="0" dirty="0">
                <a:effectLst/>
              </a:rPr>
              <a:t>Asymptotic notations are the mathematical notations used to describe the running time of an algorithm when the input tends towards a particular value or a limiting value.</a:t>
            </a:r>
          </a:p>
          <a:p>
            <a:pPr marL="0" indent="0" algn="just">
              <a:buNone/>
            </a:pPr>
            <a:endParaRPr lang="en-GB" sz="3600" dirty="0"/>
          </a:p>
          <a:p>
            <a:pPr marL="0" indent="0" algn="l">
              <a:buNone/>
            </a:pPr>
            <a:r>
              <a:rPr lang="en-GB" sz="2400" b="0" i="0" dirty="0">
                <a:effectLst/>
              </a:rPr>
              <a:t>There are mainly three asymptotic notations:</a:t>
            </a:r>
          </a:p>
          <a:p>
            <a:pPr lvl="1">
              <a:buFont typeface="Arial" panose="020B0604020202020204" pitchFamily="34" charset="0"/>
              <a:buChar char="•"/>
            </a:pPr>
            <a:r>
              <a:rPr lang="en-GB" b="0" i="0" dirty="0">
                <a:effectLst/>
              </a:rPr>
              <a:t>Big-O notation</a:t>
            </a:r>
          </a:p>
          <a:p>
            <a:pPr lvl="1">
              <a:buFont typeface="Arial" panose="020B0604020202020204" pitchFamily="34" charset="0"/>
              <a:buChar char="•"/>
            </a:pPr>
            <a:r>
              <a:rPr lang="en-GB" b="0" i="0" dirty="0">
                <a:effectLst/>
              </a:rPr>
              <a:t>Omega notation</a:t>
            </a:r>
          </a:p>
          <a:p>
            <a:pPr lvl="1">
              <a:buFont typeface="Arial" panose="020B0604020202020204" pitchFamily="34" charset="0"/>
              <a:buChar char="•"/>
            </a:pPr>
            <a:r>
              <a:rPr lang="en-GB" b="0" i="0" dirty="0">
                <a:effectLst/>
              </a:rPr>
              <a:t>Theta notation</a:t>
            </a:r>
          </a:p>
          <a:p>
            <a:pPr marL="0" indent="0" algn="just">
              <a:buNone/>
            </a:pPr>
            <a:endParaRPr lang="en-GB" sz="2400" b="0" i="0" dirty="0">
              <a:effectLst/>
            </a:endParaRPr>
          </a:p>
        </p:txBody>
      </p:sp>
      <p:sp>
        <p:nvSpPr>
          <p:cNvPr id="4" name="Rectangle 3"/>
          <p:cNvSpPr/>
          <p:nvPr/>
        </p:nvSpPr>
        <p:spPr>
          <a:xfrm>
            <a:off x="0" y="8709"/>
            <a:ext cx="9385775" cy="849463"/>
          </a:xfrm>
          <a:prstGeom prst="rect">
            <a:avLst/>
          </a:prstGeom>
        </p:spPr>
        <p:txBody>
          <a:bodyPr vert="horz" lIns="121899" tIns="60949" rIns="121899" bIns="60949" rtlCol="0" anchor="b">
            <a:noAutofit/>
          </a:bodyPr>
          <a:lstStyle/>
          <a:p>
            <a:pPr marR="0" algn="l" defTabSz="914400" rtl="0" eaLnBrk="1" fontAlgn="auto" latinLnBrk="0" hangingPunct="1">
              <a:lnSpc>
                <a:spcPct val="100000"/>
              </a:lnSpc>
              <a:spcBef>
                <a:spcPts val="0"/>
              </a:spcBef>
              <a:spcAft>
                <a:spcPts val="0"/>
              </a:spcAft>
              <a:buClrTx/>
              <a:buSzTx/>
              <a:tabLst/>
              <a:defRPr/>
            </a:pPr>
            <a:r>
              <a:rPr lang="en-US" altLang="zh-CN" sz="4000" b="1" kern="1200" dirty="0">
                <a:solidFill>
                  <a:schemeClr val="dk1"/>
                </a:solidFill>
                <a:latin typeface="+mn-lt"/>
                <a:ea typeface="+mn-ea"/>
                <a:cs typeface="+mn-cs"/>
                <a:sym typeface="+mn-ea"/>
              </a:rPr>
              <a:t>Asymptotic Notations</a:t>
            </a:r>
            <a:endParaRPr lang="en-IN" sz="4000" b="1" kern="1200" dirty="0">
              <a:solidFill>
                <a:schemeClr val="dk1"/>
              </a:solidFill>
              <a:latin typeface="+mn-lt"/>
              <a:ea typeface="+mn-ea"/>
              <a:cs typeface="+mn-cs"/>
            </a:endParaRPr>
          </a:p>
        </p:txBody>
      </p:sp>
    </p:spTree>
    <p:extLst>
      <p:ext uri="{BB962C8B-B14F-4D97-AF65-F5344CB8AC3E}">
        <p14:creationId xmlns:p14="http://schemas.microsoft.com/office/powerpoint/2010/main" val="39904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636</TotalTime>
  <Words>1246</Words>
  <Application>Microsoft Office PowerPoint</Application>
  <PresentationFormat>Custom</PresentationFormat>
  <Paragraphs>93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Constantia</vt:lpstr>
      <vt:lpstr>Verdana</vt:lpstr>
      <vt:lpstr>Wingdings</vt:lpstr>
      <vt:lpstr>Cooking 16x9</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142</cp:revision>
  <dcterms:created xsi:type="dcterms:W3CDTF">2021-12-19T05:09:16Z</dcterms:created>
  <dcterms:modified xsi:type="dcterms:W3CDTF">2023-01-05T05:19:46Z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