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71" r:id="rId6"/>
    <p:sldId id="258" r:id="rId7"/>
    <p:sldId id="268" r:id="rId8"/>
    <p:sldId id="269" r:id="rId9"/>
    <p:sldId id="294" r:id="rId10"/>
    <p:sldId id="288" r:id="rId11"/>
    <p:sldId id="276" r:id="rId12"/>
    <p:sldId id="298" r:id="rId13"/>
    <p:sldId id="259"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69" d="100"/>
          <a:sy n="69" d="100"/>
        </p:scale>
        <p:origin x="78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12/29/2022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12/29/2022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12/29/2022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12/29/2022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12/29/2022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12/29/2022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12/29/2022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12/29/2022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12/29/2022</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12/29/2022</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12/29/2022</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12/29/2022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12/29/2022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12/29/2022</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8675077" cy="856804"/>
          </a:xfrm>
        </p:spPr>
        <p:txBody>
          <a:bodyPr/>
          <a:lstStyle/>
          <a:p>
            <a:r>
              <a:rPr lang="en-IN" b="1" dirty="0"/>
              <a:t>Data Structures</a:t>
            </a:r>
          </a:p>
        </p:txBody>
      </p:sp>
      <p:graphicFrame>
        <p:nvGraphicFramePr>
          <p:cNvPr id="4" name="Table 3"/>
          <p:cNvGraphicFramePr>
            <a:graphicFrameLocks noGrp="1"/>
          </p:cNvGraphicFramePr>
          <p:nvPr>
            <p:extLst>
              <p:ext uri="{D42A27DB-BD31-4B8C-83A1-F6EECF244321}">
                <p14:modId xmlns:p14="http://schemas.microsoft.com/office/powerpoint/2010/main" val="2446253838"/>
              </p:ext>
            </p:extLst>
          </p:nvPr>
        </p:nvGraphicFramePr>
        <p:xfrm>
          <a:off x="455612" y="2209800"/>
          <a:ext cx="11041040" cy="1843644"/>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385948">
                <a:tc gridSpan="2">
                  <a:txBody>
                    <a:bodyPr/>
                    <a:lstStyle/>
                    <a:p>
                      <a:pPr algn="ctr"/>
                      <a:r>
                        <a:rPr lang="en-US" sz="2400" dirty="0">
                          <a:solidFill>
                            <a:schemeClr val="tx1"/>
                          </a:solidFill>
                          <a:latin typeface="Verdana" panose="020B0604030504040204" pitchFamily="34" charset="0"/>
                          <a:ea typeface="Verdana" panose="020B0604030504040204" pitchFamily="34" charset="0"/>
                        </a:rPr>
                        <a:t>Array</a:t>
                      </a:r>
                    </a:p>
                  </a:txBody>
                  <a:tcPr anchor="ct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2400" kern="1200" dirty="0">
                          <a:solidFill>
                            <a:schemeClr val="dk1"/>
                          </a:solidFill>
                          <a:latin typeface="+mn-lt"/>
                          <a:ea typeface="+mn-ea"/>
                          <a:cs typeface="+mn-cs"/>
                          <a:sym typeface="+mn-ea"/>
                        </a:rPr>
                        <a:t>What is array?</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Properties of array –Why array</a:t>
                      </a:r>
                    </a:p>
                  </a:txBody>
                  <a:tcPr anchor="ctr"/>
                </a:tc>
                <a:extLst>
                  <a:ext uri="{0D108BD9-81ED-4DB2-BD59-A6C34878D82A}">
                    <a16:rowId xmlns:a16="http://schemas.microsoft.com/office/drawing/2014/main" val="10001"/>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2400" kern="1200" dirty="0">
                          <a:solidFill>
                            <a:schemeClr val="dk1"/>
                          </a:solidFill>
                          <a:latin typeface="+mn-lt"/>
                          <a:ea typeface="+mn-ea"/>
                          <a:cs typeface="+mn-cs"/>
                          <a:sym typeface="+mn-ea"/>
                        </a:rPr>
                        <a:t>Memory allocation of array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Basic array operations</a:t>
                      </a:r>
                    </a:p>
                  </a:txBody>
                  <a:tcPr anchor="ctr"/>
                </a:tc>
                <a:extLst>
                  <a:ext uri="{0D108BD9-81ED-4DB2-BD59-A6C34878D82A}">
                    <a16:rowId xmlns:a16="http://schemas.microsoft.com/office/drawing/2014/main" val="2089108167"/>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2400" kern="1200" dirty="0">
                          <a:solidFill>
                            <a:schemeClr val="dk1"/>
                          </a:solidFill>
                          <a:latin typeface="+mn-lt"/>
                          <a:ea typeface="+mn-ea"/>
                          <a:cs typeface="+mn-cs"/>
                          <a:sym typeface="+mn-ea"/>
                        </a:rPr>
                        <a:t>Time complexities of array operation</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Adv. &amp; Dis. Of array operation</a:t>
                      </a:r>
                    </a:p>
                  </a:txBody>
                  <a:tcPr anchor="ctr"/>
                </a:tc>
                <a:extLst>
                  <a:ext uri="{0D108BD9-81ED-4DB2-BD59-A6C34878D82A}">
                    <a16:rowId xmlns:a16="http://schemas.microsoft.com/office/drawing/2014/main" val="677142751"/>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04800"/>
            <a:ext cx="9141619" cy="2105367"/>
          </a:xfrm>
        </p:spPr>
        <p:txBody>
          <a:bodyPr/>
          <a:lstStyle/>
          <a:p>
            <a:r>
              <a:rPr lang="en-US" dirty="0"/>
              <a:t>Thanks</a:t>
            </a:r>
          </a:p>
        </p:txBody>
      </p:sp>
      <p:sp>
        <p:nvSpPr>
          <p:cNvPr id="5" name="Text Placeholder 4">
            <a:extLst>
              <a:ext uri="{FF2B5EF4-FFF2-40B4-BE49-F238E27FC236}">
                <a16:creationId xmlns:a16="http://schemas.microsoft.com/office/drawing/2014/main" id="{88490AAB-E987-B9FA-1ADB-08793479F980}"/>
              </a:ext>
            </a:extLst>
          </p:cNvPr>
          <p:cNvSpPr>
            <a:spLocks noGrp="1"/>
          </p:cNvSpPr>
          <p:nvPr>
            <p:ph type="body" idx="1"/>
          </p:nvPr>
        </p:nvSpPr>
        <p:spPr/>
        <p:txBody>
          <a:bodyPr/>
          <a:lstStyle/>
          <a:p>
            <a:r>
              <a:rPr lang="en-US" dirty="0"/>
              <a:t>Anirudha Gaikwad</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4514" y="1371600"/>
            <a:ext cx="11073898" cy="5181600"/>
          </a:xfrm>
        </p:spPr>
        <p:txBody>
          <a:bodyPr>
            <a:normAutofit/>
          </a:bodyPr>
          <a:lstStyle/>
          <a:p>
            <a:pPr algn="just"/>
            <a:r>
              <a:rPr lang="en-GB" b="0" i="0" dirty="0">
                <a:solidFill>
                  <a:srgbClr val="333333"/>
                </a:solidFill>
                <a:effectLst/>
              </a:rPr>
              <a:t>Arrays are defined as the collection of similar types of data items stored at contiguous memory locations. It is one of the simplest data structures where each data element can be randomly accessed by using its index number.</a:t>
            </a:r>
          </a:p>
          <a:p>
            <a:pPr algn="just"/>
            <a:r>
              <a:rPr lang="en-GB" b="0" i="0" dirty="0">
                <a:solidFill>
                  <a:srgbClr val="333333"/>
                </a:solidFill>
                <a:effectLst/>
              </a:rPr>
              <a:t>In C programming, they are the derived data types that can store the primitive type of data such as int, char, double, float, etc. For example, if we want to store the marks of a student in 6 subjects, then we don't need to define a different variable for the marks in different subjects. Instead, we can define an array that can store the marks in each subject at the contiguous memory locations.</a:t>
            </a:r>
          </a:p>
          <a:p>
            <a:pPr algn="just"/>
            <a:endParaRPr lang="en-GB" b="0" i="0" dirty="0">
              <a:solidFill>
                <a:srgbClr val="333333"/>
              </a:solidFill>
              <a:effectLst/>
            </a:endParaRPr>
          </a:p>
        </p:txBody>
      </p:sp>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lvl="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What is array?</a:t>
            </a:r>
          </a:p>
        </p:txBody>
      </p:sp>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11809412" cy="809897"/>
          </a:xfrm>
          <a:prstGeom prst="rect">
            <a:avLst/>
          </a:prstGeom>
        </p:spPr>
        <p:txBody>
          <a:bodyPr vert="horz" lIns="121899" tIns="60949" rIns="121899" bIns="60949" rtlCol="0" anchor="b">
            <a:noAutofit/>
          </a:bodyPr>
          <a:lstStyle/>
          <a:p>
            <a:pPr lvl="0" algn="l"/>
            <a:r>
              <a:rPr lang="en-US" altLang="zh-CN" sz="4000" b="1" dirty="0">
                <a:solidFill>
                  <a:srgbClr val="262626"/>
                </a:solidFill>
                <a:ea typeface="Microsoft YaHei" panose="020B0503020204020204" pitchFamily="34" charset="-122"/>
                <a:sym typeface="+mn-ea"/>
              </a:rPr>
              <a:t>Properties of Array</a:t>
            </a:r>
          </a:p>
        </p:txBody>
      </p:sp>
      <p:pic>
        <p:nvPicPr>
          <p:cNvPr id="1026" name="Picture 2" descr="Array in DS">
            <a:extLst>
              <a:ext uri="{FF2B5EF4-FFF2-40B4-BE49-F238E27FC236}">
                <a16:creationId xmlns:a16="http://schemas.microsoft.com/office/drawing/2014/main" id="{41F225B2-DFCA-1F1C-89F8-626FE702F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49" y="5105400"/>
            <a:ext cx="4029075" cy="1343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4CC26B-F971-087F-64AA-CADF0EA0E0F5}"/>
              </a:ext>
            </a:extLst>
          </p:cNvPr>
          <p:cNvSpPr txBox="1"/>
          <p:nvPr/>
        </p:nvSpPr>
        <p:spPr>
          <a:xfrm>
            <a:off x="379412" y="1462088"/>
            <a:ext cx="11164094" cy="4524315"/>
          </a:xfrm>
          <a:prstGeom prst="rect">
            <a:avLst/>
          </a:prstGeom>
          <a:noFill/>
        </p:spPr>
        <p:txBody>
          <a:bodyPr wrap="square" rtlCol="0">
            <a:spAutoFit/>
          </a:bodyPr>
          <a:lstStyle/>
          <a:p>
            <a:pPr marL="0" indent="0" algn="just">
              <a:buNone/>
            </a:pPr>
            <a:r>
              <a:rPr lang="en-GB" sz="2400" b="1" i="0" dirty="0">
                <a:solidFill>
                  <a:schemeClr val="tx1">
                    <a:lumMod val="95000"/>
                    <a:lumOff val="5000"/>
                  </a:schemeClr>
                </a:solidFill>
                <a:effectLst/>
              </a:rPr>
              <a:t>There are some of the properties of an array that are listed as follows -</a:t>
            </a:r>
          </a:p>
          <a:p>
            <a:pPr algn="just">
              <a:buFont typeface="Arial" panose="020B0604020202020204" pitchFamily="34" charset="0"/>
              <a:buChar char="•"/>
            </a:pPr>
            <a:r>
              <a:rPr lang="en-GB" sz="2400" b="0" i="0" dirty="0">
                <a:solidFill>
                  <a:schemeClr val="tx1">
                    <a:lumMod val="95000"/>
                    <a:lumOff val="5000"/>
                  </a:schemeClr>
                </a:solidFill>
                <a:effectLst/>
              </a:rPr>
              <a:t>Each element in an array is of the same data type and carries the same size that is 4 bytes.</a:t>
            </a:r>
          </a:p>
          <a:p>
            <a:pPr algn="just">
              <a:buFont typeface="Arial" panose="020B0604020202020204" pitchFamily="34" charset="0"/>
              <a:buChar char="•"/>
            </a:pPr>
            <a:r>
              <a:rPr lang="en-GB" sz="2400" b="0" i="0" dirty="0">
                <a:solidFill>
                  <a:schemeClr val="tx1">
                    <a:lumMod val="95000"/>
                    <a:lumOff val="5000"/>
                  </a:schemeClr>
                </a:solidFill>
                <a:effectLst/>
              </a:rPr>
              <a:t>Elements in the array are stored at contiguous memory locations from which the first element is stored at the smallest memory location.</a:t>
            </a:r>
            <a:r>
              <a:rPr lang="en-IN" b="0" i="0" dirty="0">
                <a:solidFill>
                  <a:srgbClr val="000000"/>
                </a:solidFill>
                <a:effectLst/>
                <a:latin typeface="inter-regular"/>
              </a:rPr>
              <a:t> Index starts with 0.</a:t>
            </a:r>
            <a:endParaRPr lang="en-GB" sz="2400" b="0" i="0" dirty="0">
              <a:solidFill>
                <a:schemeClr val="tx1">
                  <a:lumMod val="95000"/>
                  <a:lumOff val="5000"/>
                </a:schemeClr>
              </a:solidFill>
              <a:effectLst/>
            </a:endParaRPr>
          </a:p>
          <a:p>
            <a:pPr algn="just">
              <a:buFont typeface="Arial" panose="020B0604020202020204" pitchFamily="34" charset="0"/>
              <a:buChar char="•"/>
            </a:pPr>
            <a:r>
              <a:rPr lang="en-GB" sz="2400" b="0" i="0" dirty="0">
                <a:solidFill>
                  <a:schemeClr val="tx1">
                    <a:lumMod val="95000"/>
                    <a:lumOff val="5000"/>
                  </a:schemeClr>
                </a:solidFill>
                <a:effectLst/>
              </a:rPr>
              <a:t>Elements of the array can be randomly accessed since we can calculate the address of each element of the array with the given base address and the size of the data element.</a:t>
            </a:r>
          </a:p>
          <a:p>
            <a:pPr algn="just">
              <a:buFont typeface="Arial" panose="020B0604020202020204" pitchFamily="34" charset="0"/>
              <a:buChar char="•"/>
            </a:pPr>
            <a:endParaRPr lang="en-GB" sz="2400" b="0" i="0" dirty="0">
              <a:solidFill>
                <a:schemeClr val="tx1">
                  <a:lumMod val="95000"/>
                  <a:lumOff val="5000"/>
                </a:schemeClr>
              </a:solidFill>
              <a:effectLst/>
            </a:endParaRPr>
          </a:p>
          <a:p>
            <a:pPr marL="0" indent="0" algn="just">
              <a:buNone/>
            </a:pPr>
            <a:r>
              <a:rPr lang="en-GB" sz="2400" b="1" i="0" dirty="0">
                <a:solidFill>
                  <a:schemeClr val="tx1">
                    <a:lumMod val="95000"/>
                    <a:lumOff val="5000"/>
                  </a:schemeClr>
                </a:solidFill>
                <a:effectLst/>
              </a:rPr>
              <a:t>Representation of an array</a:t>
            </a:r>
          </a:p>
          <a:p>
            <a:pPr marL="285750" indent="-285750">
              <a:buFont typeface="Wingdings" panose="05000000000000000000" charset="0"/>
              <a:buChar char="Ø"/>
            </a:pPr>
            <a:endParaRPr lang="en-US" sz="2400" dirty="0">
              <a:solidFill>
                <a:schemeClr val="tx1">
                  <a:lumMod val="95000"/>
                  <a:lumOff val="5000"/>
                </a:schemeClr>
              </a:solidFill>
            </a:endParaRPr>
          </a:p>
          <a:p>
            <a:endParaRPr lang="en-IN"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54" y="-53429"/>
            <a:ext cx="11733212" cy="829491"/>
          </a:xfrm>
          <a:prstGeom prst="rect">
            <a:avLst/>
          </a:prstGeom>
        </p:spPr>
        <p:txBody>
          <a:bodyPr vert="horz" lIns="121899" tIns="60949" rIns="121899" bIns="60949" rtlCol="0" anchor="b">
            <a:noAutofit/>
          </a:bodyPr>
          <a:lstStyle/>
          <a:p>
            <a:pPr marR="0" lvl="0" algn="l" defTabSz="914400" rtl="0" eaLnBrk="1" fontAlgn="auto" latinLnBrk="0" hangingPunct="1">
              <a:lnSpc>
                <a:spcPct val="100000"/>
              </a:lnSpc>
              <a:spcBef>
                <a:spcPts val="0"/>
              </a:spcBef>
              <a:spcAft>
                <a:spcPts val="0"/>
              </a:spcAft>
              <a:buClrTx/>
              <a:buSzTx/>
              <a:tabLst/>
              <a:defRPr/>
            </a:pPr>
            <a:r>
              <a:rPr lang="en-US" sz="4000" b="1" dirty="0">
                <a:solidFill>
                  <a:schemeClr val="dk1"/>
                </a:solidFill>
              </a:rPr>
              <a:t>Why array?</a:t>
            </a:r>
            <a:endParaRPr lang="en-US" sz="4000" b="1" kern="1200" dirty="0">
              <a:solidFill>
                <a:schemeClr val="dk1"/>
              </a:solidFill>
              <a:latin typeface="+mn-lt"/>
              <a:ea typeface="+mn-ea"/>
              <a:cs typeface="+mn-cs"/>
            </a:endParaRPr>
          </a:p>
        </p:txBody>
      </p:sp>
      <p:sp>
        <p:nvSpPr>
          <p:cNvPr id="4" name="Rectangle 3">
            <a:extLst>
              <a:ext uri="{FF2B5EF4-FFF2-40B4-BE49-F238E27FC236}">
                <a16:creationId xmlns:a16="http://schemas.microsoft.com/office/drawing/2014/main" id="{1A5310F9-8007-121D-260B-1F927B080658}"/>
              </a:ext>
            </a:extLst>
          </p:cNvPr>
          <p:cNvSpPr/>
          <p:nvPr/>
        </p:nvSpPr>
        <p:spPr>
          <a:xfrm>
            <a:off x="324485" y="1676400"/>
            <a:ext cx="11539853" cy="5783389"/>
          </a:xfrm>
          <a:prstGeom prst="rect">
            <a:avLst/>
          </a:prstGeom>
        </p:spPr>
        <p:txBody>
          <a:bodyPr vert="horz" lIns="121899" tIns="60949" rIns="121899" bIns="60949" rtlCol="0">
            <a:normAutofit/>
          </a:bodyPr>
          <a:lstStyle/>
          <a:p>
            <a:pPr algn="just"/>
            <a:r>
              <a:rPr lang="en-GB" b="1" i="0" dirty="0">
                <a:solidFill>
                  <a:schemeClr val="tx1">
                    <a:lumMod val="95000"/>
                    <a:lumOff val="5000"/>
                  </a:schemeClr>
                </a:solidFill>
                <a:effectLst/>
              </a:rPr>
              <a:t>Arrays are useful because –</a:t>
            </a:r>
          </a:p>
          <a:p>
            <a:pPr algn="just">
              <a:buFont typeface="Arial" panose="020B0604020202020204" pitchFamily="34" charset="0"/>
              <a:buChar char="•"/>
            </a:pPr>
            <a:r>
              <a:rPr lang="en-GB" b="0" i="0" dirty="0">
                <a:solidFill>
                  <a:schemeClr val="tx1">
                    <a:lumMod val="95000"/>
                    <a:lumOff val="5000"/>
                  </a:schemeClr>
                </a:solidFill>
                <a:effectLst/>
              </a:rPr>
              <a:t>Sorting and searching a value in an array is easier.</a:t>
            </a:r>
          </a:p>
          <a:p>
            <a:pPr algn="just">
              <a:buFont typeface="Arial" panose="020B0604020202020204" pitchFamily="34" charset="0"/>
              <a:buChar char="•"/>
            </a:pPr>
            <a:r>
              <a:rPr lang="en-GB" b="0" i="0" dirty="0">
                <a:solidFill>
                  <a:schemeClr val="tx1">
                    <a:lumMod val="95000"/>
                    <a:lumOff val="5000"/>
                  </a:schemeClr>
                </a:solidFill>
                <a:effectLst/>
              </a:rPr>
              <a:t>Arrays are best to process multiple values quickly and easily.</a:t>
            </a:r>
          </a:p>
          <a:p>
            <a:pPr algn="just"/>
            <a:endParaRPr lang="en-GB" b="0" i="0" dirty="0">
              <a:solidFill>
                <a:schemeClr val="tx1">
                  <a:lumMod val="95000"/>
                  <a:lumOff val="5000"/>
                </a:schemeClr>
              </a:solidFill>
              <a:effectLst/>
            </a:endParaRPr>
          </a:p>
          <a:p>
            <a:pPr algn="just"/>
            <a:r>
              <a:rPr lang="en-GB" b="1" i="0" dirty="0">
                <a:solidFill>
                  <a:schemeClr val="tx1">
                    <a:lumMod val="95000"/>
                    <a:lumOff val="5000"/>
                  </a:schemeClr>
                </a:solidFill>
                <a:effectLst/>
              </a:rPr>
              <a:t>Arrays are good for storing multiple values in a single variable -</a:t>
            </a:r>
            <a:r>
              <a:rPr lang="en-GB" b="0" i="0" dirty="0">
                <a:solidFill>
                  <a:schemeClr val="tx1">
                    <a:lumMod val="95000"/>
                    <a:lumOff val="5000"/>
                  </a:schemeClr>
                </a:solidFill>
                <a:effectLst/>
              </a:rPr>
              <a:t> </a:t>
            </a:r>
          </a:p>
          <a:p>
            <a:pPr algn="just"/>
            <a:r>
              <a:rPr lang="en-GB" b="0" i="0" dirty="0">
                <a:solidFill>
                  <a:schemeClr val="tx1">
                    <a:lumMod val="95000"/>
                    <a:lumOff val="5000"/>
                  </a:schemeClr>
                </a:solidFill>
                <a:effectLst/>
              </a:rPr>
              <a:t>In computer programming, most cases require storing a large number of data of a similar type. To store such an amount of data, we need to define a large number of variables. It would be very difficult to remember the names of all the variables while writing the programs. Instead of naming all the variables with a different name, it is better to define an array and store all the elements into it.</a:t>
            </a:r>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0"/>
            <a:ext cx="11993880" cy="849463"/>
          </a:xfrm>
          <a:prstGeom prst="rect">
            <a:avLst/>
          </a:prstGeom>
        </p:spPr>
        <p:txBody>
          <a:bodyPr vert="horz" lIns="121899" tIns="60949" rIns="121899" bIns="60949" rtlCol="0" anchor="b">
            <a:noAutofit/>
          </a:bodyPr>
          <a:lstStyle/>
          <a:p>
            <a:pPr marR="0" lvl="0" algn="l" defTabSz="914400" rtl="0" eaLnBrk="1" fontAlgn="auto" latinLnBrk="0" hangingPunct="1">
              <a:lnSpc>
                <a:spcPct val="100000"/>
              </a:lnSpc>
              <a:spcBef>
                <a:spcPts val="0"/>
              </a:spcBef>
              <a:spcAft>
                <a:spcPts val="0"/>
              </a:spcAft>
              <a:buClrTx/>
              <a:buSzTx/>
              <a:tabLst/>
              <a:defRPr/>
            </a:pPr>
            <a:r>
              <a:rPr lang="en-US" sz="4000" b="1" dirty="0"/>
              <a:t>Memory Allocation of Array</a:t>
            </a:r>
            <a:endParaRPr lang="en-US" altLang="zh-CN" sz="4000" b="1" kern="1200" dirty="0">
              <a:solidFill>
                <a:schemeClr val="dk1"/>
              </a:solidFill>
              <a:latin typeface="+mn-lt"/>
              <a:ea typeface="+mn-ea"/>
              <a:cs typeface="+mn-cs"/>
              <a:sym typeface="+mn-ea"/>
            </a:endParaRPr>
          </a:p>
        </p:txBody>
      </p:sp>
      <p:sp>
        <p:nvSpPr>
          <p:cNvPr id="6" name="Rectangle 5">
            <a:extLst>
              <a:ext uri="{FF2B5EF4-FFF2-40B4-BE49-F238E27FC236}">
                <a16:creationId xmlns:a16="http://schemas.microsoft.com/office/drawing/2014/main" id="{B9045FE7-A0FC-7904-2309-D3D427878484}"/>
              </a:ext>
            </a:extLst>
          </p:cNvPr>
          <p:cNvSpPr/>
          <p:nvPr/>
        </p:nvSpPr>
        <p:spPr>
          <a:xfrm>
            <a:off x="303212" y="1371600"/>
            <a:ext cx="11353800" cy="3733800"/>
          </a:xfrm>
          <a:prstGeom prst="rect">
            <a:avLst/>
          </a:prstGeom>
        </p:spPr>
        <p:txBody>
          <a:bodyPr vert="horz" lIns="121899" tIns="60949" rIns="121899" bIns="60949" rtlCol="0">
            <a:normAutofit lnSpcReduction="10000"/>
          </a:bodyPr>
          <a:lstStyle/>
          <a:p>
            <a:pPr algn="just"/>
            <a:r>
              <a:rPr lang="en-GB" b="0" i="0" dirty="0">
                <a:solidFill>
                  <a:schemeClr val="tx1">
                    <a:lumMod val="95000"/>
                    <a:lumOff val="5000"/>
                  </a:schemeClr>
                </a:solidFill>
                <a:effectLst/>
              </a:rPr>
              <a:t>As stated above, all the data elements of an array are stored at contiguous locations in the main memory. The name of the array represents the base address or the address of the first element in the main memory. Each element of the array is represented by proper indexing.</a:t>
            </a:r>
          </a:p>
          <a:p>
            <a:pPr algn="just"/>
            <a:endParaRPr lang="en-GB" b="0" i="0" dirty="0">
              <a:solidFill>
                <a:schemeClr val="tx1">
                  <a:lumMod val="95000"/>
                  <a:lumOff val="5000"/>
                </a:schemeClr>
              </a:solidFill>
              <a:effectLst/>
            </a:endParaRPr>
          </a:p>
          <a:p>
            <a:pPr algn="just"/>
            <a:r>
              <a:rPr lang="en-GB" b="1" i="0" dirty="0">
                <a:solidFill>
                  <a:schemeClr val="tx1">
                    <a:lumMod val="95000"/>
                    <a:lumOff val="5000"/>
                  </a:schemeClr>
                </a:solidFill>
                <a:effectLst/>
              </a:rPr>
              <a:t>We can define the indexing of an array in the below ways -  </a:t>
            </a:r>
          </a:p>
          <a:p>
            <a:pPr algn="just">
              <a:buFont typeface="+mj-lt"/>
              <a:buAutoNum type="arabicPeriod"/>
            </a:pPr>
            <a:r>
              <a:rPr lang="en-GB" b="0" i="0" dirty="0">
                <a:solidFill>
                  <a:schemeClr val="tx1">
                    <a:lumMod val="95000"/>
                    <a:lumOff val="5000"/>
                  </a:schemeClr>
                </a:solidFill>
                <a:effectLst/>
              </a:rPr>
              <a:t> 0 (zero-based indexing): The first element of the array will be </a:t>
            </a:r>
            <a:r>
              <a:rPr lang="en-GB" b="0" i="0" dirty="0" err="1">
                <a:solidFill>
                  <a:schemeClr val="tx1">
                    <a:lumMod val="95000"/>
                    <a:lumOff val="5000"/>
                  </a:schemeClr>
                </a:solidFill>
                <a:effectLst/>
              </a:rPr>
              <a:t>arr</a:t>
            </a:r>
            <a:r>
              <a:rPr lang="en-GB" b="0" i="0" dirty="0">
                <a:solidFill>
                  <a:schemeClr val="tx1">
                    <a:lumMod val="95000"/>
                    <a:lumOff val="5000"/>
                  </a:schemeClr>
                </a:solidFill>
                <a:effectLst/>
              </a:rPr>
              <a:t>[0].</a:t>
            </a:r>
          </a:p>
          <a:p>
            <a:pPr algn="just">
              <a:buFont typeface="+mj-lt"/>
              <a:buAutoNum type="arabicPeriod"/>
            </a:pPr>
            <a:r>
              <a:rPr lang="en-GB" b="0" i="0" dirty="0">
                <a:solidFill>
                  <a:schemeClr val="tx1">
                    <a:lumMod val="95000"/>
                    <a:lumOff val="5000"/>
                  </a:schemeClr>
                </a:solidFill>
                <a:effectLst/>
              </a:rPr>
              <a:t> 1 (one-based indexing): The first element of the array will be </a:t>
            </a:r>
            <a:r>
              <a:rPr lang="en-GB" b="0" i="0" dirty="0" err="1">
                <a:solidFill>
                  <a:schemeClr val="tx1">
                    <a:lumMod val="95000"/>
                    <a:lumOff val="5000"/>
                  </a:schemeClr>
                </a:solidFill>
                <a:effectLst/>
              </a:rPr>
              <a:t>arr</a:t>
            </a:r>
            <a:r>
              <a:rPr lang="en-GB" b="0" i="0" dirty="0">
                <a:solidFill>
                  <a:schemeClr val="tx1">
                    <a:lumMod val="95000"/>
                    <a:lumOff val="5000"/>
                  </a:schemeClr>
                </a:solidFill>
                <a:effectLst/>
              </a:rPr>
              <a:t>[1].</a:t>
            </a:r>
          </a:p>
          <a:p>
            <a:pPr algn="just">
              <a:buFont typeface="+mj-lt"/>
              <a:buAutoNum type="arabicPeriod"/>
            </a:pPr>
            <a:r>
              <a:rPr lang="en-GB" b="0" i="0" dirty="0">
                <a:solidFill>
                  <a:schemeClr val="tx1">
                    <a:lumMod val="95000"/>
                    <a:lumOff val="5000"/>
                  </a:schemeClr>
                </a:solidFill>
                <a:effectLst/>
              </a:rPr>
              <a:t> n (n - based indexing): The first element of the array can reside at any random   index number.</a:t>
            </a:r>
          </a:p>
          <a:p>
            <a:pPr marL="285750" indent="-285750">
              <a:lnSpc>
                <a:spcPct val="90000"/>
              </a:lnSpc>
              <a:spcBef>
                <a:spcPts val="1800"/>
              </a:spcBef>
              <a:buClr>
                <a:schemeClr val="accent1">
                  <a:lumMod val="75000"/>
                </a:schemeClr>
              </a:buClr>
              <a:buFont typeface="Wingdings" panose="05000000000000000000" charset="0"/>
              <a:buChar char="Ø"/>
            </a:pPr>
            <a:endParaRPr lang="en-US" sz="3200" dirty="0">
              <a:solidFill>
                <a:schemeClr val="tx1">
                  <a:lumMod val="95000"/>
                  <a:lumOff val="5000"/>
                </a:schemeClr>
              </a:solidFill>
            </a:endParaRPr>
          </a:p>
        </p:txBody>
      </p:sp>
      <p:pic>
        <p:nvPicPr>
          <p:cNvPr id="2052" name="Picture 4" descr="Array in DS">
            <a:extLst>
              <a:ext uri="{FF2B5EF4-FFF2-40B4-BE49-F238E27FC236}">
                <a16:creationId xmlns:a16="http://schemas.microsoft.com/office/drawing/2014/main" id="{2AC7AC6A-1869-83E0-0718-EDE84CB93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212" y="4655987"/>
            <a:ext cx="4572000" cy="1976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0"/>
            <a:ext cx="11993880" cy="849463"/>
          </a:xfrm>
          <a:prstGeom prst="rect">
            <a:avLst/>
          </a:prstGeom>
        </p:spPr>
        <p:txBody>
          <a:bodyPr vert="horz" lIns="121899" tIns="60949" rIns="121899" bIns="60949" rtlCol="0" anchor="b">
            <a:noAutofit/>
          </a:bodyPr>
          <a:lstStyle/>
          <a:p>
            <a:pPr marR="0" lvl="0" algn="l" defTabSz="914400" rtl="0" eaLnBrk="1" fontAlgn="auto" latinLnBrk="0" hangingPunct="1">
              <a:lnSpc>
                <a:spcPct val="100000"/>
              </a:lnSpc>
              <a:spcBef>
                <a:spcPts val="0"/>
              </a:spcBef>
              <a:spcAft>
                <a:spcPts val="0"/>
              </a:spcAft>
              <a:buClrTx/>
              <a:buSzTx/>
              <a:tabLst/>
              <a:defRPr/>
            </a:pPr>
            <a:r>
              <a:rPr lang="en-US" sz="4000" b="1" dirty="0"/>
              <a:t>Basic Array Operations</a:t>
            </a:r>
            <a:endParaRPr lang="en-US" altLang="zh-CN" sz="4000" b="1" kern="1200" dirty="0">
              <a:solidFill>
                <a:schemeClr val="dk1"/>
              </a:solidFill>
              <a:latin typeface="+mn-lt"/>
              <a:ea typeface="+mn-ea"/>
              <a:cs typeface="+mn-cs"/>
              <a:sym typeface="+mn-ea"/>
            </a:endParaRPr>
          </a:p>
        </p:txBody>
      </p:sp>
      <p:sp>
        <p:nvSpPr>
          <p:cNvPr id="6" name="Rectangle 5">
            <a:extLst>
              <a:ext uri="{FF2B5EF4-FFF2-40B4-BE49-F238E27FC236}">
                <a16:creationId xmlns:a16="http://schemas.microsoft.com/office/drawing/2014/main" id="{B9045FE7-A0FC-7904-2309-D3D427878484}"/>
              </a:ext>
            </a:extLst>
          </p:cNvPr>
          <p:cNvSpPr/>
          <p:nvPr/>
        </p:nvSpPr>
        <p:spPr>
          <a:xfrm>
            <a:off x="303212" y="1371600"/>
            <a:ext cx="11353800" cy="5181600"/>
          </a:xfrm>
          <a:prstGeom prst="rect">
            <a:avLst/>
          </a:prstGeom>
        </p:spPr>
        <p:txBody>
          <a:bodyPr vert="horz" lIns="121899" tIns="60949" rIns="121899" bIns="60949" rtlCol="0">
            <a:normAutofit fontScale="92500"/>
          </a:bodyPr>
          <a:lstStyle/>
          <a:p>
            <a:pPr marL="342900" indent="-342900" algn="just">
              <a:buClr>
                <a:srgbClr val="92D050"/>
              </a:buClr>
              <a:buFont typeface="Wingdings" panose="05000000000000000000" pitchFamily="2" charset="2"/>
              <a:buChar char="Ø"/>
            </a:pPr>
            <a:r>
              <a:rPr lang="en-GB" b="1" i="0" dirty="0">
                <a:solidFill>
                  <a:schemeClr val="tx1">
                    <a:lumMod val="95000"/>
                    <a:lumOff val="5000"/>
                  </a:schemeClr>
                </a:solidFill>
                <a:effectLst/>
              </a:rPr>
              <a:t>Traversal operation</a:t>
            </a:r>
          </a:p>
          <a:p>
            <a:pPr algn="just"/>
            <a:r>
              <a:rPr lang="en-GB" b="0" i="0" dirty="0">
                <a:solidFill>
                  <a:schemeClr val="tx1">
                    <a:lumMod val="95000"/>
                    <a:lumOff val="5000"/>
                  </a:schemeClr>
                </a:solidFill>
                <a:effectLst/>
              </a:rPr>
              <a:t>This operation is performed to traverse through the array elements. It prints all array elements one after another. We can understand it with the below program -</a:t>
            </a:r>
          </a:p>
          <a:p>
            <a:pPr marL="342900" indent="-342900" algn="just">
              <a:buClr>
                <a:srgbClr val="92D050"/>
              </a:buClr>
              <a:buFont typeface="Wingdings" panose="05000000000000000000" pitchFamily="2" charset="2"/>
              <a:buChar char="Ø"/>
            </a:pPr>
            <a:r>
              <a:rPr lang="en-GB" b="1" i="0" dirty="0">
                <a:solidFill>
                  <a:schemeClr val="tx1">
                    <a:lumMod val="95000"/>
                    <a:lumOff val="5000"/>
                  </a:schemeClr>
                </a:solidFill>
                <a:effectLst/>
              </a:rPr>
              <a:t>Insertion operation</a:t>
            </a:r>
          </a:p>
          <a:p>
            <a:pPr algn="just"/>
            <a:r>
              <a:rPr lang="en-GB" b="0" i="0" dirty="0">
                <a:solidFill>
                  <a:schemeClr val="tx1">
                    <a:lumMod val="95000"/>
                    <a:lumOff val="5000"/>
                  </a:schemeClr>
                </a:solidFill>
                <a:effectLst/>
              </a:rPr>
              <a:t>This operation is performed to insert one or more elements into the array. As per the requirements, an element can be added at the beginning, end, or at any index of the array. Now, let's see the implementation of inserting an element into the array.</a:t>
            </a:r>
          </a:p>
          <a:p>
            <a:pPr marL="342900" indent="-342900" algn="just">
              <a:buClr>
                <a:srgbClr val="92D050"/>
              </a:buClr>
              <a:buFont typeface="Wingdings" panose="05000000000000000000" pitchFamily="2" charset="2"/>
              <a:buChar char="Ø"/>
            </a:pPr>
            <a:r>
              <a:rPr lang="en-GB" b="1" i="0" dirty="0">
                <a:solidFill>
                  <a:schemeClr val="tx1">
                    <a:lumMod val="95000"/>
                    <a:lumOff val="5000"/>
                  </a:schemeClr>
                </a:solidFill>
                <a:effectLst/>
              </a:rPr>
              <a:t>Deletion operation</a:t>
            </a:r>
          </a:p>
          <a:p>
            <a:pPr algn="just"/>
            <a:r>
              <a:rPr lang="en-GB" b="0" i="0" dirty="0">
                <a:solidFill>
                  <a:schemeClr val="tx1">
                    <a:lumMod val="95000"/>
                    <a:lumOff val="5000"/>
                  </a:schemeClr>
                </a:solidFill>
                <a:effectLst/>
              </a:rPr>
              <a:t>As the name implies, this operation removes an element from the array and then reorganizes all of the array elements.</a:t>
            </a:r>
          </a:p>
          <a:p>
            <a:pPr marL="342900" indent="-342900" algn="just">
              <a:buClr>
                <a:srgbClr val="92D050"/>
              </a:buClr>
              <a:buFont typeface="Wingdings" panose="05000000000000000000" pitchFamily="2" charset="2"/>
              <a:buChar char="Ø"/>
            </a:pPr>
            <a:r>
              <a:rPr lang="en-GB" b="1" i="0" dirty="0">
                <a:solidFill>
                  <a:schemeClr val="tx1">
                    <a:lumMod val="95000"/>
                    <a:lumOff val="5000"/>
                  </a:schemeClr>
                </a:solidFill>
                <a:effectLst/>
              </a:rPr>
              <a:t>Search operation</a:t>
            </a:r>
          </a:p>
          <a:p>
            <a:pPr algn="just"/>
            <a:r>
              <a:rPr lang="en-GB" b="0" i="0" dirty="0">
                <a:solidFill>
                  <a:schemeClr val="tx1">
                    <a:lumMod val="95000"/>
                    <a:lumOff val="5000"/>
                  </a:schemeClr>
                </a:solidFill>
                <a:effectLst/>
              </a:rPr>
              <a:t>This operation is performed to search an element in the array based on the value or index.</a:t>
            </a:r>
          </a:p>
          <a:p>
            <a:pPr marL="342900" indent="-342900" algn="just">
              <a:buClr>
                <a:srgbClr val="92D050"/>
              </a:buClr>
              <a:buFont typeface="Wingdings" panose="05000000000000000000" pitchFamily="2" charset="2"/>
              <a:buChar char="Ø"/>
            </a:pPr>
            <a:r>
              <a:rPr lang="en-GB" b="1" i="0" dirty="0">
                <a:solidFill>
                  <a:schemeClr val="tx1">
                    <a:lumMod val="95000"/>
                    <a:lumOff val="5000"/>
                  </a:schemeClr>
                </a:solidFill>
                <a:effectLst/>
              </a:rPr>
              <a:t>Update operation</a:t>
            </a:r>
          </a:p>
          <a:p>
            <a:pPr algn="just"/>
            <a:r>
              <a:rPr lang="en-GB" b="0" i="0" dirty="0">
                <a:solidFill>
                  <a:schemeClr val="tx1">
                    <a:lumMod val="95000"/>
                    <a:lumOff val="5000"/>
                  </a:schemeClr>
                </a:solidFill>
                <a:effectLst/>
              </a:rPr>
              <a:t>This operation is performed to update an existing array element located at the given index.</a:t>
            </a:r>
          </a:p>
          <a:p>
            <a:pPr>
              <a:lnSpc>
                <a:spcPct val="90000"/>
              </a:lnSpc>
              <a:spcBef>
                <a:spcPts val="1800"/>
              </a:spcBef>
              <a:buClr>
                <a:schemeClr val="accent1">
                  <a:lumMod val="75000"/>
                </a:schemeClr>
              </a:buClr>
            </a:pPr>
            <a:endParaRPr lang="en-US" sz="3200" dirty="0">
              <a:solidFill>
                <a:schemeClr val="tx1">
                  <a:lumMod val="95000"/>
                  <a:lumOff val="5000"/>
                </a:schemeClr>
              </a:solidFill>
            </a:endParaRPr>
          </a:p>
        </p:txBody>
      </p:sp>
    </p:spTree>
    <p:extLst>
      <p:ext uri="{BB962C8B-B14F-4D97-AF65-F5344CB8AC3E}">
        <p14:creationId xmlns:p14="http://schemas.microsoft.com/office/powerpoint/2010/main" val="64649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Complexities of array operations</a:t>
            </a:r>
            <a:endParaRPr lang="en-IN" sz="4000" b="1" kern="1200" dirty="0">
              <a:solidFill>
                <a:schemeClr val="dk1"/>
              </a:solidFill>
              <a:latin typeface="+mn-lt"/>
              <a:ea typeface="+mn-ea"/>
              <a:cs typeface="+mn-cs"/>
            </a:endParaRPr>
          </a:p>
        </p:txBody>
      </p:sp>
      <p:graphicFrame>
        <p:nvGraphicFramePr>
          <p:cNvPr id="6" name="Table 5">
            <a:extLst>
              <a:ext uri="{FF2B5EF4-FFF2-40B4-BE49-F238E27FC236}">
                <a16:creationId xmlns:a16="http://schemas.microsoft.com/office/drawing/2014/main" id="{F70B3C0A-3E17-1058-D8D1-8EAA62D727D2}"/>
              </a:ext>
            </a:extLst>
          </p:cNvPr>
          <p:cNvGraphicFramePr>
            <a:graphicFrameLocks noGrp="1"/>
          </p:cNvGraphicFramePr>
          <p:nvPr>
            <p:extLst>
              <p:ext uri="{D42A27DB-BD31-4B8C-83A1-F6EECF244321}">
                <p14:modId xmlns:p14="http://schemas.microsoft.com/office/powerpoint/2010/main" val="210001352"/>
              </p:ext>
            </p:extLst>
          </p:nvPr>
        </p:nvGraphicFramePr>
        <p:xfrm>
          <a:off x="832802" y="2209800"/>
          <a:ext cx="10523220" cy="2667000"/>
        </p:xfrm>
        <a:graphic>
          <a:graphicData uri="http://schemas.openxmlformats.org/drawingml/2006/table">
            <a:tbl>
              <a:tblPr firstRow="1" bandRow="1">
                <a:tableStyleId>{00A15C55-8517-42AA-B614-E9B94910E393}</a:tableStyleId>
              </a:tblPr>
              <a:tblGrid>
                <a:gridCol w="2104644">
                  <a:extLst>
                    <a:ext uri="{9D8B030D-6E8A-4147-A177-3AD203B41FA5}">
                      <a16:colId xmlns:a16="http://schemas.microsoft.com/office/drawing/2014/main" val="20000"/>
                    </a:ext>
                  </a:extLst>
                </a:gridCol>
                <a:gridCol w="2104644">
                  <a:extLst>
                    <a:ext uri="{9D8B030D-6E8A-4147-A177-3AD203B41FA5}">
                      <a16:colId xmlns:a16="http://schemas.microsoft.com/office/drawing/2014/main" val="20001"/>
                    </a:ext>
                  </a:extLst>
                </a:gridCol>
                <a:gridCol w="2104644">
                  <a:extLst>
                    <a:ext uri="{9D8B030D-6E8A-4147-A177-3AD203B41FA5}">
                      <a16:colId xmlns:a16="http://schemas.microsoft.com/office/drawing/2014/main" val="20002"/>
                    </a:ext>
                  </a:extLst>
                </a:gridCol>
                <a:gridCol w="2104644">
                  <a:extLst>
                    <a:ext uri="{9D8B030D-6E8A-4147-A177-3AD203B41FA5}">
                      <a16:colId xmlns:a16="http://schemas.microsoft.com/office/drawing/2014/main" val="20003"/>
                    </a:ext>
                  </a:extLst>
                </a:gridCol>
                <a:gridCol w="2104644">
                  <a:extLst>
                    <a:ext uri="{9D8B030D-6E8A-4147-A177-3AD203B41FA5}">
                      <a16:colId xmlns:a16="http://schemas.microsoft.com/office/drawing/2014/main" val="20004"/>
                    </a:ext>
                  </a:extLst>
                </a:gridCol>
              </a:tblGrid>
              <a:tr h="427863">
                <a:tc>
                  <a:txBody>
                    <a:bodyPr/>
                    <a:lstStyle/>
                    <a:p>
                      <a:pPr algn="l" fontAlgn="t"/>
                      <a:r>
                        <a:rPr lang="en-IN">
                          <a:solidFill>
                            <a:srgbClr val="000000"/>
                          </a:solidFill>
                          <a:effectLst/>
                          <a:latin typeface="+mn-lt"/>
                        </a:rPr>
                        <a:t>Operation</a:t>
                      </a:r>
                    </a:p>
                  </a:txBody>
                  <a:tcPr marL="114300" marR="114300" marT="114300" marB="114300"/>
                </a:tc>
                <a:tc>
                  <a:txBody>
                    <a:bodyPr/>
                    <a:lstStyle/>
                    <a:p>
                      <a:pPr algn="l" fontAlgn="t"/>
                      <a:r>
                        <a:rPr lang="en-IN">
                          <a:solidFill>
                            <a:srgbClr val="000000"/>
                          </a:solidFill>
                          <a:effectLst/>
                          <a:latin typeface="+mn-lt"/>
                        </a:rPr>
                        <a:t>Average Case</a:t>
                      </a:r>
                    </a:p>
                  </a:txBody>
                  <a:tcPr marL="114300" marR="114300" marT="114300" marB="114300"/>
                </a:tc>
                <a:tc>
                  <a:txBody>
                    <a:bodyPr/>
                    <a:lstStyle/>
                    <a:p>
                      <a:pPr algn="l" fontAlgn="t"/>
                      <a:r>
                        <a:rPr lang="en-IN" dirty="0">
                          <a:solidFill>
                            <a:srgbClr val="000000"/>
                          </a:solidFill>
                          <a:effectLst/>
                          <a:latin typeface="+mn-lt"/>
                        </a:rPr>
                        <a:t>Worst Case</a:t>
                      </a:r>
                    </a:p>
                  </a:txBody>
                  <a:tcPr marL="114300" marR="114300" marT="114300" marB="114300"/>
                </a:tc>
                <a:tc>
                  <a:txBody>
                    <a:bodyPr/>
                    <a:lstStyle/>
                    <a:p>
                      <a:pPr algn="l" fontAlgn="t"/>
                      <a:r>
                        <a:rPr lang="en-IN" dirty="0">
                          <a:solidFill>
                            <a:srgbClr val="000000"/>
                          </a:solidFill>
                          <a:effectLst/>
                          <a:latin typeface="+mn-lt"/>
                        </a:rPr>
                        <a:t>Operation</a:t>
                      </a:r>
                    </a:p>
                  </a:txBody>
                  <a:tcPr marL="114300" marR="114300" marT="114300" marB="114300"/>
                </a:tc>
                <a:tc>
                  <a:txBody>
                    <a:bodyPr/>
                    <a:lstStyle/>
                    <a:p>
                      <a:pPr algn="l" fontAlgn="t"/>
                      <a:r>
                        <a:rPr lang="en-IN">
                          <a:solidFill>
                            <a:srgbClr val="000000"/>
                          </a:solidFill>
                          <a:effectLst/>
                          <a:latin typeface="+mn-lt"/>
                        </a:rPr>
                        <a:t>Average Case</a:t>
                      </a:r>
                    </a:p>
                  </a:txBody>
                  <a:tcPr marL="114300" marR="114300" marT="114300" marB="114300"/>
                </a:tc>
                <a:extLst>
                  <a:ext uri="{0D108BD9-81ED-4DB2-BD59-A6C34878D82A}">
                    <a16:rowId xmlns:a16="http://schemas.microsoft.com/office/drawing/2014/main" val="10000"/>
                  </a:ext>
                </a:extLst>
              </a:tr>
              <a:tr h="427863">
                <a:tc>
                  <a:txBody>
                    <a:bodyPr/>
                    <a:lstStyle/>
                    <a:p>
                      <a:pPr algn="just" fontAlgn="t"/>
                      <a:r>
                        <a:rPr lang="en-IN">
                          <a:solidFill>
                            <a:srgbClr val="333333"/>
                          </a:solidFill>
                          <a:effectLst/>
                          <a:latin typeface="+mn-lt"/>
                        </a:rPr>
                        <a:t>Access</a:t>
                      </a:r>
                    </a:p>
                  </a:txBody>
                  <a:tcPr marL="76200" marR="76200" marT="76200" marB="76200"/>
                </a:tc>
                <a:tc>
                  <a:txBody>
                    <a:bodyPr/>
                    <a:lstStyle/>
                    <a:p>
                      <a:pPr algn="just" fontAlgn="t"/>
                      <a:r>
                        <a:rPr lang="en-IN">
                          <a:solidFill>
                            <a:srgbClr val="333333"/>
                          </a:solidFill>
                          <a:effectLst/>
                          <a:latin typeface="+mn-lt"/>
                        </a:rPr>
                        <a:t>O(1)</a:t>
                      </a:r>
                    </a:p>
                  </a:txBody>
                  <a:tcPr marL="76200" marR="76200" marT="76200" marB="76200"/>
                </a:tc>
                <a:tc>
                  <a:txBody>
                    <a:bodyPr/>
                    <a:lstStyle/>
                    <a:p>
                      <a:pPr algn="just" fontAlgn="t"/>
                      <a:r>
                        <a:rPr lang="en-IN">
                          <a:solidFill>
                            <a:srgbClr val="333333"/>
                          </a:solidFill>
                          <a:effectLst/>
                          <a:latin typeface="+mn-lt"/>
                        </a:rPr>
                        <a:t>O(1)</a:t>
                      </a:r>
                    </a:p>
                  </a:txBody>
                  <a:tcPr marL="76200" marR="76200" marT="76200" marB="76200"/>
                </a:tc>
                <a:tc>
                  <a:txBody>
                    <a:bodyPr/>
                    <a:lstStyle/>
                    <a:p>
                      <a:pPr algn="just" fontAlgn="t"/>
                      <a:r>
                        <a:rPr lang="en-IN">
                          <a:solidFill>
                            <a:srgbClr val="333333"/>
                          </a:solidFill>
                          <a:effectLst/>
                          <a:latin typeface="+mn-lt"/>
                        </a:rPr>
                        <a:t>Access</a:t>
                      </a:r>
                    </a:p>
                  </a:txBody>
                  <a:tcPr marL="76200" marR="76200" marT="76200" marB="76200"/>
                </a:tc>
                <a:tc>
                  <a:txBody>
                    <a:bodyPr/>
                    <a:lstStyle/>
                    <a:p>
                      <a:pPr algn="just" fontAlgn="t"/>
                      <a:r>
                        <a:rPr lang="en-IN">
                          <a:solidFill>
                            <a:srgbClr val="333333"/>
                          </a:solidFill>
                          <a:effectLst/>
                          <a:latin typeface="+mn-lt"/>
                        </a:rPr>
                        <a:t>O(1)</a:t>
                      </a:r>
                    </a:p>
                  </a:txBody>
                  <a:tcPr marL="76200" marR="76200" marT="76200" marB="76200"/>
                </a:tc>
                <a:extLst>
                  <a:ext uri="{0D108BD9-81ED-4DB2-BD59-A6C34878D82A}">
                    <a16:rowId xmlns:a16="http://schemas.microsoft.com/office/drawing/2014/main" val="10001"/>
                  </a:ext>
                </a:extLst>
              </a:tr>
              <a:tr h="427863">
                <a:tc>
                  <a:txBody>
                    <a:bodyPr/>
                    <a:lstStyle/>
                    <a:p>
                      <a:pPr algn="just" fontAlgn="t"/>
                      <a:r>
                        <a:rPr lang="en-IN">
                          <a:solidFill>
                            <a:srgbClr val="333333"/>
                          </a:solidFill>
                          <a:effectLst/>
                          <a:latin typeface="+mn-lt"/>
                        </a:rPr>
                        <a:t>Search</a:t>
                      </a:r>
                    </a:p>
                  </a:txBody>
                  <a:tcPr marL="76200" marR="76200" marT="76200" marB="76200"/>
                </a:tc>
                <a:tc>
                  <a:txBody>
                    <a:bodyPr/>
                    <a:lstStyle/>
                    <a:p>
                      <a:pPr algn="just" fontAlgn="t"/>
                      <a:r>
                        <a:rPr lang="en-IN">
                          <a:solidFill>
                            <a:srgbClr val="333333"/>
                          </a:solidFill>
                          <a:effectLst/>
                          <a:latin typeface="+mn-lt"/>
                        </a:rPr>
                        <a:t>O(n)</a:t>
                      </a:r>
                    </a:p>
                  </a:txBody>
                  <a:tcPr marL="76200" marR="76200" marT="76200" marB="76200"/>
                </a:tc>
                <a:tc>
                  <a:txBody>
                    <a:bodyPr/>
                    <a:lstStyle/>
                    <a:p>
                      <a:pPr algn="just" fontAlgn="t"/>
                      <a:r>
                        <a:rPr lang="en-IN">
                          <a:solidFill>
                            <a:srgbClr val="333333"/>
                          </a:solidFill>
                          <a:effectLst/>
                          <a:latin typeface="+mn-lt"/>
                        </a:rPr>
                        <a:t>O(n)</a:t>
                      </a:r>
                    </a:p>
                  </a:txBody>
                  <a:tcPr marL="76200" marR="76200" marT="76200" marB="76200"/>
                </a:tc>
                <a:tc>
                  <a:txBody>
                    <a:bodyPr/>
                    <a:lstStyle/>
                    <a:p>
                      <a:pPr algn="just" fontAlgn="t"/>
                      <a:r>
                        <a:rPr lang="en-IN">
                          <a:solidFill>
                            <a:srgbClr val="333333"/>
                          </a:solidFill>
                          <a:effectLst/>
                          <a:latin typeface="+mn-lt"/>
                        </a:rPr>
                        <a:t>Search</a:t>
                      </a:r>
                    </a:p>
                  </a:txBody>
                  <a:tcPr marL="76200" marR="76200" marT="76200" marB="76200"/>
                </a:tc>
                <a:tc>
                  <a:txBody>
                    <a:bodyPr/>
                    <a:lstStyle/>
                    <a:p>
                      <a:pPr algn="just" fontAlgn="t"/>
                      <a:r>
                        <a:rPr lang="en-IN">
                          <a:solidFill>
                            <a:srgbClr val="333333"/>
                          </a:solidFill>
                          <a:effectLst/>
                          <a:latin typeface="+mn-lt"/>
                        </a:rPr>
                        <a:t>O(n)</a:t>
                      </a:r>
                    </a:p>
                  </a:txBody>
                  <a:tcPr marL="76200" marR="76200" marT="76200" marB="76200"/>
                </a:tc>
                <a:extLst>
                  <a:ext uri="{0D108BD9-81ED-4DB2-BD59-A6C34878D82A}">
                    <a16:rowId xmlns:a16="http://schemas.microsoft.com/office/drawing/2014/main" val="10002"/>
                  </a:ext>
                </a:extLst>
              </a:tr>
              <a:tr h="427863">
                <a:tc>
                  <a:txBody>
                    <a:bodyPr/>
                    <a:lstStyle/>
                    <a:p>
                      <a:pPr algn="just" fontAlgn="t"/>
                      <a:r>
                        <a:rPr lang="en-IN">
                          <a:solidFill>
                            <a:srgbClr val="333333"/>
                          </a:solidFill>
                          <a:effectLst/>
                          <a:latin typeface="+mn-lt"/>
                        </a:rPr>
                        <a:t>Insertion</a:t>
                      </a:r>
                    </a:p>
                  </a:txBody>
                  <a:tcPr marL="76200" marR="76200" marT="76200" marB="76200"/>
                </a:tc>
                <a:tc>
                  <a:txBody>
                    <a:bodyPr/>
                    <a:lstStyle/>
                    <a:p>
                      <a:pPr algn="just" fontAlgn="t"/>
                      <a:r>
                        <a:rPr lang="en-IN">
                          <a:solidFill>
                            <a:srgbClr val="333333"/>
                          </a:solidFill>
                          <a:effectLst/>
                          <a:latin typeface="+mn-lt"/>
                        </a:rPr>
                        <a:t>O(n)</a:t>
                      </a:r>
                    </a:p>
                  </a:txBody>
                  <a:tcPr marL="76200" marR="76200" marT="76200" marB="76200"/>
                </a:tc>
                <a:tc>
                  <a:txBody>
                    <a:bodyPr/>
                    <a:lstStyle/>
                    <a:p>
                      <a:pPr algn="just" fontAlgn="t"/>
                      <a:r>
                        <a:rPr lang="en-IN">
                          <a:solidFill>
                            <a:srgbClr val="333333"/>
                          </a:solidFill>
                          <a:effectLst/>
                          <a:latin typeface="+mn-lt"/>
                        </a:rPr>
                        <a:t>O(n)</a:t>
                      </a:r>
                    </a:p>
                  </a:txBody>
                  <a:tcPr marL="76200" marR="76200" marT="76200" marB="76200"/>
                </a:tc>
                <a:tc>
                  <a:txBody>
                    <a:bodyPr/>
                    <a:lstStyle/>
                    <a:p>
                      <a:pPr algn="just" fontAlgn="t"/>
                      <a:r>
                        <a:rPr lang="en-IN">
                          <a:solidFill>
                            <a:srgbClr val="333333"/>
                          </a:solidFill>
                          <a:effectLst/>
                          <a:latin typeface="+mn-lt"/>
                        </a:rPr>
                        <a:t>Insertion</a:t>
                      </a:r>
                    </a:p>
                  </a:txBody>
                  <a:tcPr marL="76200" marR="76200" marT="76200" marB="76200"/>
                </a:tc>
                <a:tc>
                  <a:txBody>
                    <a:bodyPr/>
                    <a:lstStyle/>
                    <a:p>
                      <a:pPr algn="just" fontAlgn="t"/>
                      <a:r>
                        <a:rPr lang="en-IN">
                          <a:solidFill>
                            <a:srgbClr val="333333"/>
                          </a:solidFill>
                          <a:effectLst/>
                          <a:latin typeface="+mn-lt"/>
                        </a:rPr>
                        <a:t>O(n)</a:t>
                      </a:r>
                    </a:p>
                  </a:txBody>
                  <a:tcPr marL="76200" marR="76200" marT="76200" marB="76200"/>
                </a:tc>
                <a:extLst>
                  <a:ext uri="{0D108BD9-81ED-4DB2-BD59-A6C34878D82A}">
                    <a16:rowId xmlns:a16="http://schemas.microsoft.com/office/drawing/2014/main" val="10003"/>
                  </a:ext>
                </a:extLst>
              </a:tr>
              <a:tr h="427863">
                <a:tc>
                  <a:txBody>
                    <a:bodyPr/>
                    <a:lstStyle/>
                    <a:p>
                      <a:pPr algn="just" fontAlgn="t"/>
                      <a:r>
                        <a:rPr lang="en-IN">
                          <a:solidFill>
                            <a:srgbClr val="333333"/>
                          </a:solidFill>
                          <a:effectLst/>
                          <a:latin typeface="+mn-lt"/>
                        </a:rPr>
                        <a:t>Deletion</a:t>
                      </a:r>
                    </a:p>
                  </a:txBody>
                  <a:tcPr marL="76200" marR="76200" marT="76200" marB="76200"/>
                </a:tc>
                <a:tc>
                  <a:txBody>
                    <a:bodyPr/>
                    <a:lstStyle/>
                    <a:p>
                      <a:pPr algn="just" fontAlgn="t"/>
                      <a:r>
                        <a:rPr lang="en-IN">
                          <a:solidFill>
                            <a:srgbClr val="333333"/>
                          </a:solidFill>
                          <a:effectLst/>
                          <a:latin typeface="+mn-lt"/>
                        </a:rPr>
                        <a:t>O(n)</a:t>
                      </a:r>
                    </a:p>
                  </a:txBody>
                  <a:tcPr marL="76200" marR="76200" marT="76200" marB="76200"/>
                </a:tc>
                <a:tc>
                  <a:txBody>
                    <a:bodyPr/>
                    <a:lstStyle/>
                    <a:p>
                      <a:pPr algn="just" fontAlgn="t"/>
                      <a:r>
                        <a:rPr lang="en-IN">
                          <a:solidFill>
                            <a:srgbClr val="333333"/>
                          </a:solidFill>
                          <a:effectLst/>
                          <a:latin typeface="+mn-lt"/>
                        </a:rPr>
                        <a:t>O(n)</a:t>
                      </a:r>
                    </a:p>
                  </a:txBody>
                  <a:tcPr marL="76200" marR="76200" marT="76200" marB="76200"/>
                </a:tc>
                <a:tc>
                  <a:txBody>
                    <a:bodyPr/>
                    <a:lstStyle/>
                    <a:p>
                      <a:pPr algn="just" fontAlgn="t"/>
                      <a:r>
                        <a:rPr lang="en-IN">
                          <a:solidFill>
                            <a:srgbClr val="333333"/>
                          </a:solidFill>
                          <a:effectLst/>
                          <a:latin typeface="+mn-lt"/>
                        </a:rPr>
                        <a:t>Deletion</a:t>
                      </a:r>
                    </a:p>
                  </a:txBody>
                  <a:tcPr marL="76200" marR="76200" marT="76200" marB="76200"/>
                </a:tc>
                <a:tc>
                  <a:txBody>
                    <a:bodyPr/>
                    <a:lstStyle/>
                    <a:p>
                      <a:pPr algn="just" fontAlgn="t"/>
                      <a:r>
                        <a:rPr lang="en-IN" dirty="0">
                          <a:solidFill>
                            <a:srgbClr val="333333"/>
                          </a:solidFill>
                          <a:effectLst/>
                          <a:latin typeface="+mn-lt"/>
                        </a:rPr>
                        <a:t>O(n)</a:t>
                      </a:r>
                    </a:p>
                  </a:txBody>
                  <a:tcPr marL="76200" marR="7620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734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8012" y="1600200"/>
            <a:ext cx="11125200" cy="3810000"/>
          </a:xfrm>
        </p:spPr>
        <p:txBody>
          <a:bodyPr>
            <a:normAutofit/>
          </a:bodyPr>
          <a:lstStyle/>
          <a:p>
            <a:pPr algn="just">
              <a:buFont typeface="Arial" panose="020B0604020202020204" pitchFamily="34" charset="0"/>
              <a:buChar char="•"/>
            </a:pPr>
            <a:r>
              <a:rPr lang="en-GB" b="0" i="0" dirty="0">
                <a:solidFill>
                  <a:srgbClr val="000000"/>
                </a:solidFill>
                <a:effectLst/>
                <a:latin typeface="inter-regular"/>
              </a:rPr>
              <a:t>Array provides the single name for the group of variables of the same type. Therefore, it is easy to remember the name of all the elements of an array.</a:t>
            </a:r>
          </a:p>
          <a:p>
            <a:pPr algn="just">
              <a:buFont typeface="Arial" panose="020B0604020202020204" pitchFamily="34" charset="0"/>
              <a:buChar char="•"/>
            </a:pPr>
            <a:r>
              <a:rPr lang="en-GB" b="0" i="0" dirty="0">
                <a:solidFill>
                  <a:srgbClr val="000000"/>
                </a:solidFill>
                <a:effectLst/>
                <a:latin typeface="inter-regular"/>
              </a:rPr>
              <a:t>Traversing an array is a very simple process; we just need to increment the base address of the array in order to visit each element one by one.</a:t>
            </a:r>
          </a:p>
          <a:p>
            <a:pPr algn="just">
              <a:buFont typeface="Arial" panose="020B0604020202020204" pitchFamily="34" charset="0"/>
              <a:buChar char="•"/>
            </a:pPr>
            <a:r>
              <a:rPr lang="en-GB" b="0" i="0" dirty="0">
                <a:solidFill>
                  <a:srgbClr val="000000"/>
                </a:solidFill>
                <a:effectLst/>
                <a:latin typeface="inter-regular"/>
              </a:rPr>
              <a:t>Any element in the array can be directly accessed by using the index.</a:t>
            </a:r>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
        <p:nvSpPr>
          <p:cNvPr id="4" name="Rectangle 3"/>
          <p:cNvSpPr/>
          <p:nvPr/>
        </p:nvSpPr>
        <p:spPr>
          <a:xfrm>
            <a:off x="0" y="-113518"/>
            <a:ext cx="9385775" cy="849463"/>
          </a:xfrm>
          <a:prstGeom prst="rect">
            <a:avLst/>
          </a:prstGeom>
        </p:spPr>
        <p:txBody>
          <a:bodyPr vert="horz" lIns="121899" tIns="60949" rIns="121899" bIns="60949" rtlCol="0" anchor="b">
            <a:noAutofit/>
          </a:bodyPr>
          <a:lstStyle/>
          <a:p>
            <a:pPr defTabSz="914400"/>
            <a:r>
              <a:rPr lang="en-US" sz="4000" b="1" dirty="0">
                <a:solidFill>
                  <a:schemeClr val="dk1"/>
                </a:solidFill>
              </a:rPr>
              <a:t>Advantages Of Array</a:t>
            </a:r>
          </a:p>
        </p:txBody>
      </p:sp>
    </p:spTree>
    <p:extLst>
      <p:ext uri="{BB962C8B-B14F-4D97-AF65-F5344CB8AC3E}">
        <p14:creationId xmlns:p14="http://schemas.microsoft.com/office/powerpoint/2010/main" val="335357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8012" y="1600200"/>
            <a:ext cx="11125200" cy="3810000"/>
          </a:xfrm>
        </p:spPr>
        <p:txBody>
          <a:bodyPr>
            <a:normAutofit/>
          </a:bodyPr>
          <a:lstStyle/>
          <a:p>
            <a:pPr algn="just">
              <a:buFont typeface="Arial" panose="020B0604020202020204" pitchFamily="34" charset="0"/>
              <a:buChar char="•"/>
            </a:pPr>
            <a:r>
              <a:rPr lang="en-GB" b="0" i="0" dirty="0">
                <a:solidFill>
                  <a:srgbClr val="000000"/>
                </a:solidFill>
                <a:effectLst/>
                <a:latin typeface="inter-regular"/>
              </a:rPr>
              <a:t>Array is homogenous. It means that the elements with similar data type can be stored in it.</a:t>
            </a:r>
          </a:p>
          <a:p>
            <a:pPr algn="just">
              <a:buFont typeface="Arial" panose="020B0604020202020204" pitchFamily="34" charset="0"/>
              <a:buChar char="•"/>
            </a:pPr>
            <a:r>
              <a:rPr lang="en-GB" b="0" i="0" dirty="0">
                <a:solidFill>
                  <a:srgbClr val="000000"/>
                </a:solidFill>
                <a:effectLst/>
                <a:latin typeface="inter-regular"/>
              </a:rPr>
              <a:t>In array, there is static memory allocation that is size of an array cannot be altered.</a:t>
            </a:r>
          </a:p>
          <a:p>
            <a:pPr algn="just">
              <a:buFont typeface="Arial" panose="020B0604020202020204" pitchFamily="34" charset="0"/>
              <a:buChar char="•"/>
            </a:pPr>
            <a:r>
              <a:rPr lang="en-GB" b="0" i="0" dirty="0">
                <a:solidFill>
                  <a:srgbClr val="000000"/>
                </a:solidFill>
                <a:effectLst/>
                <a:latin typeface="inter-regular"/>
              </a:rPr>
              <a:t>There will be wastage of memory if we store less number of elements than the declared size.</a:t>
            </a:r>
          </a:p>
        </p:txBody>
      </p:sp>
      <p:sp>
        <p:nvSpPr>
          <p:cNvPr id="4" name="Rectangle 3"/>
          <p:cNvSpPr/>
          <p:nvPr/>
        </p:nvSpPr>
        <p:spPr>
          <a:xfrm>
            <a:off x="0" y="-113518"/>
            <a:ext cx="9385775" cy="849463"/>
          </a:xfrm>
          <a:prstGeom prst="rect">
            <a:avLst/>
          </a:prstGeom>
        </p:spPr>
        <p:txBody>
          <a:bodyPr vert="horz" lIns="121899" tIns="60949" rIns="121899" bIns="60949" rtlCol="0" anchor="b">
            <a:noAutofit/>
          </a:bodyPr>
          <a:lstStyle/>
          <a:p>
            <a:pPr defTabSz="914400"/>
            <a:r>
              <a:rPr lang="en-US" sz="4000" b="1" dirty="0">
                <a:solidFill>
                  <a:schemeClr val="dk1"/>
                </a:solidFill>
              </a:rPr>
              <a:t>Disadvantages Of Array</a:t>
            </a:r>
          </a:p>
        </p:txBody>
      </p:sp>
    </p:spTree>
    <p:extLst>
      <p:ext uri="{BB962C8B-B14F-4D97-AF65-F5344CB8AC3E}">
        <p14:creationId xmlns:p14="http://schemas.microsoft.com/office/powerpoint/2010/main" val="142868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484</TotalTime>
  <Words>877</Words>
  <Application>Microsoft Office PowerPoint</Application>
  <PresentationFormat>Custom</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Constantia</vt:lpstr>
      <vt:lpstr>inter-regular</vt:lpstr>
      <vt:lpstr>Verdana</vt:lpstr>
      <vt:lpstr>Wingdings</vt:lpstr>
      <vt:lpstr>Cooking 16x9</vt:lpstr>
      <vt:lpstr>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159</cp:revision>
  <dcterms:created xsi:type="dcterms:W3CDTF">2021-12-19T05:09:16Z</dcterms:created>
  <dcterms:modified xsi:type="dcterms:W3CDTF">2022-12-29T12:06:00Z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