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5" r:id="rId6"/>
    <p:sldId id="295" r:id="rId7"/>
    <p:sldId id="299" r:id="rId8"/>
    <p:sldId id="300" r:id="rId9"/>
    <p:sldId id="305" r:id="rId10"/>
    <p:sldId id="296" r:id="rId11"/>
    <p:sldId id="297" r:id="rId12"/>
    <p:sldId id="298" r:id="rId13"/>
    <p:sldId id="301" r:id="rId14"/>
    <p:sldId id="306" r:id="rId15"/>
    <p:sldId id="304" r:id="rId16"/>
    <p:sldId id="307" r:id="rId17"/>
    <p:sldId id="308" r:id="rId18"/>
    <p:sldId id="309" r:id="rId19"/>
    <p:sldId id="310" r:id="rId20"/>
    <p:sldId id="311" r:id="rId21"/>
    <p:sldId id="312" r:id="rId22"/>
    <p:sldId id="259"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92" autoAdjust="0"/>
  </p:normalViewPr>
  <p:slideViewPr>
    <p:cSldViewPr>
      <p:cViewPr varScale="1">
        <p:scale>
          <a:sx n="69" d="100"/>
          <a:sy n="69" d="100"/>
        </p:scale>
        <p:origin x="9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1/1/2023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1/1/2023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1/1/2023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1/1/2023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1/1/2023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1/1/2023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1/1/2023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2932019749"/>
              </p:ext>
            </p:extLst>
          </p:nvPr>
        </p:nvGraphicFramePr>
        <p:xfrm>
          <a:off x="455612" y="2514600"/>
          <a:ext cx="11041040" cy="27432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Linked List</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Linked List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Types Of Linked List</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Operations on Linked List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Complexity of Operations</a:t>
                      </a:r>
                    </a:p>
                  </a:txBody>
                  <a:tcPr anchor="ctr"/>
                </a:tc>
                <a:extLst>
                  <a:ext uri="{0D108BD9-81ED-4DB2-BD59-A6C34878D82A}">
                    <a16:rowId xmlns:a16="http://schemas.microsoft.com/office/drawing/2014/main" val="3185922824"/>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Singly Linked List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Doubly Linked List</a:t>
                      </a:r>
                    </a:p>
                  </a:txBody>
                  <a:tcPr anchor="ctr"/>
                </a:tc>
                <a:extLst>
                  <a:ext uri="{0D108BD9-81ED-4DB2-BD59-A6C34878D82A}">
                    <a16:rowId xmlns:a16="http://schemas.microsoft.com/office/drawing/2014/main" val="1999175187"/>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Circular Linked List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Circular Doubly Linked List</a:t>
                      </a:r>
                    </a:p>
                  </a:txBody>
                  <a:tcPr anchor="ctr"/>
                </a:tc>
                <a:extLst>
                  <a:ext uri="{0D108BD9-81ED-4DB2-BD59-A6C34878D82A}">
                    <a16:rowId xmlns:a16="http://schemas.microsoft.com/office/drawing/2014/main" val="1661746914"/>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Advantages of Linked List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Disadvantages of Linked List</a:t>
                      </a:r>
                    </a:p>
                  </a:txBody>
                  <a:tcPr anchor="ctr"/>
                </a:tc>
                <a:extLst>
                  <a:ext uri="{0D108BD9-81ED-4DB2-BD59-A6C34878D82A}">
                    <a16:rowId xmlns:a16="http://schemas.microsoft.com/office/drawing/2014/main" val="74729311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Singly Linked List</a:t>
            </a:r>
          </a:p>
        </p:txBody>
      </p:sp>
      <p:sp>
        <p:nvSpPr>
          <p:cNvPr id="4" name="TextBox 3">
            <a:extLst>
              <a:ext uri="{FF2B5EF4-FFF2-40B4-BE49-F238E27FC236}">
                <a16:creationId xmlns:a16="http://schemas.microsoft.com/office/drawing/2014/main" id="{00279F94-6754-E4BE-7AC6-B6204954552B}"/>
              </a:ext>
            </a:extLst>
          </p:cNvPr>
          <p:cNvSpPr txBox="1"/>
          <p:nvPr/>
        </p:nvSpPr>
        <p:spPr>
          <a:xfrm>
            <a:off x="512762" y="2667000"/>
            <a:ext cx="11163300" cy="3785652"/>
          </a:xfrm>
          <a:prstGeom prst="rect">
            <a:avLst/>
          </a:prstGeom>
          <a:noFill/>
        </p:spPr>
        <p:txBody>
          <a:bodyPr wrap="square">
            <a:spAutoFit/>
          </a:bodyPr>
          <a:lstStyle/>
          <a:p>
            <a:pPr algn="just"/>
            <a:r>
              <a:rPr lang="en-GB" b="0" i="0" dirty="0">
                <a:solidFill>
                  <a:srgbClr val="333333"/>
                </a:solidFill>
                <a:effectLst/>
              </a:rPr>
              <a:t>We can observe in the above figure that there are three different nodes having address 100, 200 and 300 respectively. The first node contains the address of the next node, i.e., 200, the second node contains the address of the last node, i.e., 300, and the third node contains the NULL value in its address part as it does not point to any node. The pointer that holds the address of the initial node is known as a </a:t>
            </a:r>
            <a:r>
              <a:rPr lang="en-GB" b="1" i="1" dirty="0">
                <a:solidFill>
                  <a:srgbClr val="333333"/>
                </a:solidFill>
                <a:effectLst/>
              </a:rPr>
              <a:t>head pointer</a:t>
            </a:r>
            <a:endParaRPr lang="en-GB" dirty="0">
              <a:solidFill>
                <a:srgbClr val="333333"/>
              </a:solidFill>
            </a:endParaRPr>
          </a:p>
          <a:p>
            <a:pPr algn="just"/>
            <a:endParaRPr lang="en-GB" b="0" i="0" dirty="0">
              <a:solidFill>
                <a:srgbClr val="333333"/>
              </a:solidFill>
              <a:effectLst/>
            </a:endParaRPr>
          </a:p>
          <a:p>
            <a:pPr algn="just"/>
            <a:r>
              <a:rPr lang="en-GB" b="0" i="0" dirty="0">
                <a:solidFill>
                  <a:srgbClr val="333333"/>
                </a:solidFill>
                <a:effectLst/>
              </a:rPr>
              <a:t>The linked list, which is shown in the above diagram, is known as a singly linked list as it contains only a single link. In this list, only forward traversal is possible; we cannot traverse in the backward direction as it has only one link in the list.</a:t>
            </a:r>
          </a:p>
        </p:txBody>
      </p:sp>
      <p:pic>
        <p:nvPicPr>
          <p:cNvPr id="5" name="Picture 2" descr="Types of Linked List">
            <a:extLst>
              <a:ext uri="{FF2B5EF4-FFF2-40B4-BE49-F238E27FC236}">
                <a16:creationId xmlns:a16="http://schemas.microsoft.com/office/drawing/2014/main" id="{BFB4F10C-4512-B061-D699-A0E843158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782783"/>
            <a:ext cx="5957797" cy="193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38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Doubly Linked List</a:t>
            </a:r>
          </a:p>
        </p:txBody>
      </p:sp>
      <p:sp>
        <p:nvSpPr>
          <p:cNvPr id="5" name="TextBox 4">
            <a:extLst>
              <a:ext uri="{FF2B5EF4-FFF2-40B4-BE49-F238E27FC236}">
                <a16:creationId xmlns:a16="http://schemas.microsoft.com/office/drawing/2014/main" id="{F9768917-CAE3-26C6-089A-08A8EC114860}"/>
              </a:ext>
            </a:extLst>
          </p:cNvPr>
          <p:cNvSpPr txBox="1"/>
          <p:nvPr/>
        </p:nvSpPr>
        <p:spPr>
          <a:xfrm>
            <a:off x="531812" y="1429619"/>
            <a:ext cx="11125200" cy="1754326"/>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marL="0" indent="0" algn="just">
              <a:buNone/>
            </a:pPr>
            <a:r>
              <a:rPr lang="en-GB" sz="2400" b="0" i="0" dirty="0">
                <a:solidFill>
                  <a:srgbClr val="333333"/>
                </a:solidFill>
                <a:effectLst/>
              </a:rPr>
              <a:t>As the name suggests, the doubly linked list contains two pointers. We can define the doubly linked list as a linear data structure with three parts: the data part and the other two address part. In other words, a doubly linked list is a list that has three parts in a single node, includes one data part, a pointer to its previous node, and a pointer to the next node.</a:t>
            </a:r>
            <a:endParaRPr lang="en-US" sz="2400" b="0" dirty="0">
              <a:solidFill>
                <a:schemeClr val="tx1"/>
              </a:solidFill>
            </a:endParaRPr>
          </a:p>
        </p:txBody>
      </p:sp>
      <p:sp>
        <p:nvSpPr>
          <p:cNvPr id="6" name="TextBox 5">
            <a:extLst>
              <a:ext uri="{FF2B5EF4-FFF2-40B4-BE49-F238E27FC236}">
                <a16:creationId xmlns:a16="http://schemas.microsoft.com/office/drawing/2014/main" id="{B6F84FD8-5B04-B068-6315-AA13A94665C2}"/>
              </a:ext>
            </a:extLst>
          </p:cNvPr>
          <p:cNvSpPr txBox="1"/>
          <p:nvPr/>
        </p:nvSpPr>
        <p:spPr>
          <a:xfrm>
            <a:off x="379412" y="3810000"/>
            <a:ext cx="11125200" cy="2677656"/>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Representation of the node in a doubly linked list</a:t>
            </a:r>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struct node  </a:t>
            </a:r>
          </a:p>
          <a:p>
            <a:pPr algn="just"/>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  </a:t>
            </a:r>
            <a:r>
              <a:rPr lang="en-GB" b="1" i="0" dirty="0">
                <a:solidFill>
                  <a:schemeClr val="tx1">
                    <a:lumMod val="95000"/>
                    <a:lumOff val="5000"/>
                  </a:schemeClr>
                </a:solidFill>
                <a:effectLst/>
              </a:rPr>
              <a:t>int</a:t>
            </a:r>
            <a:r>
              <a:rPr lang="en-GB" b="0" i="0" dirty="0">
                <a:solidFill>
                  <a:schemeClr val="tx1">
                    <a:lumMod val="95000"/>
                    <a:lumOff val="5000"/>
                  </a:schemeClr>
                </a:solidFill>
                <a:effectLst/>
              </a:rPr>
              <a:t> data;  </a:t>
            </a:r>
          </a:p>
          <a:p>
            <a:pPr algn="just"/>
            <a:r>
              <a:rPr lang="en-GB" b="0" i="0" dirty="0">
                <a:solidFill>
                  <a:schemeClr val="tx1">
                    <a:lumMod val="95000"/>
                    <a:lumOff val="5000"/>
                  </a:schemeClr>
                </a:solidFill>
                <a:effectLst/>
              </a:rPr>
              <a:t>  struct node *next;  </a:t>
            </a:r>
          </a:p>
          <a:p>
            <a:pPr algn="just"/>
            <a:r>
              <a:rPr lang="en-GB" b="0" i="0" dirty="0">
                <a:solidFill>
                  <a:schemeClr val="tx1">
                    <a:lumMod val="95000"/>
                    <a:lumOff val="5000"/>
                  </a:schemeClr>
                </a:solidFill>
                <a:effectLst/>
              </a:rPr>
              <a:t> struct node *</a:t>
            </a:r>
            <a:r>
              <a:rPr lang="en-GB" b="0" i="0" dirty="0" err="1">
                <a:solidFill>
                  <a:schemeClr val="tx1">
                    <a:lumMod val="95000"/>
                    <a:lumOff val="5000"/>
                  </a:schemeClr>
                </a:solidFill>
                <a:effectLst/>
              </a:rPr>
              <a:t>prev</a:t>
            </a:r>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   </a:t>
            </a:r>
          </a:p>
        </p:txBody>
      </p:sp>
    </p:spTree>
    <p:extLst>
      <p:ext uri="{BB962C8B-B14F-4D97-AF65-F5344CB8AC3E}">
        <p14:creationId xmlns:p14="http://schemas.microsoft.com/office/powerpoint/2010/main" val="23934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Doubly Linked List</a:t>
            </a:r>
          </a:p>
        </p:txBody>
      </p:sp>
      <p:pic>
        <p:nvPicPr>
          <p:cNvPr id="3074" name="Picture 2" descr="Types of Linked List">
            <a:extLst>
              <a:ext uri="{FF2B5EF4-FFF2-40B4-BE49-F238E27FC236}">
                <a16:creationId xmlns:a16="http://schemas.microsoft.com/office/drawing/2014/main" id="{55458CF5-38C5-14D1-BBCE-AA1A727C0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1120676"/>
            <a:ext cx="684116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504781-BA0B-DE51-7DAF-E679E7004E1A}"/>
              </a:ext>
            </a:extLst>
          </p:cNvPr>
          <p:cNvSpPr txBox="1"/>
          <p:nvPr/>
        </p:nvSpPr>
        <p:spPr>
          <a:xfrm>
            <a:off x="1259103" y="3429000"/>
            <a:ext cx="8546667" cy="2308324"/>
          </a:xfrm>
          <a:prstGeom prst="rect">
            <a:avLst/>
          </a:prstGeom>
          <a:noFill/>
        </p:spPr>
        <p:txBody>
          <a:bodyPr wrap="square">
            <a:spAutoFit/>
          </a:bodyPr>
          <a:lstStyle/>
          <a:p>
            <a:pPr algn="just"/>
            <a:r>
              <a:rPr lang="en-GB" b="0" dirty="0">
                <a:solidFill>
                  <a:schemeClr val="tx1">
                    <a:lumMod val="95000"/>
                    <a:lumOff val="5000"/>
                  </a:schemeClr>
                </a:solidFill>
                <a:effectLst/>
              </a:rPr>
              <a:t>As we can observe in the above figure, the node in a doubly-linked list has two address parts; one part stores the </a:t>
            </a:r>
            <a:r>
              <a:rPr lang="en-GB" b="1" dirty="0">
                <a:solidFill>
                  <a:schemeClr val="tx1">
                    <a:lumMod val="95000"/>
                    <a:lumOff val="5000"/>
                  </a:schemeClr>
                </a:solidFill>
                <a:effectLst/>
              </a:rPr>
              <a:t>address of the next</a:t>
            </a:r>
            <a:r>
              <a:rPr lang="en-GB" b="0" dirty="0">
                <a:solidFill>
                  <a:schemeClr val="tx1">
                    <a:lumMod val="95000"/>
                    <a:lumOff val="5000"/>
                  </a:schemeClr>
                </a:solidFill>
                <a:effectLst/>
              </a:rPr>
              <a:t> while the other part of the node stores the </a:t>
            </a:r>
            <a:r>
              <a:rPr lang="en-GB" b="1" dirty="0">
                <a:solidFill>
                  <a:schemeClr val="tx1">
                    <a:lumMod val="95000"/>
                    <a:lumOff val="5000"/>
                  </a:schemeClr>
                </a:solidFill>
                <a:effectLst/>
              </a:rPr>
              <a:t>previous node's address</a:t>
            </a:r>
            <a:r>
              <a:rPr lang="en-GB" b="0" dirty="0">
                <a:solidFill>
                  <a:schemeClr val="tx1">
                    <a:lumMod val="95000"/>
                    <a:lumOff val="5000"/>
                  </a:schemeClr>
                </a:solidFill>
                <a:effectLst/>
              </a:rPr>
              <a:t>. The initial node in the doubly linked list has the </a:t>
            </a:r>
            <a:r>
              <a:rPr lang="en-GB" b="1" dirty="0">
                <a:solidFill>
                  <a:schemeClr val="tx1">
                    <a:lumMod val="95000"/>
                    <a:lumOff val="5000"/>
                  </a:schemeClr>
                </a:solidFill>
                <a:effectLst/>
              </a:rPr>
              <a:t>NULL</a:t>
            </a:r>
            <a:r>
              <a:rPr lang="en-GB" b="0" dirty="0">
                <a:solidFill>
                  <a:schemeClr val="tx1">
                    <a:lumMod val="95000"/>
                    <a:lumOff val="5000"/>
                  </a:schemeClr>
                </a:solidFill>
                <a:effectLst/>
              </a:rPr>
              <a:t> value in the address part, which provides the address of the previous node.</a:t>
            </a:r>
            <a:endParaRPr lang="en-IN" dirty="0">
              <a:solidFill>
                <a:schemeClr val="tx1">
                  <a:lumMod val="95000"/>
                  <a:lumOff val="5000"/>
                </a:schemeClr>
              </a:solidFill>
            </a:endParaRPr>
          </a:p>
        </p:txBody>
      </p:sp>
    </p:spTree>
    <p:extLst>
      <p:ext uri="{BB962C8B-B14F-4D97-AF65-F5344CB8AC3E}">
        <p14:creationId xmlns:p14="http://schemas.microsoft.com/office/powerpoint/2010/main" val="162201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Circular Linked List</a:t>
            </a:r>
          </a:p>
        </p:txBody>
      </p:sp>
      <p:sp>
        <p:nvSpPr>
          <p:cNvPr id="5" name="TextBox 4">
            <a:extLst>
              <a:ext uri="{FF2B5EF4-FFF2-40B4-BE49-F238E27FC236}">
                <a16:creationId xmlns:a16="http://schemas.microsoft.com/office/drawing/2014/main" id="{F9768917-CAE3-26C6-089A-08A8EC114860}"/>
              </a:ext>
            </a:extLst>
          </p:cNvPr>
          <p:cNvSpPr txBox="1"/>
          <p:nvPr/>
        </p:nvSpPr>
        <p:spPr>
          <a:xfrm>
            <a:off x="341312" y="1676400"/>
            <a:ext cx="11391900" cy="2419124"/>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marL="0" indent="0" algn="just">
              <a:buNone/>
            </a:pPr>
            <a:r>
              <a:rPr lang="en-GB" sz="2400" b="0" dirty="0">
                <a:solidFill>
                  <a:schemeClr val="tx1">
                    <a:lumMod val="95000"/>
                    <a:lumOff val="5000"/>
                  </a:schemeClr>
                </a:solidFill>
                <a:effectLst/>
              </a:rPr>
              <a:t>A circular linked list is a variation of a singly linked list. The only difference between the </a:t>
            </a:r>
            <a:r>
              <a:rPr lang="en-GB" sz="2400" b="1" dirty="0">
                <a:solidFill>
                  <a:schemeClr val="tx1">
                    <a:lumMod val="95000"/>
                    <a:lumOff val="5000"/>
                  </a:schemeClr>
                </a:solidFill>
                <a:effectLst/>
              </a:rPr>
              <a:t>singly linked list</a:t>
            </a:r>
            <a:r>
              <a:rPr lang="en-GB" sz="2400" b="0" dirty="0">
                <a:solidFill>
                  <a:schemeClr val="tx1">
                    <a:lumMod val="95000"/>
                    <a:lumOff val="5000"/>
                  </a:schemeClr>
                </a:solidFill>
                <a:effectLst/>
              </a:rPr>
              <a:t> and a </a:t>
            </a:r>
            <a:r>
              <a:rPr lang="en-GB" sz="2400" b="1" dirty="0">
                <a:solidFill>
                  <a:schemeClr val="tx1">
                    <a:lumMod val="95000"/>
                    <a:lumOff val="5000"/>
                  </a:schemeClr>
                </a:solidFill>
                <a:effectLst/>
              </a:rPr>
              <a:t>circular linked</a:t>
            </a:r>
            <a:r>
              <a:rPr lang="en-GB" sz="2400" b="0" dirty="0">
                <a:solidFill>
                  <a:schemeClr val="tx1">
                    <a:lumMod val="95000"/>
                    <a:lumOff val="5000"/>
                  </a:schemeClr>
                </a:solidFill>
                <a:effectLst/>
              </a:rPr>
              <a:t> list is that the last node does not point to any node in a singly linked list, so its link part contains a NULL value. On the other hand, the circular linked list is a list in which the last node connects to the first node, so the link part of the last node holds the first node's address. The circular linked list has no starting and ending node. We can traverse in any direction, i.e., either backward or forward.</a:t>
            </a:r>
            <a:endParaRPr lang="en-US" sz="2400" b="0" dirty="0">
              <a:solidFill>
                <a:schemeClr val="tx1">
                  <a:lumMod val="95000"/>
                  <a:lumOff val="5000"/>
                </a:schemeClr>
              </a:solidFill>
            </a:endParaRPr>
          </a:p>
        </p:txBody>
      </p:sp>
      <p:sp>
        <p:nvSpPr>
          <p:cNvPr id="2" name="TextBox 1">
            <a:extLst>
              <a:ext uri="{FF2B5EF4-FFF2-40B4-BE49-F238E27FC236}">
                <a16:creationId xmlns:a16="http://schemas.microsoft.com/office/drawing/2014/main" id="{8E2ABA67-DDF3-A757-4F52-84C3D5A65D8C}"/>
              </a:ext>
            </a:extLst>
          </p:cNvPr>
          <p:cNvSpPr txBox="1"/>
          <p:nvPr/>
        </p:nvSpPr>
        <p:spPr>
          <a:xfrm>
            <a:off x="341312" y="4180344"/>
            <a:ext cx="11125200" cy="2308324"/>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Representation of the node in a Circular linked list</a:t>
            </a:r>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struct node  </a:t>
            </a:r>
          </a:p>
          <a:p>
            <a:pPr algn="just"/>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  </a:t>
            </a:r>
            <a:r>
              <a:rPr lang="en-GB" b="1" i="0" dirty="0">
                <a:solidFill>
                  <a:schemeClr val="tx1">
                    <a:lumMod val="95000"/>
                    <a:lumOff val="5000"/>
                  </a:schemeClr>
                </a:solidFill>
                <a:effectLst/>
              </a:rPr>
              <a:t>int</a:t>
            </a:r>
            <a:r>
              <a:rPr lang="en-GB" b="0" i="0" dirty="0">
                <a:solidFill>
                  <a:schemeClr val="tx1">
                    <a:lumMod val="95000"/>
                    <a:lumOff val="5000"/>
                  </a:schemeClr>
                </a:solidFill>
                <a:effectLst/>
              </a:rPr>
              <a:t> data;  </a:t>
            </a:r>
          </a:p>
          <a:p>
            <a:pPr algn="just"/>
            <a:r>
              <a:rPr lang="en-GB" b="0" i="0" dirty="0">
                <a:solidFill>
                  <a:schemeClr val="tx1">
                    <a:lumMod val="95000"/>
                    <a:lumOff val="5000"/>
                  </a:schemeClr>
                </a:solidFill>
                <a:effectLst/>
              </a:rPr>
              <a:t>  struct node *next;    </a:t>
            </a:r>
          </a:p>
          <a:p>
            <a:pPr algn="just"/>
            <a:r>
              <a:rPr lang="en-GB" b="0" i="0" dirty="0">
                <a:solidFill>
                  <a:schemeClr val="tx1">
                    <a:lumMod val="95000"/>
                    <a:lumOff val="5000"/>
                  </a:schemeClr>
                </a:solidFill>
                <a:effectLst/>
              </a:rPr>
              <a:t>}   </a:t>
            </a:r>
          </a:p>
        </p:txBody>
      </p:sp>
    </p:spTree>
    <p:extLst>
      <p:ext uri="{BB962C8B-B14F-4D97-AF65-F5344CB8AC3E}">
        <p14:creationId xmlns:p14="http://schemas.microsoft.com/office/powerpoint/2010/main" val="140479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Circular Linked List</a:t>
            </a:r>
          </a:p>
        </p:txBody>
      </p:sp>
      <p:pic>
        <p:nvPicPr>
          <p:cNvPr id="5122" name="Picture 2" descr="Types of Linked List">
            <a:extLst>
              <a:ext uri="{FF2B5EF4-FFF2-40B4-BE49-F238E27FC236}">
                <a16:creationId xmlns:a16="http://schemas.microsoft.com/office/drawing/2014/main" id="{98D04D27-B1A6-C26E-7E45-C75237BBD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1600200"/>
            <a:ext cx="6178378"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8B9FB7-2BC8-93D3-15B4-DCE2DCF61D3A}"/>
              </a:ext>
            </a:extLst>
          </p:cNvPr>
          <p:cNvSpPr txBox="1"/>
          <p:nvPr/>
        </p:nvSpPr>
        <p:spPr>
          <a:xfrm>
            <a:off x="1782978" y="4114800"/>
            <a:ext cx="8622867" cy="1569660"/>
          </a:xfrm>
          <a:prstGeom prst="rect">
            <a:avLst/>
          </a:prstGeom>
          <a:noFill/>
        </p:spPr>
        <p:txBody>
          <a:bodyPr wrap="square">
            <a:spAutoFit/>
          </a:bodyPr>
          <a:lstStyle/>
          <a:p>
            <a:pPr algn="just"/>
            <a:r>
              <a:rPr lang="en-GB" b="0" i="0" dirty="0">
                <a:solidFill>
                  <a:schemeClr val="tx1">
                    <a:lumMod val="95000"/>
                    <a:lumOff val="5000"/>
                  </a:schemeClr>
                </a:solidFill>
                <a:effectLst/>
              </a:rPr>
              <a:t>A circular linked list is a sequence of elements in which each node has a link to the next node, and the last node is having a link to the first node. The representation of the circular linked list will be similar to the singly linked list, as shown above.</a:t>
            </a:r>
            <a:endParaRPr lang="en-IN" dirty="0">
              <a:solidFill>
                <a:schemeClr val="tx1">
                  <a:lumMod val="95000"/>
                  <a:lumOff val="5000"/>
                </a:schemeClr>
              </a:solidFill>
            </a:endParaRPr>
          </a:p>
        </p:txBody>
      </p:sp>
    </p:spTree>
    <p:extLst>
      <p:ext uri="{BB962C8B-B14F-4D97-AF65-F5344CB8AC3E}">
        <p14:creationId xmlns:p14="http://schemas.microsoft.com/office/powerpoint/2010/main" val="104034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Doubly Circular Linked List</a:t>
            </a:r>
          </a:p>
        </p:txBody>
      </p:sp>
      <p:sp>
        <p:nvSpPr>
          <p:cNvPr id="5" name="TextBox 4">
            <a:extLst>
              <a:ext uri="{FF2B5EF4-FFF2-40B4-BE49-F238E27FC236}">
                <a16:creationId xmlns:a16="http://schemas.microsoft.com/office/drawing/2014/main" id="{F9768917-CAE3-26C6-089A-08A8EC114860}"/>
              </a:ext>
            </a:extLst>
          </p:cNvPr>
          <p:cNvSpPr txBox="1"/>
          <p:nvPr/>
        </p:nvSpPr>
        <p:spPr>
          <a:xfrm>
            <a:off x="341312" y="1676400"/>
            <a:ext cx="11391900" cy="757130"/>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pitchFamily="34" charset="0"/>
              <a:buChar char="•"/>
              <a:defRPr sz="2800" b="1">
                <a:solidFill>
                  <a:schemeClr val="accent6">
                    <a:lumMod val="75000"/>
                  </a:schemeClr>
                </a:solidFill>
              </a:defRPr>
            </a:lvl1pPr>
          </a:lstStyle>
          <a:p>
            <a:pPr marL="0" indent="0" algn="just">
              <a:buNone/>
            </a:pPr>
            <a:r>
              <a:rPr lang="en-GB" sz="2400" b="0" dirty="0">
                <a:solidFill>
                  <a:schemeClr val="tx1">
                    <a:lumMod val="95000"/>
                    <a:lumOff val="5000"/>
                  </a:schemeClr>
                </a:solidFill>
                <a:effectLst/>
              </a:rPr>
              <a:t>The doubly circular linked list has the features of both the </a:t>
            </a:r>
            <a:r>
              <a:rPr lang="en-GB" sz="2400" b="1" dirty="0">
                <a:solidFill>
                  <a:schemeClr val="tx1">
                    <a:lumMod val="95000"/>
                    <a:lumOff val="5000"/>
                  </a:schemeClr>
                </a:solidFill>
                <a:effectLst/>
              </a:rPr>
              <a:t>circular linked list</a:t>
            </a:r>
            <a:r>
              <a:rPr lang="en-GB" sz="2400" b="0" dirty="0">
                <a:solidFill>
                  <a:schemeClr val="tx1">
                    <a:lumMod val="95000"/>
                    <a:lumOff val="5000"/>
                  </a:schemeClr>
                </a:solidFill>
                <a:effectLst/>
              </a:rPr>
              <a:t> and </a:t>
            </a:r>
            <a:r>
              <a:rPr lang="en-GB" sz="2400" b="1" dirty="0">
                <a:solidFill>
                  <a:schemeClr val="tx1">
                    <a:lumMod val="95000"/>
                    <a:lumOff val="5000"/>
                  </a:schemeClr>
                </a:solidFill>
                <a:effectLst/>
              </a:rPr>
              <a:t>doubly linked list</a:t>
            </a:r>
            <a:r>
              <a:rPr lang="en-GB" sz="2400" b="0" dirty="0">
                <a:solidFill>
                  <a:schemeClr val="tx1">
                    <a:lumMod val="95000"/>
                    <a:lumOff val="5000"/>
                  </a:schemeClr>
                </a:solidFill>
                <a:effectLst/>
              </a:rPr>
              <a:t>.</a:t>
            </a:r>
            <a:endParaRPr lang="en-US" sz="3600" b="0" dirty="0">
              <a:solidFill>
                <a:schemeClr val="tx1">
                  <a:lumMod val="95000"/>
                  <a:lumOff val="5000"/>
                </a:schemeClr>
              </a:solidFill>
            </a:endParaRPr>
          </a:p>
        </p:txBody>
      </p:sp>
      <p:pic>
        <p:nvPicPr>
          <p:cNvPr id="4" name="Picture 2" descr="Types of Linked List">
            <a:extLst>
              <a:ext uri="{FF2B5EF4-FFF2-40B4-BE49-F238E27FC236}">
                <a16:creationId xmlns:a16="http://schemas.microsoft.com/office/drawing/2014/main" id="{F008A19E-E806-5F41-4F24-090583AA7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526" y="2466973"/>
            <a:ext cx="7427772" cy="23083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AAD77D-2BE0-4722-0326-F6869A6A3FA4}"/>
              </a:ext>
            </a:extLst>
          </p:cNvPr>
          <p:cNvSpPr txBox="1"/>
          <p:nvPr/>
        </p:nvSpPr>
        <p:spPr>
          <a:xfrm>
            <a:off x="374360" y="5167745"/>
            <a:ext cx="10896600" cy="1569660"/>
          </a:xfrm>
          <a:prstGeom prst="rect">
            <a:avLst/>
          </a:prstGeom>
          <a:noFill/>
        </p:spPr>
        <p:txBody>
          <a:bodyPr wrap="square">
            <a:spAutoFit/>
          </a:bodyPr>
          <a:lstStyle/>
          <a:p>
            <a:pPr algn="just"/>
            <a:r>
              <a:rPr lang="en-GB" b="0" i="0" dirty="0">
                <a:solidFill>
                  <a:schemeClr val="tx1">
                    <a:lumMod val="95000"/>
                    <a:lumOff val="5000"/>
                  </a:schemeClr>
                </a:solidFill>
                <a:effectLst/>
              </a:rPr>
              <a:t>The above figure shows the representation of the doubly circular linked list in which the last node is attached to the first node and thus creates a circle. It is a doubly linked list also because each node holds the address of the previous node also. </a:t>
            </a:r>
            <a:endParaRPr lang="en-IN" dirty="0">
              <a:solidFill>
                <a:schemeClr val="tx1">
                  <a:lumMod val="95000"/>
                  <a:lumOff val="5000"/>
                </a:schemeClr>
              </a:solidFill>
            </a:endParaRPr>
          </a:p>
        </p:txBody>
      </p:sp>
    </p:spTree>
    <p:extLst>
      <p:ext uri="{BB962C8B-B14F-4D97-AF65-F5344CB8AC3E}">
        <p14:creationId xmlns:p14="http://schemas.microsoft.com/office/powerpoint/2010/main" val="357158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Doubly Circular Linked List</a:t>
            </a:r>
          </a:p>
        </p:txBody>
      </p:sp>
      <p:sp>
        <p:nvSpPr>
          <p:cNvPr id="2" name="TextBox 1">
            <a:extLst>
              <a:ext uri="{FF2B5EF4-FFF2-40B4-BE49-F238E27FC236}">
                <a16:creationId xmlns:a16="http://schemas.microsoft.com/office/drawing/2014/main" id="{364C6CE2-25F9-4382-B086-152FA1505465}"/>
              </a:ext>
            </a:extLst>
          </p:cNvPr>
          <p:cNvSpPr txBox="1"/>
          <p:nvPr/>
        </p:nvSpPr>
        <p:spPr>
          <a:xfrm>
            <a:off x="608012" y="3581400"/>
            <a:ext cx="11125200" cy="3046988"/>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Representation of the node in a Doubly  Circular linked list</a:t>
            </a:r>
            <a:endParaRPr lang="en-GB" b="0" i="0" dirty="0">
              <a:solidFill>
                <a:schemeClr val="tx1">
                  <a:lumMod val="95000"/>
                  <a:lumOff val="5000"/>
                </a:schemeClr>
              </a:solidFill>
              <a:effectLst/>
            </a:endParaRP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struct node  </a:t>
            </a:r>
          </a:p>
          <a:p>
            <a:pPr algn="just"/>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  </a:t>
            </a:r>
            <a:r>
              <a:rPr lang="en-GB" b="1" i="0" dirty="0">
                <a:solidFill>
                  <a:schemeClr val="tx1">
                    <a:lumMod val="95000"/>
                    <a:lumOff val="5000"/>
                  </a:schemeClr>
                </a:solidFill>
                <a:effectLst/>
              </a:rPr>
              <a:t>int</a:t>
            </a:r>
            <a:r>
              <a:rPr lang="en-GB" b="0" i="0" dirty="0">
                <a:solidFill>
                  <a:schemeClr val="tx1">
                    <a:lumMod val="95000"/>
                    <a:lumOff val="5000"/>
                  </a:schemeClr>
                </a:solidFill>
                <a:effectLst/>
              </a:rPr>
              <a:t> data;  </a:t>
            </a:r>
          </a:p>
          <a:p>
            <a:pPr algn="just"/>
            <a:r>
              <a:rPr lang="en-GB" b="0" i="0" dirty="0">
                <a:solidFill>
                  <a:schemeClr val="tx1">
                    <a:lumMod val="95000"/>
                    <a:lumOff val="5000"/>
                  </a:schemeClr>
                </a:solidFill>
                <a:effectLst/>
              </a:rPr>
              <a:t>  struct node *next;    </a:t>
            </a:r>
          </a:p>
          <a:p>
            <a:pPr algn="just"/>
            <a:r>
              <a:rPr lang="en-IN" b="0" i="0" dirty="0">
                <a:solidFill>
                  <a:srgbClr val="000000"/>
                </a:solidFill>
                <a:effectLst/>
                <a:latin typeface="inter-regular"/>
              </a:rPr>
              <a:t>  </a:t>
            </a:r>
            <a:r>
              <a:rPr lang="en-IN" b="0" i="0" dirty="0">
                <a:solidFill>
                  <a:srgbClr val="000000"/>
                </a:solidFill>
                <a:effectLst/>
              </a:rPr>
              <a:t>struct node *</a:t>
            </a:r>
            <a:r>
              <a:rPr lang="en-IN" b="0" i="0" dirty="0" err="1">
                <a:solidFill>
                  <a:srgbClr val="000000"/>
                </a:solidFill>
                <a:effectLst/>
              </a:rPr>
              <a:t>prev</a:t>
            </a:r>
            <a:r>
              <a:rPr lang="en-IN" b="0" i="0" dirty="0">
                <a:solidFill>
                  <a:srgbClr val="000000"/>
                </a:solidFill>
                <a:effectLst/>
              </a:rPr>
              <a:t>; </a:t>
            </a:r>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   </a:t>
            </a:r>
          </a:p>
        </p:txBody>
      </p:sp>
      <p:sp>
        <p:nvSpPr>
          <p:cNvPr id="6" name="TextBox 5">
            <a:extLst>
              <a:ext uri="{FF2B5EF4-FFF2-40B4-BE49-F238E27FC236}">
                <a16:creationId xmlns:a16="http://schemas.microsoft.com/office/drawing/2014/main" id="{F76B8682-5E89-177B-5611-23C017DE75D5}"/>
              </a:ext>
            </a:extLst>
          </p:cNvPr>
          <p:cNvSpPr txBox="1"/>
          <p:nvPr/>
        </p:nvSpPr>
        <p:spPr>
          <a:xfrm>
            <a:off x="608012" y="1473012"/>
            <a:ext cx="10972800" cy="1938992"/>
          </a:xfrm>
          <a:prstGeom prst="rect">
            <a:avLst/>
          </a:prstGeom>
          <a:noFill/>
        </p:spPr>
        <p:txBody>
          <a:bodyPr wrap="square">
            <a:spAutoFit/>
          </a:bodyPr>
          <a:lstStyle/>
          <a:p>
            <a:pPr algn="just"/>
            <a:r>
              <a:rPr lang="en-GB" b="0" i="0" dirty="0">
                <a:solidFill>
                  <a:schemeClr val="tx1">
                    <a:lumMod val="95000"/>
                    <a:lumOff val="5000"/>
                  </a:schemeClr>
                </a:solidFill>
                <a:effectLst/>
              </a:rPr>
              <a:t>The main difference between the doubly linked list and doubly circular linked list is that the doubly circular linked list does not contain the NULL value in the previous field of the node. As the doubly circular linked contains three parts, i.e., two address parts and one data part so its representation is similar to the doubly linked list.</a:t>
            </a:r>
            <a:endParaRPr lang="en-IN" dirty="0">
              <a:solidFill>
                <a:schemeClr val="tx1">
                  <a:lumMod val="95000"/>
                  <a:lumOff val="5000"/>
                </a:schemeClr>
              </a:solidFill>
            </a:endParaRPr>
          </a:p>
        </p:txBody>
      </p:sp>
    </p:spTree>
    <p:extLst>
      <p:ext uri="{BB962C8B-B14F-4D97-AF65-F5344CB8AC3E}">
        <p14:creationId xmlns:p14="http://schemas.microsoft.com/office/powerpoint/2010/main" val="27855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Advantages Of Linked List</a:t>
            </a:r>
          </a:p>
        </p:txBody>
      </p:sp>
      <p:sp>
        <p:nvSpPr>
          <p:cNvPr id="6" name="TextBox 5">
            <a:extLst>
              <a:ext uri="{FF2B5EF4-FFF2-40B4-BE49-F238E27FC236}">
                <a16:creationId xmlns:a16="http://schemas.microsoft.com/office/drawing/2014/main" id="{F76B8682-5E89-177B-5611-23C017DE75D5}"/>
              </a:ext>
            </a:extLst>
          </p:cNvPr>
          <p:cNvSpPr txBox="1"/>
          <p:nvPr/>
        </p:nvSpPr>
        <p:spPr>
          <a:xfrm>
            <a:off x="608012" y="1246471"/>
            <a:ext cx="10972800" cy="5632311"/>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Dynamic data structure -</a:t>
            </a:r>
            <a:r>
              <a:rPr lang="en-GB" b="0" i="0" dirty="0">
                <a:solidFill>
                  <a:schemeClr val="tx1">
                    <a:lumMod val="95000"/>
                    <a:lumOff val="5000"/>
                  </a:schemeClr>
                </a:solidFill>
                <a:effectLst/>
              </a:rPr>
              <a:t> The size of the linked list may vary according to the requirements. Linked list does not have a fixed size.</a:t>
            </a:r>
          </a:p>
          <a:p>
            <a:pPr algn="just">
              <a:buClr>
                <a:srgbClr val="92D050"/>
              </a:buClr>
            </a:pPr>
            <a:endParaRPr lang="en-GB" b="0" i="0" dirty="0">
              <a:solidFill>
                <a:schemeClr val="tx1">
                  <a:lumMod val="95000"/>
                  <a:lumOff val="5000"/>
                </a:schemeClr>
              </a:solidFill>
              <a:effectLst/>
            </a:endParaRP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Insertion and deletion -</a:t>
            </a:r>
            <a:r>
              <a:rPr lang="en-GB" b="0" i="0" dirty="0">
                <a:solidFill>
                  <a:schemeClr val="tx1">
                    <a:lumMod val="95000"/>
                    <a:lumOff val="5000"/>
                  </a:schemeClr>
                </a:solidFill>
                <a:effectLst/>
              </a:rPr>
              <a:t> Unlike arrays, insertion, and deletion in linked list is easier. Array elements are stored in the consecutive location, whereas the elements in the linked list are stored at a random location. To insert or delete an element in an array, we have to shift the elements for creating the space. Whereas, in linked list, instead of shifting, we just have to update the address of the pointer of the node.</a:t>
            </a:r>
          </a:p>
          <a:p>
            <a:pPr algn="just">
              <a:buClr>
                <a:srgbClr val="92D050"/>
              </a:buClr>
            </a:pPr>
            <a:endParaRPr lang="en-GB" b="0" i="0" dirty="0">
              <a:solidFill>
                <a:schemeClr val="tx1">
                  <a:lumMod val="95000"/>
                  <a:lumOff val="5000"/>
                </a:schemeClr>
              </a:solidFill>
              <a:effectLst/>
            </a:endParaRP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Memory efficient -</a:t>
            </a:r>
            <a:r>
              <a:rPr lang="en-GB" b="0" i="0" dirty="0">
                <a:solidFill>
                  <a:schemeClr val="tx1">
                    <a:lumMod val="95000"/>
                    <a:lumOff val="5000"/>
                  </a:schemeClr>
                </a:solidFill>
                <a:effectLst/>
              </a:rPr>
              <a:t> The size of a linked list can grow or shrink according to the requirements, so memory consumption in linked list is efficient.</a:t>
            </a:r>
          </a:p>
          <a:p>
            <a:pPr algn="just">
              <a:buClr>
                <a:srgbClr val="92D050"/>
              </a:buClr>
            </a:pPr>
            <a:endParaRPr lang="en-GB" b="0" i="0" dirty="0">
              <a:solidFill>
                <a:schemeClr val="tx1">
                  <a:lumMod val="95000"/>
                  <a:lumOff val="5000"/>
                </a:schemeClr>
              </a:solidFill>
              <a:effectLst/>
            </a:endParaRPr>
          </a:p>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Implementation -</a:t>
            </a:r>
            <a:r>
              <a:rPr lang="en-GB" b="0" i="0" dirty="0">
                <a:solidFill>
                  <a:schemeClr val="tx1">
                    <a:lumMod val="95000"/>
                    <a:lumOff val="5000"/>
                  </a:schemeClr>
                </a:solidFill>
                <a:effectLst/>
              </a:rPr>
              <a:t> We can implement both stacks and queues using linked list.</a:t>
            </a:r>
          </a:p>
        </p:txBody>
      </p:sp>
    </p:spTree>
    <p:extLst>
      <p:ext uri="{BB962C8B-B14F-4D97-AF65-F5344CB8AC3E}">
        <p14:creationId xmlns:p14="http://schemas.microsoft.com/office/powerpoint/2010/main" val="259791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Disadvantages Of Linked List</a:t>
            </a:r>
          </a:p>
        </p:txBody>
      </p:sp>
      <p:sp>
        <p:nvSpPr>
          <p:cNvPr id="6" name="TextBox 5">
            <a:extLst>
              <a:ext uri="{FF2B5EF4-FFF2-40B4-BE49-F238E27FC236}">
                <a16:creationId xmlns:a16="http://schemas.microsoft.com/office/drawing/2014/main" id="{F76B8682-5E89-177B-5611-23C017DE75D5}"/>
              </a:ext>
            </a:extLst>
          </p:cNvPr>
          <p:cNvSpPr txBox="1"/>
          <p:nvPr/>
        </p:nvSpPr>
        <p:spPr>
          <a:xfrm>
            <a:off x="608012" y="1246471"/>
            <a:ext cx="10972800" cy="4893647"/>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rgbClr val="000000"/>
                </a:solidFill>
                <a:effectLst/>
              </a:rPr>
              <a:t>Memory usage -</a:t>
            </a:r>
            <a:r>
              <a:rPr lang="en-GB" b="0" i="0" dirty="0">
                <a:solidFill>
                  <a:srgbClr val="000000"/>
                </a:solidFill>
                <a:effectLst/>
              </a:rPr>
              <a:t> In linked list, node occupies more memory than array. Each node of the linked list occupies two types of variables, i.e., one is a simple variable, and another one is the pointer variable.</a:t>
            </a:r>
          </a:p>
          <a:p>
            <a:pPr algn="just">
              <a:buClr>
                <a:srgbClr val="92D050"/>
              </a:buClr>
            </a:pPr>
            <a:endParaRPr lang="en-GB" b="0" i="0" dirty="0">
              <a:solidFill>
                <a:srgbClr val="000000"/>
              </a:solidFill>
              <a:effectLst/>
            </a:endParaRPr>
          </a:p>
          <a:p>
            <a:pPr marL="342900" indent="-342900" algn="just">
              <a:buClr>
                <a:srgbClr val="92D050"/>
              </a:buClr>
              <a:buFont typeface="Wingdings" panose="05000000000000000000" pitchFamily="2" charset="2"/>
              <a:buChar char="Ø"/>
            </a:pPr>
            <a:r>
              <a:rPr lang="en-GB" b="1" i="0" dirty="0">
                <a:solidFill>
                  <a:srgbClr val="000000"/>
                </a:solidFill>
                <a:effectLst/>
              </a:rPr>
              <a:t>Traversal -</a:t>
            </a:r>
            <a:r>
              <a:rPr lang="en-GB" b="0" i="0" dirty="0">
                <a:solidFill>
                  <a:srgbClr val="000000"/>
                </a:solidFill>
                <a:effectLst/>
              </a:rPr>
              <a:t> Traversal is not easy in the linked list. If we have to access an element in the linked list, we cannot access it randomly, while in case of array we can randomly access it by index. For example, if we want to access the 3rd node, then we need to traverse all the nodes before it. So, the time required to access a particular node is large.</a:t>
            </a:r>
          </a:p>
          <a:p>
            <a:pPr algn="just">
              <a:buClr>
                <a:srgbClr val="92D050"/>
              </a:buClr>
            </a:pPr>
            <a:endParaRPr lang="en-GB" b="0" i="0" dirty="0">
              <a:solidFill>
                <a:srgbClr val="000000"/>
              </a:solidFill>
              <a:effectLst/>
            </a:endParaRPr>
          </a:p>
          <a:p>
            <a:pPr marL="342900" indent="-342900" algn="just">
              <a:buClr>
                <a:srgbClr val="92D050"/>
              </a:buClr>
              <a:buFont typeface="Wingdings" panose="05000000000000000000" pitchFamily="2" charset="2"/>
              <a:buChar char="Ø"/>
            </a:pPr>
            <a:r>
              <a:rPr lang="en-GB" b="1" i="0" dirty="0">
                <a:solidFill>
                  <a:srgbClr val="000000"/>
                </a:solidFill>
                <a:effectLst/>
              </a:rPr>
              <a:t>Reverse traversing -</a:t>
            </a:r>
            <a:r>
              <a:rPr lang="en-GB" b="0" i="0" dirty="0">
                <a:solidFill>
                  <a:srgbClr val="000000"/>
                </a:solidFill>
                <a:effectLst/>
              </a:rPr>
              <a:t> Backtracking or reverse traversing is difficult in a linked list. In a doubly-linked list, it is easier but requires more memory to store the back pointer.</a:t>
            </a:r>
          </a:p>
        </p:txBody>
      </p:sp>
    </p:spTree>
    <p:extLst>
      <p:ext uri="{BB962C8B-B14F-4D97-AF65-F5344CB8AC3E}">
        <p14:creationId xmlns:p14="http://schemas.microsoft.com/office/powerpoint/2010/main" val="158015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Linked List</a:t>
            </a:r>
          </a:p>
        </p:txBody>
      </p:sp>
      <p:sp>
        <p:nvSpPr>
          <p:cNvPr id="6" name="TextBox 5">
            <a:extLst>
              <a:ext uri="{FF2B5EF4-FFF2-40B4-BE49-F238E27FC236}">
                <a16:creationId xmlns:a16="http://schemas.microsoft.com/office/drawing/2014/main" id="{A66A512E-CB93-9D87-A165-A37DA2508782}"/>
              </a:ext>
            </a:extLst>
          </p:cNvPr>
          <p:cNvSpPr txBox="1"/>
          <p:nvPr/>
        </p:nvSpPr>
        <p:spPr>
          <a:xfrm>
            <a:off x="694623" y="1447800"/>
            <a:ext cx="10799577" cy="3170099"/>
          </a:xfrm>
          <a:prstGeom prst="rect">
            <a:avLst/>
          </a:prstGeom>
          <a:noFill/>
        </p:spPr>
        <p:txBody>
          <a:bodyPr wrap="square">
            <a:spAutoFit/>
          </a:bodyPr>
          <a:lstStyle/>
          <a:p>
            <a:pPr algn="just"/>
            <a:r>
              <a:rPr lang="en-GB" b="0" i="0" dirty="0">
                <a:solidFill>
                  <a:schemeClr val="tx1">
                    <a:lumMod val="95000"/>
                    <a:lumOff val="5000"/>
                  </a:schemeClr>
                </a:solidFill>
                <a:effectLst/>
              </a:rPr>
              <a:t>Linked list is a linear data structure that includes a series of connected nodes. Linked list can be defined as the nodes that are randomly stored in the memory. A node in the linked list contains two parts, i.e., first is the data part and second is the address part. The last node of the list contains a pointer to the null. After array, linked list is the second most used data structure. In a linked list, every link contains a connection to another link.</a:t>
            </a:r>
          </a:p>
          <a:p>
            <a:pPr algn="just"/>
            <a:endParaRPr lang="en-GB" sz="2800" b="1" i="0" dirty="0">
              <a:solidFill>
                <a:schemeClr val="tx1">
                  <a:lumMod val="95000"/>
                  <a:lumOff val="5000"/>
                </a:schemeClr>
              </a:solidFill>
              <a:effectLst/>
            </a:endParaRPr>
          </a:p>
          <a:p>
            <a:pPr marL="457200" indent="-457200" algn="just">
              <a:buClr>
                <a:srgbClr val="92D050"/>
              </a:buClr>
              <a:buFont typeface="Wingdings" panose="05000000000000000000" pitchFamily="2" charset="2"/>
              <a:buChar char="Ø"/>
            </a:pPr>
            <a:r>
              <a:rPr lang="en-GB" sz="2800" b="1" i="0" dirty="0">
                <a:solidFill>
                  <a:schemeClr val="tx1">
                    <a:lumMod val="95000"/>
                    <a:lumOff val="5000"/>
                  </a:schemeClr>
                </a:solidFill>
                <a:effectLst/>
              </a:rPr>
              <a:t>Representation of a Linked list</a:t>
            </a:r>
          </a:p>
        </p:txBody>
      </p:sp>
      <p:pic>
        <p:nvPicPr>
          <p:cNvPr id="1026" name="Picture 2" descr="Linked list">
            <a:extLst>
              <a:ext uri="{FF2B5EF4-FFF2-40B4-BE49-F238E27FC236}">
                <a16:creationId xmlns:a16="http://schemas.microsoft.com/office/drawing/2014/main" id="{DC6B4DED-6FB1-DF52-F4F2-643D6FB3F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4800600"/>
            <a:ext cx="696052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algn="just"/>
            <a:br>
              <a:rPr lang="en-GB" sz="3200" dirty="0"/>
            </a:br>
            <a:br>
              <a:rPr lang="en-GB" sz="3200" dirty="0"/>
            </a:br>
            <a:r>
              <a:rPr lang="en-US" sz="4000" b="1" dirty="0"/>
              <a:t>Why Linked List Over Array?</a:t>
            </a:r>
          </a:p>
        </p:txBody>
      </p:sp>
      <p:sp>
        <p:nvSpPr>
          <p:cNvPr id="4" name="TextBox 3">
            <a:extLst>
              <a:ext uri="{FF2B5EF4-FFF2-40B4-BE49-F238E27FC236}">
                <a16:creationId xmlns:a16="http://schemas.microsoft.com/office/drawing/2014/main" id="{48A1197E-368E-CCF9-37FA-82B9D1825BB6}"/>
              </a:ext>
            </a:extLst>
          </p:cNvPr>
          <p:cNvSpPr txBox="1"/>
          <p:nvPr/>
        </p:nvSpPr>
        <p:spPr>
          <a:xfrm>
            <a:off x="379412" y="1371600"/>
            <a:ext cx="10908867" cy="5632311"/>
          </a:xfrm>
          <a:prstGeom prst="rect">
            <a:avLst/>
          </a:prstGeom>
          <a:noFill/>
        </p:spPr>
        <p:txBody>
          <a:bodyPr wrap="square">
            <a:spAutoFit/>
          </a:bodyPr>
          <a:lstStyle/>
          <a:p>
            <a:pPr algn="just"/>
            <a:r>
              <a:rPr lang="en-GB" b="1" i="0" dirty="0">
                <a:solidFill>
                  <a:schemeClr val="tx1">
                    <a:lumMod val="95000"/>
                    <a:lumOff val="5000"/>
                  </a:schemeClr>
                </a:solidFill>
                <a:effectLst/>
              </a:rPr>
              <a:t>Limitations of arrays –</a:t>
            </a:r>
          </a:p>
          <a:p>
            <a:pPr algn="just"/>
            <a:endParaRPr lang="en-GB" b="0" i="0" dirty="0">
              <a:solidFill>
                <a:schemeClr val="tx1">
                  <a:lumMod val="95000"/>
                  <a:lumOff val="5000"/>
                </a:schemeClr>
              </a:solidFill>
              <a:effectLst/>
            </a:endParaRPr>
          </a:p>
          <a:p>
            <a:pPr algn="just">
              <a:buFont typeface="Arial" panose="020B0604020202020204" pitchFamily="34" charset="0"/>
              <a:buChar char="•"/>
            </a:pPr>
            <a:r>
              <a:rPr lang="en-GB" b="0" i="0" dirty="0">
                <a:solidFill>
                  <a:schemeClr val="tx1">
                    <a:lumMod val="95000"/>
                    <a:lumOff val="5000"/>
                  </a:schemeClr>
                </a:solidFill>
                <a:effectLst/>
              </a:rPr>
              <a:t>The size of the array must be known in advance before using it in the program.</a:t>
            </a:r>
          </a:p>
          <a:p>
            <a:pPr algn="just">
              <a:buFont typeface="Arial" panose="020B0604020202020204" pitchFamily="34" charset="0"/>
              <a:buChar char="•"/>
            </a:pPr>
            <a:r>
              <a:rPr lang="en-GB" b="0" i="0" dirty="0">
                <a:solidFill>
                  <a:schemeClr val="tx1">
                    <a:lumMod val="95000"/>
                    <a:lumOff val="5000"/>
                  </a:schemeClr>
                </a:solidFill>
                <a:effectLst/>
              </a:rPr>
              <a:t>Increasing the size of the array is a time taking process. It is almost impossible to expand the size of the array at run time.</a:t>
            </a:r>
          </a:p>
          <a:p>
            <a:pPr algn="just">
              <a:buFont typeface="Arial" panose="020B0604020202020204" pitchFamily="34" charset="0"/>
              <a:buChar char="•"/>
            </a:pPr>
            <a:r>
              <a:rPr lang="en-GB" b="0" i="0" dirty="0">
                <a:solidFill>
                  <a:schemeClr val="tx1">
                    <a:lumMod val="95000"/>
                    <a:lumOff val="5000"/>
                  </a:schemeClr>
                </a:solidFill>
                <a:effectLst/>
              </a:rPr>
              <a:t>All the elements in the array need to be contiguously stored in the memory. Inserting an element in the array needs shifting of all its predecessors.</a:t>
            </a:r>
          </a:p>
          <a:p>
            <a:pPr algn="just">
              <a:buFont typeface="Arial" panose="020B0604020202020204" pitchFamily="34" charset="0"/>
              <a:buChar char="•"/>
            </a:pPr>
            <a:endParaRPr lang="en-GB" b="0" i="0" dirty="0">
              <a:solidFill>
                <a:schemeClr val="tx1">
                  <a:lumMod val="95000"/>
                  <a:lumOff val="5000"/>
                </a:schemeClr>
              </a:solidFill>
              <a:effectLst/>
            </a:endParaRPr>
          </a:p>
          <a:p>
            <a:pPr algn="just"/>
            <a:r>
              <a:rPr lang="en-GB" b="1" dirty="0">
                <a:solidFill>
                  <a:schemeClr val="tx1">
                    <a:lumMod val="95000"/>
                    <a:lumOff val="5000"/>
                  </a:schemeClr>
                </a:solidFill>
              </a:rPr>
              <a:t>L</a:t>
            </a:r>
            <a:r>
              <a:rPr lang="en-GB" b="1" i="0" dirty="0">
                <a:solidFill>
                  <a:schemeClr val="tx1">
                    <a:lumMod val="95000"/>
                    <a:lumOff val="5000"/>
                  </a:schemeClr>
                </a:solidFill>
                <a:effectLst/>
              </a:rPr>
              <a:t>inked list is useful because –</a:t>
            </a:r>
          </a:p>
          <a:p>
            <a:pPr algn="just"/>
            <a:endParaRPr lang="en-GB" b="0" i="0" dirty="0">
              <a:solidFill>
                <a:schemeClr val="tx1">
                  <a:lumMod val="95000"/>
                  <a:lumOff val="5000"/>
                </a:schemeClr>
              </a:solidFill>
              <a:effectLst/>
            </a:endParaRPr>
          </a:p>
          <a:p>
            <a:pPr algn="just">
              <a:buFont typeface="Arial" panose="020B0604020202020204" pitchFamily="34" charset="0"/>
              <a:buChar char="•"/>
            </a:pPr>
            <a:r>
              <a:rPr lang="en-GB" b="0" i="0" dirty="0">
                <a:solidFill>
                  <a:schemeClr val="tx1">
                    <a:lumMod val="95000"/>
                    <a:lumOff val="5000"/>
                  </a:schemeClr>
                </a:solidFill>
                <a:effectLst/>
              </a:rPr>
              <a:t>It allocates the memory dynamically. All the nodes of the linked list are non-contiguously stored in the memory and linked together with the help of pointers.</a:t>
            </a:r>
          </a:p>
          <a:p>
            <a:pPr algn="just">
              <a:buFont typeface="Arial" panose="020B0604020202020204" pitchFamily="34" charset="0"/>
              <a:buChar char="•"/>
            </a:pPr>
            <a:r>
              <a:rPr lang="en-GB" b="0" i="0" dirty="0">
                <a:solidFill>
                  <a:schemeClr val="tx1">
                    <a:lumMod val="95000"/>
                    <a:lumOff val="5000"/>
                  </a:schemeClr>
                </a:solidFill>
                <a:effectLst/>
              </a:rPr>
              <a:t>In linked list, size is no longer a problem since we do not need to define its size at the time of declaration. List grows as per the program's demand and limited to the available memory space.</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Declaration of Linked List</a:t>
            </a:r>
          </a:p>
        </p:txBody>
      </p:sp>
      <p:sp>
        <p:nvSpPr>
          <p:cNvPr id="4" name="TextBox 3">
            <a:extLst>
              <a:ext uri="{FF2B5EF4-FFF2-40B4-BE49-F238E27FC236}">
                <a16:creationId xmlns:a16="http://schemas.microsoft.com/office/drawing/2014/main" id="{D0E1FB7F-398D-143C-012B-3783EF4B61AC}"/>
              </a:ext>
            </a:extLst>
          </p:cNvPr>
          <p:cNvSpPr txBox="1"/>
          <p:nvPr/>
        </p:nvSpPr>
        <p:spPr>
          <a:xfrm>
            <a:off x="1141412" y="1676400"/>
            <a:ext cx="9296400" cy="3785652"/>
          </a:xfrm>
          <a:prstGeom prst="rect">
            <a:avLst/>
          </a:prstGeom>
          <a:noFill/>
        </p:spPr>
        <p:txBody>
          <a:bodyPr wrap="square">
            <a:spAutoFit/>
          </a:bodyPr>
          <a:lstStyle/>
          <a:p>
            <a:pPr algn="just"/>
            <a:r>
              <a:rPr lang="en-GB" b="0" i="0" dirty="0">
                <a:solidFill>
                  <a:schemeClr val="tx1">
                    <a:lumMod val="95000"/>
                    <a:lumOff val="5000"/>
                  </a:schemeClr>
                </a:solidFill>
                <a:effectLst/>
              </a:rPr>
              <a:t>struct node  </a:t>
            </a:r>
          </a:p>
          <a:p>
            <a:pPr algn="just"/>
            <a:r>
              <a:rPr lang="en-GB" b="0" i="0" dirty="0">
                <a:solidFill>
                  <a:schemeClr val="tx1">
                    <a:lumMod val="95000"/>
                    <a:lumOff val="5000"/>
                  </a:schemeClr>
                </a:solidFill>
                <a:effectLst/>
              </a:rPr>
              <a:t>{  </a:t>
            </a:r>
          </a:p>
          <a:p>
            <a:pPr algn="just"/>
            <a:r>
              <a:rPr lang="en-GB" b="0" i="0" dirty="0">
                <a:solidFill>
                  <a:schemeClr val="tx1">
                    <a:lumMod val="95000"/>
                    <a:lumOff val="5000"/>
                  </a:schemeClr>
                </a:solidFill>
                <a:effectLst/>
              </a:rPr>
              <a:t>int data;  </a:t>
            </a:r>
          </a:p>
          <a:p>
            <a:pPr algn="just"/>
            <a:r>
              <a:rPr lang="en-GB" b="0" i="0" dirty="0">
                <a:solidFill>
                  <a:schemeClr val="tx1">
                    <a:lumMod val="95000"/>
                    <a:lumOff val="5000"/>
                  </a:schemeClr>
                </a:solidFill>
                <a:effectLst/>
              </a:rPr>
              <a:t>struct node *next;  </a:t>
            </a:r>
          </a:p>
          <a:p>
            <a:pPr algn="just"/>
            <a:r>
              <a:rPr lang="en-GB" b="0" i="0" dirty="0">
                <a:solidFill>
                  <a:schemeClr val="tx1">
                    <a:lumMod val="95000"/>
                    <a:lumOff val="5000"/>
                  </a:schemeClr>
                </a:solidFill>
                <a:effectLst/>
              </a:rPr>
              <a:t>}  </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In the above declaration, we have defined a structure named as </a:t>
            </a:r>
            <a:r>
              <a:rPr lang="en-GB" b="1" i="0" dirty="0">
                <a:solidFill>
                  <a:schemeClr val="tx1">
                    <a:lumMod val="95000"/>
                    <a:lumOff val="5000"/>
                  </a:schemeClr>
                </a:solidFill>
                <a:effectLst/>
              </a:rPr>
              <a:t>node</a:t>
            </a:r>
            <a:r>
              <a:rPr lang="en-GB" b="0" i="0" dirty="0">
                <a:solidFill>
                  <a:schemeClr val="tx1">
                    <a:lumMod val="95000"/>
                    <a:lumOff val="5000"/>
                  </a:schemeClr>
                </a:solidFill>
                <a:effectLst/>
              </a:rPr>
              <a:t> that contains two variables, one is </a:t>
            </a:r>
            <a:r>
              <a:rPr lang="en-GB" b="1" i="0" dirty="0">
                <a:solidFill>
                  <a:schemeClr val="tx1">
                    <a:lumMod val="95000"/>
                    <a:lumOff val="5000"/>
                  </a:schemeClr>
                </a:solidFill>
                <a:effectLst/>
              </a:rPr>
              <a:t>data</a:t>
            </a:r>
            <a:r>
              <a:rPr lang="en-GB" b="0" i="0" dirty="0">
                <a:solidFill>
                  <a:schemeClr val="tx1">
                    <a:lumMod val="95000"/>
                    <a:lumOff val="5000"/>
                  </a:schemeClr>
                </a:solidFill>
                <a:effectLst/>
              </a:rPr>
              <a:t> that is of integer type, and another one is </a:t>
            </a:r>
            <a:r>
              <a:rPr lang="en-GB" b="1" i="0" dirty="0">
                <a:solidFill>
                  <a:schemeClr val="tx1">
                    <a:lumMod val="95000"/>
                    <a:lumOff val="5000"/>
                  </a:schemeClr>
                </a:solidFill>
                <a:effectLst/>
              </a:rPr>
              <a:t>next</a:t>
            </a:r>
            <a:r>
              <a:rPr lang="en-GB" b="0" i="0" dirty="0">
                <a:solidFill>
                  <a:schemeClr val="tx1">
                    <a:lumMod val="95000"/>
                    <a:lumOff val="5000"/>
                  </a:schemeClr>
                </a:solidFill>
                <a:effectLst/>
              </a:rPr>
              <a:t> that is a pointer which contains the address of next node.</a:t>
            </a:r>
          </a:p>
        </p:txBody>
      </p:sp>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Linked List</a:t>
            </a:r>
          </a:p>
        </p:txBody>
      </p:sp>
      <p:sp>
        <p:nvSpPr>
          <p:cNvPr id="3" name="TextBox 2">
            <a:extLst>
              <a:ext uri="{FF2B5EF4-FFF2-40B4-BE49-F238E27FC236}">
                <a16:creationId xmlns:a16="http://schemas.microsoft.com/office/drawing/2014/main" id="{C310EC0E-1CE4-A4E8-4A98-21B14C7E3CE2}"/>
              </a:ext>
            </a:extLst>
          </p:cNvPr>
          <p:cNvSpPr txBox="1"/>
          <p:nvPr/>
        </p:nvSpPr>
        <p:spPr>
          <a:xfrm>
            <a:off x="493713" y="1752600"/>
            <a:ext cx="10934700" cy="7478970"/>
          </a:xfrm>
          <a:prstGeom prst="rect">
            <a:avLst/>
          </a:prstGeom>
          <a:noFill/>
        </p:spPr>
        <p:txBody>
          <a:bodyPr wrap="square">
            <a:spAutoFit/>
          </a:bodyPr>
          <a:lstStyle/>
          <a:p>
            <a:pPr algn="just">
              <a:buFont typeface="Arial" panose="020B0604020202020204" pitchFamily="34" charset="0"/>
              <a:buChar char="•"/>
            </a:pPr>
            <a:r>
              <a:rPr lang="en-GB" b="1" i="0" dirty="0">
                <a:solidFill>
                  <a:srgbClr val="000000"/>
                </a:solidFill>
                <a:effectLst/>
              </a:rPr>
              <a:t>Singly-linked list -</a:t>
            </a:r>
            <a:r>
              <a:rPr lang="en-GB" b="0" i="0" dirty="0">
                <a:solidFill>
                  <a:srgbClr val="000000"/>
                </a:solidFill>
                <a:effectLst/>
              </a:rPr>
              <a:t> Singly linked list can be defined as the collection of an ordered set of elements. A node in the singly linked list consists of two parts: data part and link part. Data part of the node stores actual information that is to be represented by the node, while the link part of the node stores the address of its immediate successor.</a:t>
            </a:r>
          </a:p>
          <a:p>
            <a:pPr algn="just">
              <a:buFont typeface="Arial" panose="020B0604020202020204" pitchFamily="34" charset="0"/>
              <a:buChar char="•"/>
            </a:pPr>
            <a:endParaRPr lang="en-GB" dirty="0">
              <a:solidFill>
                <a:srgbClr val="000000"/>
              </a:solidFill>
            </a:endParaRPr>
          </a:p>
          <a:p>
            <a:pPr algn="just"/>
            <a:endParaRPr lang="en-GB" b="0" i="0" dirty="0">
              <a:solidFill>
                <a:srgbClr val="000000"/>
              </a:solidFill>
              <a:effectLst/>
            </a:endParaRPr>
          </a:p>
          <a:p>
            <a:pPr algn="just">
              <a:buFont typeface="Arial" panose="020B0604020202020204" pitchFamily="34" charset="0"/>
              <a:buChar char="•"/>
            </a:pPr>
            <a:r>
              <a:rPr lang="en-GB" b="1" i="0" dirty="0">
                <a:solidFill>
                  <a:srgbClr val="000000"/>
                </a:solidFill>
                <a:effectLst/>
              </a:rPr>
              <a:t>Doubly linked list -</a:t>
            </a:r>
            <a:r>
              <a:rPr lang="en-GB" b="0" i="0" dirty="0">
                <a:solidFill>
                  <a:srgbClr val="000000"/>
                </a:solidFill>
                <a:effectLst/>
              </a:rPr>
              <a:t> Doubly linked list is a complex type of linked list in which a node contains a pointer to the previous as well as the next node in the sequence. Therefore, in a doubly-linked list, a node consists of three parts: node data, pointer to the next node in sequence (next pointer), and pointer to the previous node (previous pointer).</a:t>
            </a:r>
          </a:p>
          <a:p>
            <a:pPr algn="just">
              <a:buFont typeface="Arial" panose="020B0604020202020204" pitchFamily="34" charset="0"/>
              <a:buChar char="•"/>
            </a:pPr>
            <a:endParaRPr lang="en-GB" dirty="0">
              <a:solidFill>
                <a:srgbClr val="000000"/>
              </a:solidFill>
            </a:endParaRPr>
          </a:p>
          <a:p>
            <a:pPr algn="just">
              <a:buFont typeface="Arial" panose="020B0604020202020204" pitchFamily="34" charset="0"/>
              <a:buChar char="•"/>
            </a:pPr>
            <a:endParaRPr lang="en-GB" b="0" i="0" dirty="0">
              <a:solidFill>
                <a:srgbClr val="000000"/>
              </a:solidFill>
              <a:effectLst/>
            </a:endParaRPr>
          </a:p>
          <a:p>
            <a:pPr algn="just">
              <a:buFont typeface="Arial" panose="020B0604020202020204" pitchFamily="34" charset="0"/>
              <a:buChar char="•"/>
            </a:pPr>
            <a:endParaRPr lang="en-GB" dirty="0">
              <a:solidFill>
                <a:srgbClr val="000000"/>
              </a:solidFill>
            </a:endParaRPr>
          </a:p>
          <a:p>
            <a:pPr algn="just">
              <a:buFont typeface="Arial" panose="020B0604020202020204" pitchFamily="34" charset="0"/>
              <a:buChar char="•"/>
            </a:pPr>
            <a:endParaRPr lang="en-GB" b="0" i="0" dirty="0">
              <a:solidFill>
                <a:srgbClr val="000000"/>
              </a:solidFill>
              <a:effectLst/>
            </a:endParaRPr>
          </a:p>
          <a:p>
            <a:pPr algn="just">
              <a:buFont typeface="Arial" panose="020B0604020202020204" pitchFamily="34" charset="0"/>
              <a:buChar char="•"/>
            </a:pPr>
            <a:endParaRPr lang="en-GB" dirty="0">
              <a:solidFill>
                <a:srgbClr val="000000"/>
              </a:solidFill>
            </a:endParaRPr>
          </a:p>
          <a:p>
            <a:pPr algn="just">
              <a:buFont typeface="Arial" panose="020B0604020202020204" pitchFamily="34" charset="0"/>
              <a:buChar char="•"/>
            </a:pPr>
            <a:endParaRPr lang="en-GB" b="0" i="0" dirty="0">
              <a:solidFill>
                <a:srgbClr val="000000"/>
              </a:solidFill>
              <a:effectLst/>
            </a:endParaRPr>
          </a:p>
          <a:p>
            <a:pPr algn="just">
              <a:buFont typeface="Arial" panose="020B0604020202020204" pitchFamily="34" charset="0"/>
              <a:buChar char="•"/>
            </a:pPr>
            <a:endParaRPr lang="en-GB" dirty="0">
              <a:solidFill>
                <a:srgbClr val="000000"/>
              </a:solidFill>
            </a:endParaRPr>
          </a:p>
          <a:p>
            <a:pPr algn="just">
              <a:buFont typeface="Arial" panose="020B0604020202020204" pitchFamily="34" charset="0"/>
              <a:buChar char="•"/>
            </a:pPr>
            <a:endParaRPr lang="en-GB" b="0" i="0" dirty="0">
              <a:solidFill>
                <a:srgbClr val="000000"/>
              </a:solidFill>
              <a:effectLst/>
            </a:endParaRPr>
          </a:p>
        </p:txBody>
      </p:sp>
    </p:spTree>
    <p:extLst>
      <p:ext uri="{BB962C8B-B14F-4D97-AF65-F5344CB8AC3E}">
        <p14:creationId xmlns:p14="http://schemas.microsoft.com/office/powerpoint/2010/main" val="15263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Linked List</a:t>
            </a:r>
          </a:p>
        </p:txBody>
      </p:sp>
      <p:sp>
        <p:nvSpPr>
          <p:cNvPr id="3" name="TextBox 2">
            <a:extLst>
              <a:ext uri="{FF2B5EF4-FFF2-40B4-BE49-F238E27FC236}">
                <a16:creationId xmlns:a16="http://schemas.microsoft.com/office/drawing/2014/main" id="{BDD84527-509D-3794-E09D-6CBC33048CA4}"/>
              </a:ext>
            </a:extLst>
          </p:cNvPr>
          <p:cNvSpPr txBox="1"/>
          <p:nvPr/>
        </p:nvSpPr>
        <p:spPr>
          <a:xfrm>
            <a:off x="836612" y="1600200"/>
            <a:ext cx="10003126" cy="4524315"/>
          </a:xfrm>
          <a:prstGeom prst="rect">
            <a:avLst/>
          </a:prstGeom>
          <a:noFill/>
        </p:spPr>
        <p:txBody>
          <a:bodyPr wrap="square">
            <a:spAutoFit/>
          </a:bodyPr>
          <a:lstStyle/>
          <a:p>
            <a:pPr algn="just">
              <a:buFont typeface="Arial" panose="020B0604020202020204" pitchFamily="34" charset="0"/>
              <a:buChar char="•"/>
            </a:pPr>
            <a:endParaRPr lang="en-GB" b="0" i="0" dirty="0">
              <a:solidFill>
                <a:srgbClr val="000000"/>
              </a:solidFill>
              <a:effectLst/>
            </a:endParaRPr>
          </a:p>
          <a:p>
            <a:pPr algn="just">
              <a:buFont typeface="Arial" panose="020B0604020202020204" pitchFamily="34" charset="0"/>
              <a:buChar char="•"/>
            </a:pPr>
            <a:r>
              <a:rPr lang="en-GB" b="1" i="0" dirty="0">
                <a:solidFill>
                  <a:srgbClr val="000000"/>
                </a:solidFill>
                <a:effectLst/>
              </a:rPr>
              <a:t>Circular singly linked list -</a:t>
            </a:r>
            <a:r>
              <a:rPr lang="en-GB" b="0" i="0" dirty="0">
                <a:solidFill>
                  <a:srgbClr val="000000"/>
                </a:solidFill>
                <a:effectLst/>
              </a:rPr>
              <a:t> In a circular singly linked list, the last node of the list contains a pointer to the first node of the list. We can have circular singly linked list as well as circular doubly linked list.</a:t>
            </a:r>
          </a:p>
          <a:p>
            <a:pPr algn="just">
              <a:buFont typeface="Arial" panose="020B0604020202020204" pitchFamily="34" charset="0"/>
              <a:buChar char="•"/>
            </a:pPr>
            <a:endParaRPr lang="en-GB" dirty="0">
              <a:solidFill>
                <a:srgbClr val="000000"/>
              </a:solidFill>
            </a:endParaRPr>
          </a:p>
          <a:p>
            <a:pPr algn="just"/>
            <a:endParaRPr lang="en-GB" b="0" i="0" dirty="0">
              <a:solidFill>
                <a:srgbClr val="000000"/>
              </a:solidFill>
              <a:effectLst/>
            </a:endParaRPr>
          </a:p>
          <a:p>
            <a:pPr algn="just">
              <a:buFont typeface="Arial" panose="020B0604020202020204" pitchFamily="34" charset="0"/>
              <a:buChar char="•"/>
            </a:pPr>
            <a:r>
              <a:rPr lang="en-GB" b="1" i="0" dirty="0">
                <a:solidFill>
                  <a:srgbClr val="000000"/>
                </a:solidFill>
                <a:effectLst/>
              </a:rPr>
              <a:t>Circular doubly linked list -</a:t>
            </a:r>
            <a:r>
              <a:rPr lang="en-GB" b="0" i="0" dirty="0">
                <a:solidFill>
                  <a:srgbClr val="000000"/>
                </a:solidFill>
                <a:effectLst/>
              </a:rPr>
              <a:t> Circular doubly linked list is a more complex type of data structure in which a node contains pointers to its previous node as well as the next node. Circular doubly linked list doesn't contain NULL in any of the nodes. The last node of the list contains the address of the first node of the list. The first node of the list also contains the address of the last node in its previous pointer.</a:t>
            </a:r>
          </a:p>
        </p:txBody>
      </p:sp>
    </p:spTree>
    <p:extLst>
      <p:ext uri="{BB962C8B-B14F-4D97-AF65-F5344CB8AC3E}">
        <p14:creationId xmlns:p14="http://schemas.microsoft.com/office/powerpoint/2010/main" val="120595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Operations On Linked List </a:t>
            </a:r>
          </a:p>
        </p:txBody>
      </p:sp>
      <p:sp>
        <p:nvSpPr>
          <p:cNvPr id="4" name="TextBox 3">
            <a:extLst>
              <a:ext uri="{FF2B5EF4-FFF2-40B4-BE49-F238E27FC236}">
                <a16:creationId xmlns:a16="http://schemas.microsoft.com/office/drawing/2014/main" id="{DD425956-47FE-73DF-AF5C-A02F938980C5}"/>
              </a:ext>
            </a:extLst>
          </p:cNvPr>
          <p:cNvSpPr txBox="1"/>
          <p:nvPr/>
        </p:nvSpPr>
        <p:spPr>
          <a:xfrm>
            <a:off x="1217612" y="2057400"/>
            <a:ext cx="8622867" cy="3416320"/>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rgbClr val="000000"/>
                </a:solidFill>
                <a:effectLst/>
                <a:latin typeface="inter-bold"/>
              </a:rPr>
              <a:t>Insertion -</a:t>
            </a:r>
            <a:r>
              <a:rPr lang="en-GB" b="0" i="0" dirty="0">
                <a:solidFill>
                  <a:srgbClr val="000000"/>
                </a:solidFill>
                <a:effectLst/>
                <a:latin typeface="inter-regular"/>
              </a:rPr>
              <a:t> This operation is performed to add an element into the list.</a:t>
            </a:r>
          </a:p>
          <a:p>
            <a:pPr marL="342900" indent="-342900" algn="just">
              <a:buClr>
                <a:srgbClr val="92D050"/>
              </a:buClr>
              <a:buFont typeface="Wingdings" panose="05000000000000000000" pitchFamily="2" charset="2"/>
              <a:buChar char="Ø"/>
            </a:pPr>
            <a:endParaRPr lang="en-GB" b="0" i="0" dirty="0">
              <a:solidFill>
                <a:srgbClr val="000000"/>
              </a:solidFill>
              <a:effectLst/>
              <a:latin typeface="inter-regular"/>
            </a:endParaRPr>
          </a:p>
          <a:p>
            <a:pPr marL="342900" indent="-342900" algn="just">
              <a:buClr>
                <a:srgbClr val="92D050"/>
              </a:buClr>
              <a:buFont typeface="Wingdings" panose="05000000000000000000" pitchFamily="2" charset="2"/>
              <a:buChar char="Ø"/>
            </a:pPr>
            <a:r>
              <a:rPr lang="en-GB" b="1" i="0" dirty="0">
                <a:solidFill>
                  <a:srgbClr val="000000"/>
                </a:solidFill>
                <a:effectLst/>
                <a:latin typeface="inter-bold"/>
              </a:rPr>
              <a:t>Deletion -</a:t>
            </a:r>
            <a:r>
              <a:rPr lang="en-GB" b="0" i="0" dirty="0">
                <a:solidFill>
                  <a:srgbClr val="000000"/>
                </a:solidFill>
                <a:effectLst/>
                <a:latin typeface="inter-regular"/>
              </a:rPr>
              <a:t> It is performed to delete an operation from the list.</a:t>
            </a:r>
          </a:p>
          <a:p>
            <a:pPr marL="342900" indent="-342900" algn="just">
              <a:buClr>
                <a:srgbClr val="92D050"/>
              </a:buClr>
              <a:buFont typeface="Wingdings" panose="05000000000000000000" pitchFamily="2" charset="2"/>
              <a:buChar char="Ø"/>
            </a:pPr>
            <a:endParaRPr lang="en-GB" b="0" i="0" dirty="0">
              <a:solidFill>
                <a:srgbClr val="000000"/>
              </a:solidFill>
              <a:effectLst/>
              <a:latin typeface="inter-regular"/>
            </a:endParaRPr>
          </a:p>
          <a:p>
            <a:pPr marL="342900" indent="-342900" algn="just">
              <a:buClr>
                <a:srgbClr val="92D050"/>
              </a:buClr>
              <a:buFont typeface="Wingdings" panose="05000000000000000000" pitchFamily="2" charset="2"/>
              <a:buChar char="Ø"/>
            </a:pPr>
            <a:r>
              <a:rPr lang="en-GB" b="1" i="0" dirty="0">
                <a:solidFill>
                  <a:srgbClr val="000000"/>
                </a:solidFill>
                <a:effectLst/>
                <a:latin typeface="inter-bold"/>
              </a:rPr>
              <a:t>Display -</a:t>
            </a:r>
            <a:r>
              <a:rPr lang="en-GB" b="0" i="0" dirty="0">
                <a:solidFill>
                  <a:srgbClr val="000000"/>
                </a:solidFill>
                <a:effectLst/>
                <a:latin typeface="inter-regular"/>
              </a:rPr>
              <a:t> It is performed to display the elements of the list.</a:t>
            </a:r>
          </a:p>
          <a:p>
            <a:pPr marL="342900" indent="-342900" algn="just">
              <a:buClr>
                <a:srgbClr val="92D050"/>
              </a:buClr>
              <a:buFont typeface="Wingdings" panose="05000000000000000000" pitchFamily="2" charset="2"/>
              <a:buChar char="Ø"/>
            </a:pPr>
            <a:endParaRPr lang="en-GB" b="0" i="0" dirty="0">
              <a:solidFill>
                <a:srgbClr val="000000"/>
              </a:solidFill>
              <a:effectLst/>
              <a:latin typeface="inter-regular"/>
            </a:endParaRPr>
          </a:p>
          <a:p>
            <a:pPr marL="342900" indent="-342900" algn="just">
              <a:buClr>
                <a:srgbClr val="92D050"/>
              </a:buClr>
              <a:buFont typeface="Wingdings" panose="05000000000000000000" pitchFamily="2" charset="2"/>
              <a:buChar char="Ø"/>
            </a:pPr>
            <a:r>
              <a:rPr lang="en-GB" b="1" i="0" dirty="0">
                <a:solidFill>
                  <a:srgbClr val="000000"/>
                </a:solidFill>
                <a:effectLst/>
                <a:latin typeface="inter-bold"/>
              </a:rPr>
              <a:t>Search -</a:t>
            </a:r>
            <a:r>
              <a:rPr lang="en-GB" b="0" i="0" dirty="0">
                <a:solidFill>
                  <a:srgbClr val="000000"/>
                </a:solidFill>
                <a:effectLst/>
                <a:latin typeface="inter-regular"/>
              </a:rPr>
              <a:t> It is performed to search an element from the list using the given key.</a:t>
            </a:r>
          </a:p>
        </p:txBody>
      </p:sp>
    </p:spTree>
    <p:extLst>
      <p:ext uri="{BB962C8B-B14F-4D97-AF65-F5344CB8AC3E}">
        <p14:creationId xmlns:p14="http://schemas.microsoft.com/office/powerpoint/2010/main" val="41671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Complexities Of Operations</a:t>
            </a:r>
          </a:p>
        </p:txBody>
      </p:sp>
      <p:graphicFrame>
        <p:nvGraphicFramePr>
          <p:cNvPr id="7" name="Table 6">
            <a:extLst>
              <a:ext uri="{FF2B5EF4-FFF2-40B4-BE49-F238E27FC236}">
                <a16:creationId xmlns:a16="http://schemas.microsoft.com/office/drawing/2014/main" id="{9E3BA4CD-AFA6-0EFA-C1BC-A4DF0B56BDD7}"/>
              </a:ext>
            </a:extLst>
          </p:cNvPr>
          <p:cNvGraphicFramePr>
            <a:graphicFrameLocks noGrp="1"/>
          </p:cNvGraphicFramePr>
          <p:nvPr>
            <p:extLst>
              <p:ext uri="{D42A27DB-BD31-4B8C-83A1-F6EECF244321}">
                <p14:modId xmlns:p14="http://schemas.microsoft.com/office/powerpoint/2010/main" val="418268926"/>
              </p:ext>
            </p:extLst>
          </p:nvPr>
        </p:nvGraphicFramePr>
        <p:xfrm>
          <a:off x="912812" y="1676401"/>
          <a:ext cx="10515601" cy="2008911"/>
        </p:xfrm>
        <a:graphic>
          <a:graphicData uri="http://schemas.openxmlformats.org/drawingml/2006/table">
            <a:tbl>
              <a:tblPr firstRow="1" bandRow="1">
                <a:tableStyleId>{EB9631B5-78F2-41C9-869B-9F39066F8104}</a:tableStyleId>
              </a:tblPr>
              <a:tblGrid>
                <a:gridCol w="2027518">
                  <a:extLst>
                    <a:ext uri="{9D8B030D-6E8A-4147-A177-3AD203B41FA5}">
                      <a16:colId xmlns:a16="http://schemas.microsoft.com/office/drawing/2014/main" val="20000"/>
                    </a:ext>
                  </a:extLst>
                </a:gridCol>
                <a:gridCol w="4020671">
                  <a:extLst>
                    <a:ext uri="{9D8B030D-6E8A-4147-A177-3AD203B41FA5}">
                      <a16:colId xmlns:a16="http://schemas.microsoft.com/office/drawing/2014/main" val="2392900803"/>
                    </a:ext>
                  </a:extLst>
                </a:gridCol>
                <a:gridCol w="4467412">
                  <a:extLst>
                    <a:ext uri="{9D8B030D-6E8A-4147-A177-3AD203B41FA5}">
                      <a16:colId xmlns:a16="http://schemas.microsoft.com/office/drawing/2014/main" val="3713810335"/>
                    </a:ext>
                  </a:extLst>
                </a:gridCol>
              </a:tblGrid>
              <a:tr h="429488">
                <a:tc>
                  <a:txBody>
                    <a:bodyPr/>
                    <a:lstStyle/>
                    <a:p>
                      <a:pPr algn="l" fontAlgn="t"/>
                      <a:r>
                        <a:rPr lang="en-IN" sz="2000" dirty="0">
                          <a:solidFill>
                            <a:schemeClr val="bg1"/>
                          </a:solidFill>
                          <a:effectLst/>
                          <a:latin typeface="+mn-lt"/>
                        </a:rPr>
                        <a:t>Operations</a:t>
                      </a:r>
                    </a:p>
                  </a:txBody>
                  <a:tcPr marL="114300" marR="114300" marT="114300" marB="114300"/>
                </a:tc>
                <a:tc>
                  <a:txBody>
                    <a:bodyPr/>
                    <a:lstStyle/>
                    <a:p>
                      <a:pPr algn="l" fontAlgn="t"/>
                      <a:r>
                        <a:rPr lang="en-IN" sz="2000" dirty="0">
                          <a:solidFill>
                            <a:schemeClr val="bg1"/>
                          </a:solidFill>
                          <a:effectLst/>
                          <a:latin typeface="+mn-lt"/>
                        </a:rPr>
                        <a:t>Average case time complexity</a:t>
                      </a:r>
                    </a:p>
                  </a:txBody>
                  <a:tcPr marL="114300" marR="114300" marT="114300" marB="114300"/>
                </a:tc>
                <a:tc>
                  <a:txBody>
                    <a:bodyPr/>
                    <a:lstStyle/>
                    <a:p>
                      <a:pPr algn="l" fontAlgn="t"/>
                      <a:r>
                        <a:rPr lang="en-IN" sz="2000" dirty="0">
                          <a:solidFill>
                            <a:schemeClr val="bg1"/>
                          </a:solidFill>
                          <a:effectLst/>
                          <a:latin typeface="+mn-lt"/>
                        </a:rPr>
                        <a:t>Worst-case time complexity</a:t>
                      </a:r>
                    </a:p>
                  </a:txBody>
                  <a:tcPr marL="114300" marR="114300" marT="114300" marB="114300"/>
                </a:tc>
                <a:extLst>
                  <a:ext uri="{0D108BD9-81ED-4DB2-BD59-A6C34878D82A}">
                    <a16:rowId xmlns:a16="http://schemas.microsoft.com/office/drawing/2014/main" val="10000"/>
                  </a:ext>
                </a:extLst>
              </a:tr>
              <a:tr h="491837">
                <a:tc>
                  <a:txBody>
                    <a:bodyPr/>
                    <a:lstStyle/>
                    <a:p>
                      <a:pPr algn="just" fontAlgn="t"/>
                      <a:r>
                        <a:rPr lang="en-IN" sz="2000" b="1" dirty="0">
                          <a:solidFill>
                            <a:srgbClr val="333333"/>
                          </a:solidFill>
                          <a:effectLst/>
                          <a:latin typeface="+mn-lt"/>
                        </a:rPr>
                        <a:t>Insertion</a:t>
                      </a:r>
                      <a:endParaRPr lang="en-IN" sz="2000" dirty="0">
                        <a:solidFill>
                          <a:srgbClr val="333333"/>
                        </a:solidFill>
                        <a:effectLst/>
                        <a:latin typeface="+mn-lt"/>
                      </a:endParaRPr>
                    </a:p>
                  </a:txBody>
                  <a:tcPr marL="76200" marR="76200" marT="76200" marB="76200"/>
                </a:tc>
                <a:tc>
                  <a:txBody>
                    <a:bodyPr/>
                    <a:lstStyle/>
                    <a:p>
                      <a:pPr algn="just" fontAlgn="t"/>
                      <a:r>
                        <a:rPr lang="en-IN" sz="2000" dirty="0">
                          <a:solidFill>
                            <a:srgbClr val="333333"/>
                          </a:solidFill>
                          <a:effectLst/>
                          <a:latin typeface="+mn-lt"/>
                        </a:rPr>
                        <a:t>O(1)</a:t>
                      </a:r>
                    </a:p>
                  </a:txBody>
                  <a:tcPr marL="76200" marR="76200" marT="76200" marB="76200"/>
                </a:tc>
                <a:tc>
                  <a:txBody>
                    <a:bodyPr/>
                    <a:lstStyle/>
                    <a:p>
                      <a:pPr algn="just" fontAlgn="t"/>
                      <a:r>
                        <a:rPr lang="en-IN" sz="2000" dirty="0">
                          <a:solidFill>
                            <a:srgbClr val="333333"/>
                          </a:solidFill>
                          <a:effectLst/>
                          <a:latin typeface="+mn-lt"/>
                        </a:rPr>
                        <a:t>O(1)</a:t>
                      </a:r>
                    </a:p>
                  </a:txBody>
                  <a:tcPr marL="76200" marR="76200" marT="76200" marB="76200"/>
                </a:tc>
                <a:extLst>
                  <a:ext uri="{0D108BD9-81ED-4DB2-BD59-A6C34878D82A}">
                    <a16:rowId xmlns:a16="http://schemas.microsoft.com/office/drawing/2014/main" val="76829077"/>
                  </a:ext>
                </a:extLst>
              </a:tr>
              <a:tr h="491837">
                <a:tc>
                  <a:txBody>
                    <a:bodyPr/>
                    <a:lstStyle/>
                    <a:p>
                      <a:pPr algn="just" fontAlgn="t"/>
                      <a:r>
                        <a:rPr lang="en-IN" sz="2000" b="1">
                          <a:solidFill>
                            <a:srgbClr val="333333"/>
                          </a:solidFill>
                          <a:effectLst/>
                          <a:latin typeface="+mn-lt"/>
                        </a:rPr>
                        <a:t>Deletion</a:t>
                      </a:r>
                      <a:endParaRPr lang="en-IN" sz="2000">
                        <a:solidFill>
                          <a:srgbClr val="333333"/>
                        </a:solidFill>
                        <a:effectLst/>
                        <a:latin typeface="+mn-lt"/>
                      </a:endParaRPr>
                    </a:p>
                  </a:txBody>
                  <a:tcPr marL="76200" marR="76200" marT="76200" marB="76200"/>
                </a:tc>
                <a:tc>
                  <a:txBody>
                    <a:bodyPr/>
                    <a:lstStyle/>
                    <a:p>
                      <a:pPr algn="just" fontAlgn="t"/>
                      <a:r>
                        <a:rPr lang="en-IN" sz="2000" dirty="0">
                          <a:solidFill>
                            <a:srgbClr val="333333"/>
                          </a:solidFill>
                          <a:effectLst/>
                          <a:latin typeface="+mn-lt"/>
                        </a:rPr>
                        <a:t>O(1)</a:t>
                      </a:r>
                    </a:p>
                  </a:txBody>
                  <a:tcPr marL="76200" marR="76200" marT="76200" marB="76200"/>
                </a:tc>
                <a:tc>
                  <a:txBody>
                    <a:bodyPr/>
                    <a:lstStyle/>
                    <a:p>
                      <a:pPr algn="just" fontAlgn="t"/>
                      <a:r>
                        <a:rPr lang="en-IN" sz="2000">
                          <a:solidFill>
                            <a:srgbClr val="333333"/>
                          </a:solidFill>
                          <a:effectLst/>
                          <a:latin typeface="+mn-lt"/>
                        </a:rPr>
                        <a:t>O(1)</a:t>
                      </a:r>
                    </a:p>
                  </a:txBody>
                  <a:tcPr marL="76200" marR="76200" marT="76200" marB="76200"/>
                </a:tc>
                <a:extLst>
                  <a:ext uri="{0D108BD9-81ED-4DB2-BD59-A6C34878D82A}">
                    <a16:rowId xmlns:a16="http://schemas.microsoft.com/office/drawing/2014/main" val="3561785872"/>
                  </a:ext>
                </a:extLst>
              </a:tr>
              <a:tr h="491837">
                <a:tc>
                  <a:txBody>
                    <a:bodyPr/>
                    <a:lstStyle/>
                    <a:p>
                      <a:pPr algn="just" fontAlgn="t"/>
                      <a:r>
                        <a:rPr lang="en-IN" sz="2000" b="1">
                          <a:solidFill>
                            <a:srgbClr val="333333"/>
                          </a:solidFill>
                          <a:effectLst/>
                          <a:latin typeface="+mn-lt"/>
                        </a:rPr>
                        <a:t>Search</a:t>
                      </a:r>
                      <a:endParaRPr lang="en-IN" sz="2000">
                        <a:solidFill>
                          <a:srgbClr val="333333"/>
                        </a:solidFill>
                        <a:effectLst/>
                        <a:latin typeface="+mn-lt"/>
                      </a:endParaRPr>
                    </a:p>
                  </a:txBody>
                  <a:tcPr marL="76200" marR="76200" marT="76200" marB="76200"/>
                </a:tc>
                <a:tc>
                  <a:txBody>
                    <a:bodyPr/>
                    <a:lstStyle/>
                    <a:p>
                      <a:pPr algn="just" fontAlgn="t"/>
                      <a:r>
                        <a:rPr lang="en-IN" sz="2000" dirty="0">
                          <a:solidFill>
                            <a:srgbClr val="333333"/>
                          </a:solidFill>
                          <a:effectLst/>
                          <a:latin typeface="+mn-lt"/>
                        </a:rPr>
                        <a:t>O(n)</a:t>
                      </a:r>
                    </a:p>
                  </a:txBody>
                  <a:tcPr marL="76200" marR="76200" marT="76200" marB="76200"/>
                </a:tc>
                <a:tc>
                  <a:txBody>
                    <a:bodyPr/>
                    <a:lstStyle/>
                    <a:p>
                      <a:pPr algn="just" fontAlgn="t"/>
                      <a:r>
                        <a:rPr lang="en-IN" sz="2000" dirty="0">
                          <a:solidFill>
                            <a:srgbClr val="333333"/>
                          </a:solidFill>
                          <a:effectLst/>
                          <a:latin typeface="+mn-lt"/>
                        </a:rPr>
                        <a:t>O(n)</a:t>
                      </a:r>
                    </a:p>
                  </a:txBody>
                  <a:tcPr marL="76200" marR="76200" marT="76200" marB="76200"/>
                </a:tc>
                <a:extLst>
                  <a:ext uri="{0D108BD9-81ED-4DB2-BD59-A6C34878D82A}">
                    <a16:rowId xmlns:a16="http://schemas.microsoft.com/office/drawing/2014/main" val="2878422729"/>
                  </a:ext>
                </a:extLst>
              </a:tr>
            </a:tbl>
          </a:graphicData>
        </a:graphic>
      </p:graphicFrame>
      <p:graphicFrame>
        <p:nvGraphicFramePr>
          <p:cNvPr id="2" name="Table 1">
            <a:extLst>
              <a:ext uri="{FF2B5EF4-FFF2-40B4-BE49-F238E27FC236}">
                <a16:creationId xmlns:a16="http://schemas.microsoft.com/office/drawing/2014/main" id="{1A681D1D-1B91-28A2-22D6-984864E12283}"/>
              </a:ext>
            </a:extLst>
          </p:cNvPr>
          <p:cNvGraphicFramePr>
            <a:graphicFrameLocks noGrp="1"/>
          </p:cNvGraphicFramePr>
          <p:nvPr>
            <p:extLst>
              <p:ext uri="{D42A27DB-BD31-4B8C-83A1-F6EECF244321}">
                <p14:modId xmlns:p14="http://schemas.microsoft.com/office/powerpoint/2010/main" val="1108632679"/>
              </p:ext>
            </p:extLst>
          </p:nvPr>
        </p:nvGraphicFramePr>
        <p:xfrm>
          <a:off x="912811" y="4599712"/>
          <a:ext cx="10515601" cy="2008911"/>
        </p:xfrm>
        <a:graphic>
          <a:graphicData uri="http://schemas.openxmlformats.org/drawingml/2006/table">
            <a:tbl>
              <a:tblPr firstRow="1" bandRow="1">
                <a:tableStyleId>{EB9631B5-78F2-41C9-869B-9F39066F8104}</a:tableStyleId>
              </a:tblPr>
              <a:tblGrid>
                <a:gridCol w="2027518">
                  <a:extLst>
                    <a:ext uri="{9D8B030D-6E8A-4147-A177-3AD203B41FA5}">
                      <a16:colId xmlns:a16="http://schemas.microsoft.com/office/drawing/2014/main" val="20000"/>
                    </a:ext>
                  </a:extLst>
                </a:gridCol>
                <a:gridCol w="4020671">
                  <a:extLst>
                    <a:ext uri="{9D8B030D-6E8A-4147-A177-3AD203B41FA5}">
                      <a16:colId xmlns:a16="http://schemas.microsoft.com/office/drawing/2014/main" val="2392900803"/>
                    </a:ext>
                  </a:extLst>
                </a:gridCol>
                <a:gridCol w="4467412">
                  <a:extLst>
                    <a:ext uri="{9D8B030D-6E8A-4147-A177-3AD203B41FA5}">
                      <a16:colId xmlns:a16="http://schemas.microsoft.com/office/drawing/2014/main" val="3713810335"/>
                    </a:ext>
                  </a:extLst>
                </a:gridCol>
              </a:tblGrid>
              <a:tr h="429488">
                <a:tc>
                  <a:txBody>
                    <a:bodyPr/>
                    <a:lstStyle/>
                    <a:p>
                      <a:pPr algn="l" fontAlgn="t"/>
                      <a:r>
                        <a:rPr lang="en-IN" sz="2000">
                          <a:solidFill>
                            <a:schemeClr val="bg1"/>
                          </a:solidFill>
                          <a:effectLst/>
                          <a:latin typeface="+mn-lt"/>
                        </a:rPr>
                        <a:t>Operations</a:t>
                      </a:r>
                    </a:p>
                  </a:txBody>
                  <a:tcPr marL="114300" marR="114300" marT="114300" marB="114300"/>
                </a:tc>
                <a:tc>
                  <a:txBody>
                    <a:bodyPr/>
                    <a:lstStyle/>
                    <a:p>
                      <a:pPr algn="l" fontAlgn="t"/>
                      <a:r>
                        <a:rPr lang="en-IN" sz="2000">
                          <a:solidFill>
                            <a:schemeClr val="bg1"/>
                          </a:solidFill>
                          <a:effectLst/>
                          <a:latin typeface="+mn-lt"/>
                        </a:rPr>
                        <a:t>Space complexity</a:t>
                      </a:r>
                    </a:p>
                  </a:txBody>
                  <a:tcPr marL="114300" marR="114300" marT="114300" marB="114300"/>
                </a:tc>
                <a:tc>
                  <a:txBody>
                    <a:bodyPr/>
                    <a:lstStyle/>
                    <a:p>
                      <a:pPr algn="l" fontAlgn="t"/>
                      <a:r>
                        <a:rPr lang="en-IN" sz="2000" dirty="0">
                          <a:solidFill>
                            <a:schemeClr val="bg1"/>
                          </a:solidFill>
                          <a:effectLst/>
                          <a:latin typeface="+mn-lt"/>
                        </a:rPr>
                        <a:t>Operations</a:t>
                      </a:r>
                    </a:p>
                  </a:txBody>
                  <a:tcPr marL="114300" marR="114300" marT="114300" marB="114300"/>
                </a:tc>
                <a:extLst>
                  <a:ext uri="{0D108BD9-81ED-4DB2-BD59-A6C34878D82A}">
                    <a16:rowId xmlns:a16="http://schemas.microsoft.com/office/drawing/2014/main" val="10000"/>
                  </a:ext>
                </a:extLst>
              </a:tr>
              <a:tr h="491837">
                <a:tc>
                  <a:txBody>
                    <a:bodyPr/>
                    <a:lstStyle/>
                    <a:p>
                      <a:pPr algn="just" fontAlgn="t"/>
                      <a:r>
                        <a:rPr lang="en-IN" sz="2000" b="1">
                          <a:solidFill>
                            <a:srgbClr val="333333"/>
                          </a:solidFill>
                          <a:effectLst/>
                          <a:latin typeface="+mn-lt"/>
                        </a:rPr>
                        <a:t>Insertion</a:t>
                      </a:r>
                      <a:endParaRPr lang="en-IN" sz="2000">
                        <a:solidFill>
                          <a:srgbClr val="333333"/>
                        </a:solidFill>
                        <a:effectLst/>
                        <a:latin typeface="+mn-lt"/>
                      </a:endParaRPr>
                    </a:p>
                  </a:txBody>
                  <a:tcPr marL="76200" marR="76200" marT="76200" marB="76200"/>
                </a:tc>
                <a:tc>
                  <a:txBody>
                    <a:bodyPr/>
                    <a:lstStyle/>
                    <a:p>
                      <a:pPr algn="just" fontAlgn="t"/>
                      <a:r>
                        <a:rPr lang="en-IN" sz="2000">
                          <a:solidFill>
                            <a:srgbClr val="333333"/>
                          </a:solidFill>
                          <a:effectLst/>
                          <a:latin typeface="+mn-lt"/>
                        </a:rPr>
                        <a:t>O(n)</a:t>
                      </a:r>
                    </a:p>
                  </a:txBody>
                  <a:tcPr marL="76200" marR="76200" marT="76200" marB="76200"/>
                </a:tc>
                <a:tc>
                  <a:txBody>
                    <a:bodyPr/>
                    <a:lstStyle/>
                    <a:p>
                      <a:pPr algn="just" fontAlgn="t"/>
                      <a:r>
                        <a:rPr lang="en-IN" sz="2000" b="1">
                          <a:solidFill>
                            <a:srgbClr val="333333"/>
                          </a:solidFill>
                          <a:effectLst/>
                          <a:latin typeface="+mn-lt"/>
                        </a:rPr>
                        <a:t>Insertion</a:t>
                      </a:r>
                      <a:endParaRPr lang="en-IN" sz="2000">
                        <a:solidFill>
                          <a:srgbClr val="333333"/>
                        </a:solidFill>
                        <a:effectLst/>
                        <a:latin typeface="+mn-lt"/>
                      </a:endParaRPr>
                    </a:p>
                  </a:txBody>
                  <a:tcPr marL="76200" marR="76200" marT="76200" marB="76200"/>
                </a:tc>
                <a:extLst>
                  <a:ext uri="{0D108BD9-81ED-4DB2-BD59-A6C34878D82A}">
                    <a16:rowId xmlns:a16="http://schemas.microsoft.com/office/drawing/2014/main" val="76829077"/>
                  </a:ext>
                </a:extLst>
              </a:tr>
              <a:tr h="491837">
                <a:tc>
                  <a:txBody>
                    <a:bodyPr/>
                    <a:lstStyle/>
                    <a:p>
                      <a:pPr algn="just" fontAlgn="t"/>
                      <a:r>
                        <a:rPr lang="en-IN" sz="2000" b="1">
                          <a:solidFill>
                            <a:srgbClr val="333333"/>
                          </a:solidFill>
                          <a:effectLst/>
                          <a:latin typeface="+mn-lt"/>
                        </a:rPr>
                        <a:t>Deletion</a:t>
                      </a:r>
                      <a:endParaRPr lang="en-IN" sz="2000">
                        <a:solidFill>
                          <a:srgbClr val="333333"/>
                        </a:solidFill>
                        <a:effectLst/>
                        <a:latin typeface="+mn-lt"/>
                      </a:endParaRPr>
                    </a:p>
                  </a:txBody>
                  <a:tcPr marL="76200" marR="76200" marT="76200" marB="76200"/>
                </a:tc>
                <a:tc>
                  <a:txBody>
                    <a:bodyPr/>
                    <a:lstStyle/>
                    <a:p>
                      <a:pPr algn="just" fontAlgn="t"/>
                      <a:r>
                        <a:rPr lang="en-IN" sz="2000">
                          <a:solidFill>
                            <a:srgbClr val="333333"/>
                          </a:solidFill>
                          <a:effectLst/>
                          <a:latin typeface="+mn-lt"/>
                        </a:rPr>
                        <a:t>O(n)</a:t>
                      </a:r>
                    </a:p>
                  </a:txBody>
                  <a:tcPr marL="76200" marR="76200" marT="76200" marB="76200"/>
                </a:tc>
                <a:tc>
                  <a:txBody>
                    <a:bodyPr/>
                    <a:lstStyle/>
                    <a:p>
                      <a:pPr algn="just" fontAlgn="t"/>
                      <a:r>
                        <a:rPr lang="en-IN" sz="2000" b="1">
                          <a:solidFill>
                            <a:srgbClr val="333333"/>
                          </a:solidFill>
                          <a:effectLst/>
                          <a:latin typeface="+mn-lt"/>
                        </a:rPr>
                        <a:t>Deletion</a:t>
                      </a:r>
                      <a:endParaRPr lang="en-IN" sz="2000">
                        <a:solidFill>
                          <a:srgbClr val="333333"/>
                        </a:solidFill>
                        <a:effectLst/>
                        <a:latin typeface="+mn-lt"/>
                      </a:endParaRPr>
                    </a:p>
                  </a:txBody>
                  <a:tcPr marL="76200" marR="76200" marT="76200" marB="76200"/>
                </a:tc>
                <a:extLst>
                  <a:ext uri="{0D108BD9-81ED-4DB2-BD59-A6C34878D82A}">
                    <a16:rowId xmlns:a16="http://schemas.microsoft.com/office/drawing/2014/main" val="3561785872"/>
                  </a:ext>
                </a:extLst>
              </a:tr>
              <a:tr h="491837">
                <a:tc>
                  <a:txBody>
                    <a:bodyPr/>
                    <a:lstStyle/>
                    <a:p>
                      <a:pPr algn="just" fontAlgn="t"/>
                      <a:r>
                        <a:rPr lang="en-IN" sz="2000" b="1">
                          <a:solidFill>
                            <a:srgbClr val="333333"/>
                          </a:solidFill>
                          <a:effectLst/>
                          <a:latin typeface="+mn-lt"/>
                        </a:rPr>
                        <a:t>Search</a:t>
                      </a:r>
                      <a:endParaRPr lang="en-IN" sz="2000">
                        <a:solidFill>
                          <a:srgbClr val="333333"/>
                        </a:solidFill>
                        <a:effectLst/>
                        <a:latin typeface="+mn-lt"/>
                      </a:endParaRPr>
                    </a:p>
                  </a:txBody>
                  <a:tcPr marL="76200" marR="76200" marT="76200" marB="76200"/>
                </a:tc>
                <a:tc>
                  <a:txBody>
                    <a:bodyPr/>
                    <a:lstStyle/>
                    <a:p>
                      <a:pPr algn="just" fontAlgn="t"/>
                      <a:r>
                        <a:rPr lang="en-IN" sz="2000">
                          <a:solidFill>
                            <a:srgbClr val="333333"/>
                          </a:solidFill>
                          <a:effectLst/>
                          <a:latin typeface="+mn-lt"/>
                        </a:rPr>
                        <a:t>O(n)</a:t>
                      </a:r>
                    </a:p>
                  </a:txBody>
                  <a:tcPr marL="76200" marR="76200" marT="76200" marB="76200"/>
                </a:tc>
                <a:tc>
                  <a:txBody>
                    <a:bodyPr/>
                    <a:lstStyle/>
                    <a:p>
                      <a:pPr algn="just" fontAlgn="t"/>
                      <a:r>
                        <a:rPr lang="en-IN" sz="2000" b="1" dirty="0">
                          <a:solidFill>
                            <a:srgbClr val="333333"/>
                          </a:solidFill>
                          <a:effectLst/>
                          <a:latin typeface="+mn-lt"/>
                        </a:rPr>
                        <a:t>Search</a:t>
                      </a:r>
                      <a:endParaRPr lang="en-IN" sz="2000" dirty="0">
                        <a:solidFill>
                          <a:srgbClr val="333333"/>
                        </a:solidFill>
                        <a:effectLst/>
                        <a:latin typeface="+mn-lt"/>
                      </a:endParaRPr>
                    </a:p>
                  </a:txBody>
                  <a:tcPr marL="76200" marR="76200" marT="76200" marB="76200"/>
                </a:tc>
                <a:extLst>
                  <a:ext uri="{0D108BD9-81ED-4DB2-BD59-A6C34878D82A}">
                    <a16:rowId xmlns:a16="http://schemas.microsoft.com/office/drawing/2014/main" val="2878422729"/>
                  </a:ext>
                </a:extLst>
              </a:tr>
            </a:tbl>
          </a:graphicData>
        </a:graphic>
      </p:graphicFrame>
      <p:sp>
        <p:nvSpPr>
          <p:cNvPr id="5" name="TextBox 4">
            <a:extLst>
              <a:ext uri="{FF2B5EF4-FFF2-40B4-BE49-F238E27FC236}">
                <a16:creationId xmlns:a16="http://schemas.microsoft.com/office/drawing/2014/main" id="{EB7CEC34-C445-30AD-9AAA-01B04EEF2C93}"/>
              </a:ext>
            </a:extLst>
          </p:cNvPr>
          <p:cNvSpPr txBox="1"/>
          <p:nvPr/>
        </p:nvSpPr>
        <p:spPr>
          <a:xfrm>
            <a:off x="4494212" y="988368"/>
            <a:ext cx="3124200" cy="461665"/>
          </a:xfrm>
          <a:prstGeom prst="rect">
            <a:avLst/>
          </a:prstGeom>
          <a:noFill/>
        </p:spPr>
        <p:txBody>
          <a:bodyPr wrap="square">
            <a:spAutoFit/>
          </a:bodyPr>
          <a:lstStyle/>
          <a:p>
            <a:pPr algn="just"/>
            <a:r>
              <a:rPr lang="en-IN" b="1" i="0" dirty="0">
                <a:solidFill>
                  <a:srgbClr val="FE750E"/>
                </a:solidFill>
                <a:effectLst/>
              </a:rPr>
              <a:t>Time Complexity</a:t>
            </a:r>
          </a:p>
        </p:txBody>
      </p:sp>
      <p:sp>
        <p:nvSpPr>
          <p:cNvPr id="6" name="TextBox 5">
            <a:extLst>
              <a:ext uri="{FF2B5EF4-FFF2-40B4-BE49-F238E27FC236}">
                <a16:creationId xmlns:a16="http://schemas.microsoft.com/office/drawing/2014/main" id="{0A3EEF3A-F6E0-A179-822F-63BE96096DF2}"/>
              </a:ext>
            </a:extLst>
          </p:cNvPr>
          <p:cNvSpPr txBox="1"/>
          <p:nvPr/>
        </p:nvSpPr>
        <p:spPr>
          <a:xfrm>
            <a:off x="4532312" y="3946315"/>
            <a:ext cx="3124200" cy="461665"/>
          </a:xfrm>
          <a:prstGeom prst="rect">
            <a:avLst/>
          </a:prstGeom>
          <a:noFill/>
        </p:spPr>
        <p:txBody>
          <a:bodyPr wrap="square">
            <a:spAutoFit/>
          </a:bodyPr>
          <a:lstStyle/>
          <a:p>
            <a:pPr algn="just"/>
            <a:r>
              <a:rPr lang="en-IN" b="1" i="0" dirty="0">
                <a:solidFill>
                  <a:srgbClr val="FE750E"/>
                </a:solidFill>
                <a:effectLst/>
              </a:rPr>
              <a:t>Space Complexity</a:t>
            </a:r>
          </a:p>
        </p:txBody>
      </p:sp>
    </p:spTree>
    <p:extLst>
      <p:ext uri="{BB962C8B-B14F-4D97-AF65-F5344CB8AC3E}">
        <p14:creationId xmlns:p14="http://schemas.microsoft.com/office/powerpoint/2010/main" val="3501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Singly Linked List</a:t>
            </a:r>
          </a:p>
        </p:txBody>
      </p:sp>
      <p:sp>
        <p:nvSpPr>
          <p:cNvPr id="4" name="TextBox 3">
            <a:extLst>
              <a:ext uri="{FF2B5EF4-FFF2-40B4-BE49-F238E27FC236}">
                <a16:creationId xmlns:a16="http://schemas.microsoft.com/office/drawing/2014/main" id="{8E54BD2E-6F3D-8CE6-2C8F-3791AC430300}"/>
              </a:ext>
            </a:extLst>
          </p:cNvPr>
          <p:cNvSpPr txBox="1"/>
          <p:nvPr/>
        </p:nvSpPr>
        <p:spPr>
          <a:xfrm>
            <a:off x="455613" y="1386743"/>
            <a:ext cx="11049000" cy="1938992"/>
          </a:xfrm>
          <a:prstGeom prst="rect">
            <a:avLst/>
          </a:prstGeom>
          <a:noFill/>
        </p:spPr>
        <p:txBody>
          <a:bodyPr wrap="square">
            <a:spAutoFit/>
          </a:bodyPr>
          <a:lstStyle/>
          <a:p>
            <a:pPr algn="just"/>
            <a:r>
              <a:rPr lang="en-GB" b="0" i="0" dirty="0">
                <a:solidFill>
                  <a:srgbClr val="333333"/>
                </a:solidFill>
                <a:effectLst/>
              </a:rPr>
              <a:t>It is the commonly used linked list in programs. If we are talking about the linked list, it means it is a singly linked list. The singly linked list is a data structure that contains two parts, i.e., one is the data part, and the other one is the address part, which contains the address of the next or the successor node. The address part in a node is also known as a </a:t>
            </a:r>
            <a:r>
              <a:rPr lang="en-GB" b="1" i="0" dirty="0">
                <a:solidFill>
                  <a:srgbClr val="333333"/>
                </a:solidFill>
                <a:effectLst/>
              </a:rPr>
              <a:t>pointer</a:t>
            </a:r>
            <a:r>
              <a:rPr lang="en-GB" b="0" i="0" dirty="0">
                <a:solidFill>
                  <a:srgbClr val="333333"/>
                </a:solidFill>
                <a:effectLst/>
              </a:rPr>
              <a:t>.</a:t>
            </a:r>
            <a:endParaRPr lang="en-IN" dirty="0"/>
          </a:p>
        </p:txBody>
      </p:sp>
      <p:sp>
        <p:nvSpPr>
          <p:cNvPr id="9" name="TextBox 8">
            <a:extLst>
              <a:ext uri="{FF2B5EF4-FFF2-40B4-BE49-F238E27FC236}">
                <a16:creationId xmlns:a16="http://schemas.microsoft.com/office/drawing/2014/main" id="{8B7EC092-8E50-3B78-F30E-F8304AD5833A}"/>
              </a:ext>
            </a:extLst>
          </p:cNvPr>
          <p:cNvSpPr txBox="1"/>
          <p:nvPr/>
        </p:nvSpPr>
        <p:spPr>
          <a:xfrm>
            <a:off x="454025" y="3338946"/>
            <a:ext cx="11277600" cy="3416320"/>
          </a:xfrm>
          <a:prstGeom prst="rect">
            <a:avLst/>
          </a:prstGeom>
          <a:noFill/>
        </p:spPr>
        <p:txBody>
          <a:bodyPr wrap="square">
            <a:spAutoFit/>
          </a:bodyPr>
          <a:lstStyle/>
          <a:p>
            <a:pPr marL="342900" indent="-342900" algn="just">
              <a:buClr>
                <a:srgbClr val="92D050"/>
              </a:buClr>
              <a:buFont typeface="Wingdings" panose="05000000000000000000" pitchFamily="2" charset="2"/>
              <a:buChar char="Ø"/>
            </a:pPr>
            <a:r>
              <a:rPr lang="en-GB" b="1" i="0" dirty="0">
                <a:solidFill>
                  <a:schemeClr val="tx1">
                    <a:lumMod val="95000"/>
                    <a:lumOff val="5000"/>
                  </a:schemeClr>
                </a:solidFill>
                <a:effectLst/>
              </a:rPr>
              <a:t>Representation of the node in a singly linked list</a:t>
            </a:r>
            <a:endParaRPr lang="en-GB" b="0" i="0" dirty="0">
              <a:solidFill>
                <a:schemeClr val="tx1">
                  <a:lumMod val="95000"/>
                  <a:lumOff val="5000"/>
                </a:schemeClr>
              </a:solidFill>
              <a:effectLst/>
            </a:endParaRPr>
          </a:p>
          <a:p>
            <a:pPr algn="just"/>
            <a:r>
              <a:rPr lang="en-GB" b="1" i="0" dirty="0">
                <a:solidFill>
                  <a:schemeClr val="tx1">
                    <a:lumMod val="95000"/>
                    <a:lumOff val="5000"/>
                  </a:schemeClr>
                </a:solidFill>
                <a:effectLst/>
              </a:rPr>
              <a:t>struct node  </a:t>
            </a:r>
          </a:p>
          <a:p>
            <a:pPr algn="just"/>
            <a:r>
              <a:rPr lang="en-GB" b="1" i="0" dirty="0">
                <a:solidFill>
                  <a:schemeClr val="tx1">
                    <a:lumMod val="95000"/>
                    <a:lumOff val="5000"/>
                  </a:schemeClr>
                </a:solidFill>
                <a:effectLst/>
              </a:rPr>
              <a:t>{  </a:t>
            </a:r>
          </a:p>
          <a:p>
            <a:pPr algn="just"/>
            <a:r>
              <a:rPr lang="en-GB" b="1" i="0" dirty="0">
                <a:solidFill>
                  <a:schemeClr val="tx1">
                    <a:lumMod val="95000"/>
                    <a:lumOff val="5000"/>
                  </a:schemeClr>
                </a:solidFill>
                <a:effectLst/>
              </a:rPr>
              <a:t>   int data;  </a:t>
            </a:r>
          </a:p>
          <a:p>
            <a:pPr algn="just"/>
            <a:r>
              <a:rPr lang="en-GB" b="1" i="0" dirty="0">
                <a:solidFill>
                  <a:schemeClr val="tx1">
                    <a:lumMod val="95000"/>
                    <a:lumOff val="5000"/>
                  </a:schemeClr>
                </a:solidFill>
                <a:effectLst/>
              </a:rPr>
              <a:t>   struct node *next;  </a:t>
            </a:r>
          </a:p>
          <a:p>
            <a:pPr algn="just"/>
            <a:r>
              <a:rPr lang="en-GB" b="1" i="0" dirty="0">
                <a:solidFill>
                  <a:schemeClr val="tx1">
                    <a:lumMod val="95000"/>
                    <a:lumOff val="5000"/>
                  </a:schemeClr>
                </a:solidFill>
                <a:effectLst/>
              </a:rPr>
              <a:t>}  </a:t>
            </a:r>
          </a:p>
          <a:p>
            <a:pPr algn="just"/>
            <a:r>
              <a:rPr lang="en-GB" b="0" i="0" dirty="0">
                <a:solidFill>
                  <a:schemeClr val="tx1">
                    <a:lumMod val="95000"/>
                    <a:lumOff val="5000"/>
                  </a:schemeClr>
                </a:solidFill>
                <a:effectLst/>
              </a:rPr>
              <a:t>In the above representation, we have defined a user-defined structure named a </a:t>
            </a:r>
            <a:r>
              <a:rPr lang="en-GB" b="1" i="0" dirty="0">
                <a:solidFill>
                  <a:schemeClr val="tx1">
                    <a:lumMod val="95000"/>
                    <a:lumOff val="5000"/>
                  </a:schemeClr>
                </a:solidFill>
                <a:effectLst/>
              </a:rPr>
              <a:t>node</a:t>
            </a:r>
            <a:r>
              <a:rPr lang="en-GB" b="0" i="0" dirty="0">
                <a:solidFill>
                  <a:schemeClr val="tx1">
                    <a:lumMod val="95000"/>
                    <a:lumOff val="5000"/>
                  </a:schemeClr>
                </a:solidFill>
                <a:effectLst/>
              </a:rPr>
              <a:t> containing two members, the first one is data of integer type, and the other one is the pointer (next) of the node type.</a:t>
            </a:r>
          </a:p>
        </p:txBody>
      </p:sp>
    </p:spTree>
    <p:extLst>
      <p:ext uri="{BB962C8B-B14F-4D97-AF65-F5344CB8AC3E}">
        <p14:creationId xmlns:p14="http://schemas.microsoft.com/office/powerpoint/2010/main" val="11435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798</TotalTime>
  <Words>1938</Words>
  <Application>Microsoft Office PowerPoint</Application>
  <PresentationFormat>Custom</PresentationFormat>
  <Paragraphs>151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Constantia</vt:lpstr>
      <vt:lpstr>inter-bold</vt:lpstr>
      <vt:lpstr>inter-regular</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303</cp:revision>
  <dcterms:created xsi:type="dcterms:W3CDTF">2021-12-19T05:09:16Z</dcterms:created>
  <dcterms:modified xsi:type="dcterms:W3CDTF">2023-01-01T16:46:24Z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