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5" r:id="rId6"/>
    <p:sldId id="295" r:id="rId7"/>
    <p:sldId id="299" r:id="rId8"/>
    <p:sldId id="300" r:id="rId9"/>
    <p:sldId id="301" r:id="rId10"/>
    <p:sldId id="302" r:id="rId11"/>
    <p:sldId id="303" r:id="rId12"/>
    <p:sldId id="304" r:id="rId13"/>
    <p:sldId id="305" r:id="rId14"/>
    <p:sldId id="306" r:id="rId15"/>
    <p:sldId id="307" r:id="rId16"/>
    <p:sldId id="25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492" autoAdjust="0"/>
  </p:normalViewPr>
  <p:slideViewPr>
    <p:cSldViewPr>
      <p:cViewPr varScale="1">
        <p:scale>
          <a:sx n="68" d="100"/>
          <a:sy n="68" d="100"/>
        </p:scale>
        <p:origin x="96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3103706323"/>
              </p:ext>
            </p:extLst>
          </p:nvPr>
        </p:nvGraphicFramePr>
        <p:xfrm>
          <a:off x="455612" y="2514600"/>
          <a:ext cx="11041040" cy="219456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Stack</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stack?</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Standard stack operations</a:t>
                      </a:r>
                    </a:p>
                  </a:txBody>
                  <a:tcPr anchor="ctr"/>
                </a:tc>
                <a:extLst>
                  <a:ext uri="{0D108BD9-81ED-4DB2-BD59-A6C34878D82A}">
                    <a16:rowId xmlns:a16="http://schemas.microsoft.com/office/drawing/2014/main" val="2256441258"/>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Applications of stack</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 implementation of stack</a:t>
                      </a:r>
                    </a:p>
                  </a:txBody>
                  <a:tcPr anchor="ctr"/>
                </a:tc>
                <a:extLst>
                  <a:ext uri="{0D108BD9-81ED-4DB2-BD59-A6C34878D82A}">
                    <a16:rowId xmlns:a16="http://schemas.microsoft.com/office/drawing/2014/main" val="4205638916"/>
                  </a:ext>
                </a:extLst>
              </a:tr>
              <a:tr h="358949">
                <a:tc>
                  <a:txBody>
                    <a:bodyPr/>
                    <a:lstStyle/>
                    <a:p>
                      <a:pPr marL="342900" indent="-342900" algn="l">
                        <a:buFont typeface="Wingdings" panose="05000000000000000000" pitchFamily="2" charset="2"/>
                        <a:buChar char="Ø"/>
                      </a:pPr>
                      <a:r>
                        <a:rPr lang="en-US" sz="2400" b="1" dirty="0">
                          <a:solidFill>
                            <a:schemeClr val="tx1"/>
                          </a:solidFill>
                          <a:latin typeface="+mn-lt"/>
                          <a:ea typeface="Verdana" panose="020B0604030504040204" pitchFamily="34" charset="0"/>
                        </a:rPr>
                        <a:t>Linked list implementation of stack</a:t>
                      </a:r>
                    </a:p>
                  </a:txBody>
                  <a:tcPr anchor="ctr"/>
                </a:tc>
                <a:tc>
                  <a:txBody>
                    <a:bodyPr/>
                    <a:lstStyle/>
                    <a:p>
                      <a:pPr marL="0" indent="0" algn="l">
                        <a:buFont typeface="Wingdings" panose="05000000000000000000" pitchFamily="2" charset="2"/>
                        <a:buNone/>
                      </a:pPr>
                      <a:endParaRPr lang="en-US" sz="2400" b="1" dirty="0">
                        <a:solidFill>
                          <a:schemeClr val="tx1"/>
                        </a:solidFill>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275204310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Linked List implementation of stack</a:t>
            </a:r>
          </a:p>
        </p:txBody>
      </p:sp>
      <p:sp>
        <p:nvSpPr>
          <p:cNvPr id="2" name="TextBox 1">
            <a:extLst>
              <a:ext uri="{FF2B5EF4-FFF2-40B4-BE49-F238E27FC236}">
                <a16:creationId xmlns:a16="http://schemas.microsoft.com/office/drawing/2014/main" id="{EF6CB743-ADD0-7206-C873-443D0CC7A4BB}"/>
              </a:ext>
            </a:extLst>
          </p:cNvPr>
          <p:cNvSpPr txBox="1"/>
          <p:nvPr/>
        </p:nvSpPr>
        <p:spPr>
          <a:xfrm>
            <a:off x="227012" y="1052691"/>
            <a:ext cx="6705600" cy="6186309"/>
          </a:xfrm>
          <a:prstGeom prst="rect">
            <a:avLst/>
          </a:prstGeom>
          <a:noFill/>
        </p:spPr>
        <p:txBody>
          <a:bodyPr wrap="square">
            <a:spAutoFit/>
          </a:bodyPr>
          <a:lstStyle/>
          <a:p>
            <a:pPr algn="just"/>
            <a:endParaRPr lang="en-GB" dirty="0"/>
          </a:p>
          <a:p>
            <a:pPr marL="342900" indent="-342900" algn="just">
              <a:buClr>
                <a:schemeClr val="accent1">
                  <a:lumMod val="50000"/>
                </a:schemeClr>
              </a:buClr>
              <a:buFont typeface="Wingdings" panose="05000000000000000000" pitchFamily="2" charset="2"/>
              <a:buChar char="Ø"/>
            </a:pPr>
            <a:r>
              <a:rPr lang="en-GB" b="1" i="0" dirty="0">
                <a:effectLst/>
              </a:rPr>
              <a:t>Adding node into the stack-</a:t>
            </a:r>
          </a:p>
          <a:p>
            <a:pPr algn="just"/>
            <a:r>
              <a:rPr lang="en-GB" b="0" i="0" dirty="0">
                <a:effectLst/>
              </a:rPr>
              <a:t>Adding a node into the top of the stack is referred to as push operation. </a:t>
            </a:r>
          </a:p>
          <a:p>
            <a:pPr algn="just">
              <a:lnSpc>
                <a:spcPct val="150000"/>
              </a:lnSpc>
              <a:buFont typeface="+mj-lt"/>
              <a:buAutoNum type="arabicPeriod"/>
            </a:pPr>
            <a:r>
              <a:rPr lang="en-GB" b="0" i="0" dirty="0">
                <a:effectLst/>
              </a:rPr>
              <a:t>Create a node first and allocate memory to it.</a:t>
            </a:r>
          </a:p>
          <a:p>
            <a:pPr algn="just">
              <a:buFont typeface="+mj-lt"/>
              <a:buAutoNum type="arabicPeriod"/>
            </a:pPr>
            <a:r>
              <a:rPr lang="en-GB" b="0" i="0" dirty="0">
                <a:effectLst/>
              </a:rPr>
              <a:t>If the list is empty then the item is to be pushed as the start node of the list. This includes assigning value to the data part of the node and assign null to the address part of the node.</a:t>
            </a:r>
          </a:p>
          <a:p>
            <a:pPr algn="just">
              <a:buFont typeface="+mj-lt"/>
              <a:buAutoNum type="arabicPeriod"/>
            </a:pPr>
            <a:r>
              <a:rPr lang="en-GB" b="0" i="0" dirty="0">
                <a:effectLst/>
              </a:rPr>
              <a:t>If there are some nodes in the list already, then we have to add the new element in the beginning of the list, assign the address of the starting element to the address field of the new node and make the new node, the starting node of the list.</a:t>
            </a:r>
          </a:p>
          <a:p>
            <a:pPr algn="just"/>
            <a:endParaRPr lang="en-GB" b="0" i="0" dirty="0">
              <a:effectLst/>
            </a:endParaRPr>
          </a:p>
          <a:p>
            <a:pPr algn="just"/>
            <a:endParaRPr lang="en-GB" b="0" i="0" dirty="0">
              <a:effectLst/>
            </a:endParaRPr>
          </a:p>
        </p:txBody>
      </p:sp>
      <p:pic>
        <p:nvPicPr>
          <p:cNvPr id="4098" name="Picture 2" descr="DS Linked list implementation stack">
            <a:extLst>
              <a:ext uri="{FF2B5EF4-FFF2-40B4-BE49-F238E27FC236}">
                <a16:creationId xmlns:a16="http://schemas.microsoft.com/office/drawing/2014/main" id="{FE41DE45-C118-6DBB-2001-8D285BB20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3" y="1447799"/>
            <a:ext cx="4876800" cy="41547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55BEF1-2B13-9552-DD61-EFF239F2057B}"/>
              </a:ext>
            </a:extLst>
          </p:cNvPr>
          <p:cNvSpPr txBox="1"/>
          <p:nvPr/>
        </p:nvSpPr>
        <p:spPr>
          <a:xfrm>
            <a:off x="7618412" y="6027003"/>
            <a:ext cx="3924300" cy="830997"/>
          </a:xfrm>
          <a:prstGeom prst="rect">
            <a:avLst/>
          </a:prstGeom>
          <a:noFill/>
        </p:spPr>
        <p:txBody>
          <a:bodyPr wrap="square" rtlCol="0">
            <a:spAutoFit/>
          </a:bodyPr>
          <a:lstStyle/>
          <a:p>
            <a:r>
              <a:rPr lang="en-GB" dirty="0"/>
              <a:t>Time Complexity is = O(1)</a:t>
            </a:r>
            <a:endParaRPr lang="en-GB" b="0" i="0" dirty="0">
              <a:effectLst/>
            </a:endParaRPr>
          </a:p>
          <a:p>
            <a:endParaRPr lang="en-IN" dirty="0"/>
          </a:p>
        </p:txBody>
      </p:sp>
    </p:spTree>
    <p:extLst>
      <p:ext uri="{BB962C8B-B14F-4D97-AF65-F5344CB8AC3E}">
        <p14:creationId xmlns:p14="http://schemas.microsoft.com/office/powerpoint/2010/main" val="69542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Linked List implementation of stack</a:t>
            </a:r>
          </a:p>
        </p:txBody>
      </p:sp>
      <p:sp>
        <p:nvSpPr>
          <p:cNvPr id="4" name="TextBox 3">
            <a:extLst>
              <a:ext uri="{FF2B5EF4-FFF2-40B4-BE49-F238E27FC236}">
                <a16:creationId xmlns:a16="http://schemas.microsoft.com/office/drawing/2014/main" id="{289C1D8B-45A0-FDF1-CD1B-DAF01305AE0D}"/>
              </a:ext>
            </a:extLst>
          </p:cNvPr>
          <p:cNvSpPr txBox="1"/>
          <p:nvPr/>
        </p:nvSpPr>
        <p:spPr>
          <a:xfrm>
            <a:off x="531812" y="990600"/>
            <a:ext cx="10515600" cy="5632311"/>
          </a:xfrm>
          <a:prstGeom prst="rect">
            <a:avLst/>
          </a:prstGeom>
          <a:noFill/>
        </p:spPr>
        <p:txBody>
          <a:bodyPr wrap="square">
            <a:spAutoFit/>
          </a:bodyPr>
          <a:lstStyle/>
          <a:p>
            <a:pPr algn="just"/>
            <a:endParaRPr lang="en-GB" dirty="0"/>
          </a:p>
          <a:p>
            <a:pPr marL="342900" indent="-342900" algn="just">
              <a:buClr>
                <a:schemeClr val="accent1">
                  <a:lumMod val="50000"/>
                </a:schemeClr>
              </a:buClr>
              <a:buFont typeface="Wingdings" panose="05000000000000000000" pitchFamily="2" charset="2"/>
              <a:buChar char="Ø"/>
            </a:pPr>
            <a:r>
              <a:rPr lang="en-GB" b="1" i="0" dirty="0">
                <a:effectLst/>
              </a:rPr>
              <a:t>Deletion  of a node from the stack-</a:t>
            </a:r>
          </a:p>
          <a:p>
            <a:pPr algn="just"/>
            <a:r>
              <a:rPr lang="en-GB" b="0" i="0" dirty="0">
                <a:effectLst/>
              </a:rPr>
              <a:t>Deleting a node from the top of stack is referred to as </a:t>
            </a:r>
            <a:r>
              <a:rPr lang="en-GB" b="1" i="0" dirty="0">
                <a:effectLst/>
              </a:rPr>
              <a:t>pop</a:t>
            </a:r>
            <a:r>
              <a:rPr lang="en-GB" b="0" i="0" dirty="0">
                <a:effectLst/>
              </a:rPr>
              <a:t> operation. Deleting a node from the linked list implementation of stack is different from that in the array implementation. In order to pop an element from the stack, we need to follow the following steps :</a:t>
            </a:r>
          </a:p>
          <a:p>
            <a:pPr algn="just"/>
            <a:endParaRPr lang="en-GB" b="0" i="0" dirty="0">
              <a:effectLst/>
            </a:endParaRPr>
          </a:p>
          <a:p>
            <a:pPr marL="742950" lvl="1" indent="-285750" algn="just">
              <a:buFont typeface="+mj-lt"/>
              <a:buAutoNum type="arabicPeriod"/>
            </a:pPr>
            <a:r>
              <a:rPr lang="en-GB" b="1" i="0" dirty="0">
                <a:effectLst/>
              </a:rPr>
              <a:t>Check for the underflow condition:</a:t>
            </a:r>
            <a:r>
              <a:rPr lang="en-GB" b="0" i="0" dirty="0">
                <a:effectLst/>
              </a:rPr>
              <a:t> The underflow condition occurs when we try to pop from an already empty stack. The stack will be empty if the head pointer of the list points to null.</a:t>
            </a:r>
          </a:p>
          <a:p>
            <a:pPr marL="742950" lvl="1" indent="-285750" algn="just">
              <a:buFont typeface="+mj-lt"/>
              <a:buAutoNum type="arabicPeriod"/>
            </a:pPr>
            <a:r>
              <a:rPr lang="en-GB" b="1" i="0" dirty="0">
                <a:effectLst/>
              </a:rPr>
              <a:t>Adjust the head pointer accordingly:</a:t>
            </a:r>
            <a:r>
              <a:rPr lang="en-GB" b="0" i="0" dirty="0">
                <a:effectLst/>
              </a:rPr>
              <a:t> In stack, the elements are popped only from one end, therefore, the value stored in the head pointer must be deleted and the node must be freed. The next node of the head node now becomes the head node.</a:t>
            </a:r>
          </a:p>
          <a:p>
            <a:pPr algn="just"/>
            <a:endParaRPr lang="en-GB" b="0" i="0" dirty="0">
              <a:effectLst/>
            </a:endParaRPr>
          </a:p>
        </p:txBody>
      </p:sp>
    </p:spTree>
    <p:extLst>
      <p:ext uri="{BB962C8B-B14F-4D97-AF65-F5344CB8AC3E}">
        <p14:creationId xmlns:p14="http://schemas.microsoft.com/office/powerpoint/2010/main" val="113415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Linked List implementation of stack</a:t>
            </a:r>
          </a:p>
        </p:txBody>
      </p:sp>
      <p:sp>
        <p:nvSpPr>
          <p:cNvPr id="4" name="TextBox 3">
            <a:extLst>
              <a:ext uri="{FF2B5EF4-FFF2-40B4-BE49-F238E27FC236}">
                <a16:creationId xmlns:a16="http://schemas.microsoft.com/office/drawing/2014/main" id="{289C1D8B-45A0-FDF1-CD1B-DAF01305AE0D}"/>
              </a:ext>
            </a:extLst>
          </p:cNvPr>
          <p:cNvSpPr txBox="1"/>
          <p:nvPr/>
        </p:nvSpPr>
        <p:spPr>
          <a:xfrm>
            <a:off x="455612" y="1351508"/>
            <a:ext cx="10515600" cy="4154984"/>
          </a:xfrm>
          <a:prstGeom prst="rect">
            <a:avLst/>
          </a:prstGeom>
          <a:noFill/>
        </p:spPr>
        <p:txBody>
          <a:bodyPr wrap="square">
            <a:spAutoFit/>
          </a:bodyPr>
          <a:lstStyle/>
          <a:p>
            <a:pPr algn="just"/>
            <a:endParaRPr lang="en-GB" b="0" i="0" dirty="0">
              <a:effectLst/>
            </a:endParaRPr>
          </a:p>
          <a:p>
            <a:pPr marL="342900" indent="-342900" algn="just">
              <a:buClr>
                <a:schemeClr val="accent1">
                  <a:lumMod val="50000"/>
                </a:schemeClr>
              </a:buClr>
              <a:buFont typeface="Wingdings" panose="05000000000000000000" pitchFamily="2" charset="2"/>
              <a:buChar char="Ø"/>
            </a:pPr>
            <a:r>
              <a:rPr lang="en-GB" b="1" i="0" dirty="0">
                <a:effectLst/>
              </a:rPr>
              <a:t>Display the nodes (Traversing):</a:t>
            </a:r>
          </a:p>
          <a:p>
            <a:pPr marL="342900" indent="-342900" algn="just">
              <a:buClr>
                <a:schemeClr val="accent1">
                  <a:lumMod val="50000"/>
                </a:schemeClr>
              </a:buClr>
              <a:buFont typeface="Wingdings" panose="05000000000000000000" pitchFamily="2" charset="2"/>
              <a:buChar char="Ø"/>
            </a:pPr>
            <a:endParaRPr lang="en-GB" b="1" i="0" dirty="0">
              <a:effectLst/>
            </a:endParaRPr>
          </a:p>
          <a:p>
            <a:pPr algn="just"/>
            <a:r>
              <a:rPr lang="en-GB" b="0" i="0" dirty="0">
                <a:effectLst/>
              </a:rPr>
              <a:t>Displaying all the nodes of a stack needs traversing all the nodes of the linked list organized in the form of stack. For this purpose, we need to follow the following steps.</a:t>
            </a:r>
          </a:p>
          <a:p>
            <a:pPr marL="742950" lvl="1" indent="-285750" algn="just">
              <a:buFont typeface="+mj-lt"/>
              <a:buAutoNum type="arabicPeriod"/>
            </a:pPr>
            <a:r>
              <a:rPr lang="en-GB" b="0" i="0" dirty="0">
                <a:effectLst/>
              </a:rPr>
              <a:t>Copy the head pointer into a temporary pointer.</a:t>
            </a:r>
          </a:p>
          <a:p>
            <a:pPr marL="742950" lvl="1" indent="-285750" algn="just">
              <a:buFont typeface="+mj-lt"/>
              <a:buAutoNum type="arabicPeriod"/>
            </a:pPr>
            <a:r>
              <a:rPr lang="en-GB" b="0" i="0" dirty="0">
                <a:effectLst/>
              </a:rPr>
              <a:t>Move the temporary pointer through all the nodes of the list and print the value field attached to every node.</a:t>
            </a:r>
          </a:p>
          <a:p>
            <a:pPr algn="just"/>
            <a:endParaRPr lang="en-GB" b="0" i="0" dirty="0">
              <a:solidFill>
                <a:srgbClr val="333333"/>
              </a:solidFill>
              <a:effectLst/>
              <a:latin typeface="inter-regular"/>
            </a:endParaRPr>
          </a:p>
          <a:p>
            <a:pPr algn="just"/>
            <a:r>
              <a:rPr lang="en-GB" dirty="0"/>
              <a:t>Time Complexity is = O(n)</a:t>
            </a:r>
            <a:endParaRPr lang="en-GB" b="0" i="0" dirty="0">
              <a:effectLst/>
            </a:endParaRPr>
          </a:p>
        </p:txBody>
      </p:sp>
    </p:spTree>
    <p:extLst>
      <p:ext uri="{BB962C8B-B14F-4D97-AF65-F5344CB8AC3E}">
        <p14:creationId xmlns:p14="http://schemas.microsoft.com/office/powerpoint/2010/main" val="68197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stack </a:t>
            </a:r>
          </a:p>
        </p:txBody>
      </p:sp>
      <p:sp>
        <p:nvSpPr>
          <p:cNvPr id="6" name="TextBox 5">
            <a:extLst>
              <a:ext uri="{FF2B5EF4-FFF2-40B4-BE49-F238E27FC236}">
                <a16:creationId xmlns:a16="http://schemas.microsoft.com/office/drawing/2014/main" id="{A66A512E-CB93-9D87-A165-A37DA2508782}"/>
              </a:ext>
            </a:extLst>
          </p:cNvPr>
          <p:cNvSpPr txBox="1"/>
          <p:nvPr/>
        </p:nvSpPr>
        <p:spPr>
          <a:xfrm>
            <a:off x="684212" y="1752600"/>
            <a:ext cx="11114789" cy="4552015"/>
          </a:xfrm>
          <a:prstGeom prst="rect">
            <a:avLst/>
          </a:prstGeom>
          <a:noFill/>
        </p:spPr>
        <p:txBody>
          <a:bodyPr wrap="square">
            <a:spAutoFit/>
          </a:bodyPr>
          <a:lstStyle/>
          <a:p>
            <a:pPr algn="just">
              <a:lnSpc>
                <a:spcPct val="90000"/>
              </a:lnSpc>
              <a:spcBef>
                <a:spcPts val="1800"/>
              </a:spcBef>
              <a:buClr>
                <a:schemeClr val="accent1">
                  <a:lumMod val="75000"/>
                </a:schemeClr>
              </a:buClr>
            </a:pPr>
            <a:r>
              <a:rPr lang="en-GB" b="0" i="0" dirty="0">
                <a:effectLst/>
              </a:rPr>
              <a:t>A Stack is a linear data structure that follows the </a:t>
            </a:r>
            <a:r>
              <a:rPr lang="en-GB" b="1" i="0" dirty="0">
                <a:effectLst/>
              </a:rPr>
              <a:t>LIFO (Last-In-First-Out)</a:t>
            </a:r>
            <a:r>
              <a:rPr lang="en-GB" b="0" i="0" dirty="0">
                <a:effectLst/>
              </a:rPr>
              <a:t> principle. Stack has one end, whereas the Queue has two ends (</a:t>
            </a:r>
            <a:r>
              <a:rPr lang="en-GB" b="1" i="0" dirty="0">
                <a:effectLst/>
              </a:rPr>
              <a:t>front and rear</a:t>
            </a:r>
            <a:r>
              <a:rPr lang="en-GB" b="0" i="0" dirty="0">
                <a:effectLst/>
              </a:rPr>
              <a:t>). It contains only one pointer </a:t>
            </a:r>
            <a:r>
              <a:rPr lang="en-GB" b="1" i="0" dirty="0">
                <a:effectLst/>
              </a:rPr>
              <a:t>top pointer</a:t>
            </a:r>
            <a:r>
              <a:rPr lang="en-GB" b="0" i="0" dirty="0">
                <a:effectLst/>
              </a:rPr>
              <a:t> pointing to the topmost element of the stack. Whenever an element is added in the stack, it is added on the top of the stack, and the element can be deleted only from the stack. In other words, a </a:t>
            </a:r>
            <a:r>
              <a:rPr lang="en-GB" b="1" i="1" dirty="0">
                <a:effectLst/>
              </a:rPr>
              <a:t>stack can be defined as a container in which insertion and deletion can be done from the one end known as the top of the stack.</a:t>
            </a:r>
          </a:p>
          <a:p>
            <a:pPr algn="just">
              <a:lnSpc>
                <a:spcPct val="90000"/>
              </a:lnSpc>
              <a:spcBef>
                <a:spcPts val="1800"/>
              </a:spcBef>
              <a:buClr>
                <a:schemeClr val="accent1">
                  <a:lumMod val="75000"/>
                </a:schemeClr>
              </a:buClr>
            </a:pPr>
            <a:endParaRPr lang="en-GB" b="1" i="1" dirty="0">
              <a:effectLst/>
            </a:endParaRPr>
          </a:p>
          <a:p>
            <a:pPr algn="just">
              <a:lnSpc>
                <a:spcPct val="90000"/>
              </a:lnSpc>
              <a:spcBef>
                <a:spcPts val="1800"/>
              </a:spcBef>
              <a:buClr>
                <a:schemeClr val="accent1">
                  <a:lumMod val="75000"/>
                </a:schemeClr>
              </a:buClr>
            </a:pPr>
            <a:r>
              <a:rPr lang="en-GB" sz="2400" i="0" dirty="0">
                <a:solidFill>
                  <a:srgbClr val="000000"/>
                </a:solidFill>
                <a:effectLst/>
              </a:rPr>
              <a:t>It is a data structure that follows some order to insert and delete the elements, and that order can be LIFO or FILO.</a:t>
            </a:r>
          </a:p>
          <a:p>
            <a:pPr algn="just">
              <a:lnSpc>
                <a:spcPct val="90000"/>
              </a:lnSpc>
              <a:spcBef>
                <a:spcPts val="1800"/>
              </a:spcBef>
              <a:buClr>
                <a:schemeClr val="accent1">
                  <a:lumMod val="75000"/>
                </a:schemeClr>
              </a:buClr>
            </a:pPr>
            <a:endParaRPr lang="en-US" sz="3200" dirty="0"/>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Working of stack</a:t>
            </a:r>
          </a:p>
        </p:txBody>
      </p:sp>
      <p:sp>
        <p:nvSpPr>
          <p:cNvPr id="5" name="TextBox 4">
            <a:extLst>
              <a:ext uri="{FF2B5EF4-FFF2-40B4-BE49-F238E27FC236}">
                <a16:creationId xmlns:a16="http://schemas.microsoft.com/office/drawing/2014/main" id="{140178DF-0A8A-B6E0-656B-39400841A136}"/>
              </a:ext>
            </a:extLst>
          </p:cNvPr>
          <p:cNvSpPr txBox="1"/>
          <p:nvPr/>
        </p:nvSpPr>
        <p:spPr>
          <a:xfrm>
            <a:off x="531812" y="1295400"/>
            <a:ext cx="10820400" cy="1938992"/>
          </a:xfrm>
          <a:prstGeom prst="rect">
            <a:avLst/>
          </a:prstGeom>
          <a:noFill/>
        </p:spPr>
        <p:txBody>
          <a:bodyPr wrap="square">
            <a:spAutoFit/>
          </a:bodyPr>
          <a:lstStyle/>
          <a:p>
            <a:pPr algn="just"/>
            <a:r>
              <a:rPr lang="en-GB" b="0" i="0" dirty="0">
                <a:effectLst/>
              </a:rPr>
              <a:t>Stack works on the LIFO pattern. As we can observe in the below figure there are five memory blocks in the stack; therefore, the size of the stack is 5.</a:t>
            </a:r>
          </a:p>
          <a:p>
            <a:pPr algn="just"/>
            <a:r>
              <a:rPr lang="en-GB" b="0" i="0" dirty="0">
                <a:effectLst/>
              </a:rPr>
              <a:t>Suppose we want to store the elements in a stack and let's assume that stack is empty. We have taken the stack of size 5 as shown below in which we are pushing the elements one by one until the stack becomes full.</a:t>
            </a:r>
          </a:p>
        </p:txBody>
      </p:sp>
      <p:pic>
        <p:nvPicPr>
          <p:cNvPr id="1028" name="Picture 4" descr="DS Stack Introduction">
            <a:extLst>
              <a:ext uri="{FF2B5EF4-FFF2-40B4-BE49-F238E27FC236}">
                <a16:creationId xmlns:a16="http://schemas.microsoft.com/office/drawing/2014/main" id="{A7EDD985-EF89-722E-49D0-DF26B8CFE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12" y="3429000"/>
            <a:ext cx="6538620" cy="301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Standard stack operations</a:t>
            </a:r>
          </a:p>
        </p:txBody>
      </p:sp>
      <p:sp>
        <p:nvSpPr>
          <p:cNvPr id="4" name="TextBox 3">
            <a:extLst>
              <a:ext uri="{FF2B5EF4-FFF2-40B4-BE49-F238E27FC236}">
                <a16:creationId xmlns:a16="http://schemas.microsoft.com/office/drawing/2014/main" id="{289C1D8B-45A0-FDF1-CD1B-DAF01305AE0D}"/>
              </a:ext>
            </a:extLst>
          </p:cNvPr>
          <p:cNvSpPr txBox="1"/>
          <p:nvPr/>
        </p:nvSpPr>
        <p:spPr>
          <a:xfrm>
            <a:off x="303212" y="1524000"/>
            <a:ext cx="5334001" cy="6001643"/>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i="0" dirty="0">
                <a:effectLst/>
              </a:rPr>
              <a:t>push():</a:t>
            </a:r>
            <a:r>
              <a:rPr lang="en-GB" b="0" i="0" dirty="0">
                <a:effectLst/>
              </a:rPr>
              <a:t> When we insert an element in a stack then the operation is known as a push. If the stack is full then the overflow condition occurs.</a:t>
            </a:r>
          </a:p>
          <a:p>
            <a:pPr algn="just"/>
            <a:endParaRPr lang="en-GB" dirty="0"/>
          </a:p>
          <a:p>
            <a:pPr algn="just"/>
            <a:endParaRPr lang="en-GB" b="1" dirty="0">
              <a:solidFill>
                <a:srgbClr val="000000"/>
              </a:solidFill>
              <a:latin typeface="inter-bold"/>
            </a:endParaRPr>
          </a:p>
          <a:p>
            <a:pPr algn="just"/>
            <a:endParaRPr lang="en-GB" b="1" i="0" dirty="0">
              <a:solidFill>
                <a:srgbClr val="000000"/>
              </a:solidFill>
              <a:effectLst/>
              <a:latin typeface="inter-bold"/>
            </a:endParaRPr>
          </a:p>
          <a:p>
            <a:pPr marL="342900" indent="-342900" algn="just">
              <a:buClr>
                <a:schemeClr val="accent1">
                  <a:lumMod val="50000"/>
                </a:schemeClr>
              </a:buClr>
              <a:buFont typeface="Wingdings" panose="05000000000000000000" pitchFamily="2" charset="2"/>
              <a:buChar char="Ø"/>
            </a:pPr>
            <a:r>
              <a:rPr lang="en-GB" b="1" i="0" dirty="0">
                <a:solidFill>
                  <a:srgbClr val="000000"/>
                </a:solidFill>
                <a:effectLst/>
                <a:latin typeface="inter-bold"/>
              </a:rPr>
              <a:t>pop():</a:t>
            </a:r>
            <a:r>
              <a:rPr lang="en-GB" b="0" i="0" dirty="0">
                <a:solidFill>
                  <a:srgbClr val="000000"/>
                </a:solidFill>
                <a:effectLst/>
                <a:latin typeface="inter-regular"/>
              </a:rPr>
              <a:t> When we delete an element from the stack, the operation is known as a pop. If the stack is empty means that no element exists in the stack, this state is known as an underflow state.</a:t>
            </a:r>
          </a:p>
          <a:p>
            <a:pPr algn="just"/>
            <a:endParaRPr lang="en-GB" b="0" i="0" dirty="0">
              <a:effectLst/>
            </a:endParaRPr>
          </a:p>
          <a:p>
            <a:pPr algn="just"/>
            <a:endParaRPr lang="en-GB" b="0" i="0" dirty="0">
              <a:effectLst/>
            </a:endParaRPr>
          </a:p>
          <a:p>
            <a:pPr algn="just"/>
            <a:endParaRPr lang="en-GB" b="1" i="0" dirty="0">
              <a:effectLst/>
            </a:endParaRPr>
          </a:p>
        </p:txBody>
      </p:sp>
      <p:pic>
        <p:nvPicPr>
          <p:cNvPr id="2050" name="Picture 2" descr="DS Stack Introduction">
            <a:extLst>
              <a:ext uri="{FF2B5EF4-FFF2-40B4-BE49-F238E27FC236}">
                <a16:creationId xmlns:a16="http://schemas.microsoft.com/office/drawing/2014/main" id="{4336C948-0E6D-6773-AB51-A9758014B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11" y="773895"/>
            <a:ext cx="4812867" cy="28075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52" name="Picture 4" descr="DS Stack Introduction">
            <a:extLst>
              <a:ext uri="{FF2B5EF4-FFF2-40B4-BE49-F238E27FC236}">
                <a16:creationId xmlns:a16="http://schemas.microsoft.com/office/drawing/2014/main" id="{29280BA4-8956-2A9C-F283-AE8F0E0E5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107" y="3657600"/>
            <a:ext cx="4863705" cy="305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Standard stack operations</a:t>
            </a:r>
          </a:p>
        </p:txBody>
      </p:sp>
      <p:sp>
        <p:nvSpPr>
          <p:cNvPr id="4" name="TextBox 3">
            <a:extLst>
              <a:ext uri="{FF2B5EF4-FFF2-40B4-BE49-F238E27FC236}">
                <a16:creationId xmlns:a16="http://schemas.microsoft.com/office/drawing/2014/main" id="{289C1D8B-45A0-FDF1-CD1B-DAF01305AE0D}"/>
              </a:ext>
            </a:extLst>
          </p:cNvPr>
          <p:cNvSpPr txBox="1"/>
          <p:nvPr/>
        </p:nvSpPr>
        <p:spPr>
          <a:xfrm>
            <a:off x="608012" y="1524000"/>
            <a:ext cx="10210799" cy="4420890"/>
          </a:xfrm>
          <a:prstGeom prst="rect">
            <a:avLst/>
          </a:prstGeom>
          <a:noFill/>
        </p:spPr>
        <p:txBody>
          <a:bodyPr wrap="square">
            <a:spAutoFit/>
          </a:bodyPr>
          <a:lstStyle/>
          <a:p>
            <a:pPr marL="342900" indent="-342900" algn="just">
              <a:lnSpc>
                <a:spcPct val="200000"/>
              </a:lnSpc>
              <a:buClr>
                <a:schemeClr val="accent1">
                  <a:lumMod val="50000"/>
                </a:schemeClr>
              </a:buClr>
              <a:buFont typeface="Wingdings" panose="05000000000000000000" pitchFamily="2" charset="2"/>
              <a:buChar char="Ø"/>
            </a:pPr>
            <a:r>
              <a:rPr lang="en-GB" b="1" i="0" dirty="0" err="1">
                <a:solidFill>
                  <a:srgbClr val="000000"/>
                </a:solidFill>
                <a:effectLst/>
              </a:rPr>
              <a:t>isEmpty</a:t>
            </a:r>
            <a:r>
              <a:rPr lang="en-GB" b="1" i="0" dirty="0">
                <a:solidFill>
                  <a:srgbClr val="000000"/>
                </a:solidFill>
                <a:effectLst/>
              </a:rPr>
              <a:t>():</a:t>
            </a:r>
            <a:r>
              <a:rPr lang="en-GB" b="0" i="0" dirty="0">
                <a:solidFill>
                  <a:srgbClr val="000000"/>
                </a:solidFill>
                <a:effectLst/>
              </a:rPr>
              <a:t> It determines whether the stack is empty or not.</a:t>
            </a:r>
          </a:p>
          <a:p>
            <a:pPr marL="342900" indent="-342900" algn="just">
              <a:lnSpc>
                <a:spcPct val="200000"/>
              </a:lnSpc>
              <a:buClr>
                <a:schemeClr val="accent1">
                  <a:lumMod val="50000"/>
                </a:schemeClr>
              </a:buClr>
              <a:buFont typeface="Wingdings" panose="05000000000000000000" pitchFamily="2" charset="2"/>
              <a:buChar char="Ø"/>
            </a:pPr>
            <a:r>
              <a:rPr lang="en-GB" b="1" i="0" dirty="0" err="1">
                <a:solidFill>
                  <a:srgbClr val="000000"/>
                </a:solidFill>
                <a:effectLst/>
              </a:rPr>
              <a:t>isFull</a:t>
            </a:r>
            <a:r>
              <a:rPr lang="en-GB" b="1" i="0" dirty="0">
                <a:solidFill>
                  <a:srgbClr val="000000"/>
                </a:solidFill>
                <a:effectLst/>
              </a:rPr>
              <a:t>():</a:t>
            </a:r>
            <a:r>
              <a:rPr lang="en-GB" b="0" i="0" dirty="0">
                <a:solidFill>
                  <a:srgbClr val="000000"/>
                </a:solidFill>
                <a:effectLst/>
              </a:rPr>
              <a:t> It determines whether the stack is full or not.'</a:t>
            </a:r>
          </a:p>
          <a:p>
            <a:pPr marL="342900" indent="-342900" algn="just">
              <a:lnSpc>
                <a:spcPct val="200000"/>
              </a:lnSpc>
              <a:buClr>
                <a:schemeClr val="accent1">
                  <a:lumMod val="50000"/>
                </a:schemeClr>
              </a:buClr>
              <a:buFont typeface="Wingdings" panose="05000000000000000000" pitchFamily="2" charset="2"/>
              <a:buChar char="Ø"/>
            </a:pPr>
            <a:r>
              <a:rPr lang="en-GB" b="1" i="0" dirty="0">
                <a:solidFill>
                  <a:srgbClr val="000000"/>
                </a:solidFill>
                <a:effectLst/>
              </a:rPr>
              <a:t>peek():</a:t>
            </a:r>
            <a:r>
              <a:rPr lang="en-GB" b="0" i="0" dirty="0">
                <a:solidFill>
                  <a:srgbClr val="000000"/>
                </a:solidFill>
                <a:effectLst/>
              </a:rPr>
              <a:t> It returns the element at the given position.</a:t>
            </a:r>
          </a:p>
          <a:p>
            <a:pPr marL="342900" indent="-342900" algn="just">
              <a:lnSpc>
                <a:spcPct val="200000"/>
              </a:lnSpc>
              <a:buClr>
                <a:schemeClr val="accent1">
                  <a:lumMod val="50000"/>
                </a:schemeClr>
              </a:buClr>
              <a:buFont typeface="Wingdings" panose="05000000000000000000" pitchFamily="2" charset="2"/>
              <a:buChar char="Ø"/>
            </a:pPr>
            <a:r>
              <a:rPr lang="en-GB" b="1" i="0" dirty="0">
                <a:solidFill>
                  <a:srgbClr val="000000"/>
                </a:solidFill>
                <a:effectLst/>
              </a:rPr>
              <a:t>count():</a:t>
            </a:r>
            <a:r>
              <a:rPr lang="en-GB" b="0" i="0" dirty="0">
                <a:solidFill>
                  <a:srgbClr val="000000"/>
                </a:solidFill>
                <a:effectLst/>
              </a:rPr>
              <a:t> It returns the total number of elements available in a stack.</a:t>
            </a:r>
          </a:p>
          <a:p>
            <a:pPr marL="342900" indent="-342900" algn="just">
              <a:lnSpc>
                <a:spcPct val="200000"/>
              </a:lnSpc>
              <a:buClr>
                <a:schemeClr val="accent1">
                  <a:lumMod val="50000"/>
                </a:schemeClr>
              </a:buClr>
              <a:buFont typeface="Wingdings" panose="05000000000000000000" pitchFamily="2" charset="2"/>
              <a:buChar char="Ø"/>
            </a:pPr>
            <a:r>
              <a:rPr lang="en-GB" b="1" i="0" dirty="0">
                <a:solidFill>
                  <a:srgbClr val="000000"/>
                </a:solidFill>
                <a:effectLst/>
              </a:rPr>
              <a:t>change():</a:t>
            </a:r>
            <a:r>
              <a:rPr lang="en-GB" b="0" i="0" dirty="0">
                <a:solidFill>
                  <a:srgbClr val="000000"/>
                </a:solidFill>
                <a:effectLst/>
              </a:rPr>
              <a:t> It changes the element at the given position.</a:t>
            </a:r>
          </a:p>
          <a:p>
            <a:pPr marL="342900" indent="-342900" algn="just">
              <a:lnSpc>
                <a:spcPct val="200000"/>
              </a:lnSpc>
              <a:buClr>
                <a:schemeClr val="accent1">
                  <a:lumMod val="50000"/>
                </a:schemeClr>
              </a:buClr>
              <a:buFont typeface="Wingdings" panose="05000000000000000000" pitchFamily="2" charset="2"/>
              <a:buChar char="Ø"/>
            </a:pPr>
            <a:r>
              <a:rPr lang="en-GB" b="1" i="0" dirty="0">
                <a:solidFill>
                  <a:srgbClr val="000000"/>
                </a:solidFill>
                <a:effectLst/>
              </a:rPr>
              <a:t>display():</a:t>
            </a:r>
            <a:r>
              <a:rPr lang="en-GB" b="0" i="0" dirty="0">
                <a:solidFill>
                  <a:srgbClr val="000000"/>
                </a:solidFill>
                <a:effectLst/>
              </a:rPr>
              <a:t> It prints all the elements available in the stack.</a:t>
            </a:r>
          </a:p>
        </p:txBody>
      </p:sp>
    </p:spTree>
    <p:extLst>
      <p:ext uri="{BB962C8B-B14F-4D97-AF65-F5344CB8AC3E}">
        <p14:creationId xmlns:p14="http://schemas.microsoft.com/office/powerpoint/2010/main" val="391162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Applications of stack</a:t>
            </a:r>
          </a:p>
        </p:txBody>
      </p:sp>
      <p:sp>
        <p:nvSpPr>
          <p:cNvPr id="5" name="TextBox 4">
            <a:extLst>
              <a:ext uri="{FF2B5EF4-FFF2-40B4-BE49-F238E27FC236}">
                <a16:creationId xmlns:a16="http://schemas.microsoft.com/office/drawing/2014/main" id="{6D8D0538-9455-466D-F740-A481958BEA22}"/>
              </a:ext>
            </a:extLst>
          </p:cNvPr>
          <p:cNvSpPr txBox="1"/>
          <p:nvPr/>
        </p:nvSpPr>
        <p:spPr>
          <a:xfrm>
            <a:off x="1751013" y="1828800"/>
            <a:ext cx="6934200" cy="3785652"/>
          </a:xfrm>
          <a:prstGeom prst="rect">
            <a:avLst/>
          </a:prstGeom>
          <a:noFill/>
        </p:spPr>
        <p:txBody>
          <a:bodyPr wrap="square">
            <a:spAutoFit/>
          </a:bodyPr>
          <a:lstStyle/>
          <a:p>
            <a:pPr marL="342900" indent="-342900" algn="just">
              <a:buClr>
                <a:schemeClr val="accent1">
                  <a:lumMod val="50000"/>
                </a:schemeClr>
              </a:buClr>
              <a:buFont typeface="Wingdings" panose="05000000000000000000" pitchFamily="2" charset="2"/>
              <a:buChar char="Ø"/>
            </a:pPr>
            <a:r>
              <a:rPr lang="en-GB" b="1" dirty="0">
                <a:solidFill>
                  <a:srgbClr val="000000"/>
                </a:solidFill>
              </a:rPr>
              <a:t>Balancing of braces in expression</a:t>
            </a:r>
            <a:r>
              <a:rPr lang="en-GB" b="1" i="0" dirty="0">
                <a:solidFill>
                  <a:srgbClr val="000000"/>
                </a:solidFill>
                <a:effectLst/>
              </a:rPr>
              <a:t> </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Undo / Redo</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Recursion</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Depth first search</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Backtracking </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Expression conversion</a:t>
            </a:r>
          </a:p>
          <a:p>
            <a:pPr marL="342900" indent="-342900" algn="just">
              <a:buClr>
                <a:schemeClr val="accent1">
                  <a:lumMod val="50000"/>
                </a:schemeClr>
              </a:buClr>
              <a:buFont typeface="Wingdings" panose="05000000000000000000" pitchFamily="2" charset="2"/>
              <a:buChar char="Ø"/>
            </a:pPr>
            <a:r>
              <a:rPr lang="en-GB" b="1" dirty="0">
                <a:solidFill>
                  <a:srgbClr val="000000"/>
                </a:solidFill>
              </a:rPr>
              <a:t>Memory Management </a:t>
            </a:r>
          </a:p>
          <a:p>
            <a:pPr algn="just">
              <a:buClr>
                <a:schemeClr val="accent1">
                  <a:lumMod val="50000"/>
                </a:schemeClr>
              </a:buClr>
            </a:pPr>
            <a:endParaRPr lang="en-GB" b="1" dirty="0">
              <a:solidFill>
                <a:srgbClr val="000000"/>
              </a:solidFill>
            </a:endParaRPr>
          </a:p>
          <a:p>
            <a:pPr marL="342900" indent="-342900" algn="just">
              <a:buClr>
                <a:schemeClr val="accent1">
                  <a:lumMod val="50000"/>
                </a:schemeClr>
              </a:buClr>
              <a:buFont typeface="Wingdings" panose="05000000000000000000" pitchFamily="2" charset="2"/>
              <a:buChar char="Ø"/>
            </a:pPr>
            <a:endParaRPr lang="en-GB" b="1" dirty="0">
              <a:solidFill>
                <a:srgbClr val="000000"/>
              </a:solidFill>
            </a:endParaRPr>
          </a:p>
          <a:p>
            <a:pPr marL="342900" indent="-342900" algn="just">
              <a:buClr>
                <a:schemeClr val="accent1">
                  <a:lumMod val="50000"/>
                </a:schemeClr>
              </a:buClr>
              <a:buFont typeface="Wingdings" panose="05000000000000000000" pitchFamily="2" charset="2"/>
              <a:buChar char="Ø"/>
            </a:pPr>
            <a:endParaRPr lang="en-GB" b="0" i="0" dirty="0">
              <a:solidFill>
                <a:srgbClr val="000000"/>
              </a:solidFill>
              <a:effectLst/>
            </a:endParaRPr>
          </a:p>
        </p:txBody>
      </p:sp>
    </p:spTree>
    <p:extLst>
      <p:ext uri="{BB962C8B-B14F-4D97-AF65-F5344CB8AC3E}">
        <p14:creationId xmlns:p14="http://schemas.microsoft.com/office/powerpoint/2010/main" val="1496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Array implementation of stack</a:t>
            </a:r>
          </a:p>
        </p:txBody>
      </p:sp>
      <p:sp>
        <p:nvSpPr>
          <p:cNvPr id="4" name="TextBox 3">
            <a:extLst>
              <a:ext uri="{FF2B5EF4-FFF2-40B4-BE49-F238E27FC236}">
                <a16:creationId xmlns:a16="http://schemas.microsoft.com/office/drawing/2014/main" id="{289C1D8B-45A0-FDF1-CD1B-DAF01305AE0D}"/>
              </a:ext>
            </a:extLst>
          </p:cNvPr>
          <p:cNvSpPr txBox="1"/>
          <p:nvPr/>
        </p:nvSpPr>
        <p:spPr>
          <a:xfrm>
            <a:off x="531812" y="1239544"/>
            <a:ext cx="10515600" cy="6001643"/>
          </a:xfrm>
          <a:prstGeom prst="rect">
            <a:avLst/>
          </a:prstGeom>
          <a:noFill/>
        </p:spPr>
        <p:txBody>
          <a:bodyPr wrap="square">
            <a:spAutoFit/>
          </a:bodyPr>
          <a:lstStyle/>
          <a:p>
            <a:pPr algn="just"/>
            <a:r>
              <a:rPr lang="en-GB" b="0" i="0" dirty="0">
                <a:effectLst/>
              </a:rPr>
              <a:t>In array implementation, the stack is formed by using the array. All the operations regarding the stack are performed using arrays.</a:t>
            </a:r>
          </a:p>
          <a:p>
            <a:pPr algn="just"/>
            <a:endParaRPr lang="en-GB" dirty="0"/>
          </a:p>
          <a:p>
            <a:pPr marL="342900" indent="-342900" algn="just">
              <a:buClr>
                <a:schemeClr val="accent1">
                  <a:lumMod val="50000"/>
                </a:schemeClr>
              </a:buClr>
              <a:buFont typeface="Wingdings" panose="05000000000000000000" pitchFamily="2" charset="2"/>
              <a:buChar char="Ø"/>
            </a:pPr>
            <a:r>
              <a:rPr lang="en-GB" b="1" i="0" dirty="0">
                <a:effectLst/>
              </a:rPr>
              <a:t>Adding an element into the stack-</a:t>
            </a:r>
          </a:p>
          <a:p>
            <a:pPr algn="just"/>
            <a:r>
              <a:rPr lang="en-GB" b="0" i="0" dirty="0">
                <a:effectLst/>
              </a:rPr>
              <a:t>Adding an element into the top of the stack is referred to as push operation. Push operation involves following two steps-</a:t>
            </a:r>
          </a:p>
          <a:p>
            <a:pPr algn="just">
              <a:buFont typeface="+mj-lt"/>
              <a:buAutoNum type="arabicPeriod"/>
            </a:pPr>
            <a:r>
              <a:rPr lang="en-GB" b="0" i="0" dirty="0">
                <a:effectLst/>
              </a:rPr>
              <a:t>Increment the variable Top so that it can now refer to the next memory location.</a:t>
            </a:r>
          </a:p>
          <a:p>
            <a:pPr algn="just"/>
            <a:endParaRPr lang="en-GB" b="0" i="0" dirty="0">
              <a:effectLst/>
            </a:endParaRPr>
          </a:p>
          <a:p>
            <a:pPr algn="just"/>
            <a:r>
              <a:rPr lang="en-GB" dirty="0"/>
              <a:t>2.</a:t>
            </a:r>
            <a:r>
              <a:rPr lang="en-GB" b="0" i="0" dirty="0">
                <a:effectLst/>
              </a:rPr>
              <a:t>Add element at the position of incremented top. This is referred to as adding new element at the top of the stack.</a:t>
            </a:r>
          </a:p>
          <a:p>
            <a:pPr algn="just"/>
            <a:endParaRPr lang="en-GB" b="0" i="0" dirty="0">
              <a:effectLst/>
            </a:endParaRPr>
          </a:p>
          <a:p>
            <a:pPr algn="just"/>
            <a:r>
              <a:rPr lang="en-GB" b="0" i="0" dirty="0">
                <a:effectLst/>
              </a:rPr>
              <a:t>Stack is overflown when we try to insert an element into a completely filled stack therefore, our main function must always avoid stack overflow condition.</a:t>
            </a:r>
          </a:p>
          <a:p>
            <a:pPr algn="just"/>
            <a:r>
              <a:rPr lang="en-GB" dirty="0"/>
              <a:t>Time Complexity is = O(1)</a:t>
            </a:r>
            <a:endParaRPr lang="en-GB" b="0" i="0" dirty="0">
              <a:effectLst/>
            </a:endParaRPr>
          </a:p>
          <a:p>
            <a:pPr algn="just"/>
            <a:endParaRPr lang="en-GB" b="0" i="0" dirty="0">
              <a:effectLst/>
            </a:endParaRPr>
          </a:p>
        </p:txBody>
      </p:sp>
    </p:spTree>
    <p:extLst>
      <p:ext uri="{BB962C8B-B14F-4D97-AF65-F5344CB8AC3E}">
        <p14:creationId xmlns:p14="http://schemas.microsoft.com/office/powerpoint/2010/main" val="383139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Array implementation of stack</a:t>
            </a:r>
          </a:p>
        </p:txBody>
      </p:sp>
      <p:sp>
        <p:nvSpPr>
          <p:cNvPr id="4" name="TextBox 3">
            <a:extLst>
              <a:ext uri="{FF2B5EF4-FFF2-40B4-BE49-F238E27FC236}">
                <a16:creationId xmlns:a16="http://schemas.microsoft.com/office/drawing/2014/main" id="{289C1D8B-45A0-FDF1-CD1B-DAF01305AE0D}"/>
              </a:ext>
            </a:extLst>
          </p:cNvPr>
          <p:cNvSpPr txBox="1"/>
          <p:nvPr/>
        </p:nvSpPr>
        <p:spPr>
          <a:xfrm>
            <a:off x="531812" y="990600"/>
            <a:ext cx="10515600" cy="5632311"/>
          </a:xfrm>
          <a:prstGeom prst="rect">
            <a:avLst/>
          </a:prstGeom>
          <a:noFill/>
        </p:spPr>
        <p:txBody>
          <a:bodyPr wrap="square">
            <a:spAutoFit/>
          </a:bodyPr>
          <a:lstStyle/>
          <a:p>
            <a:pPr algn="just"/>
            <a:endParaRPr lang="en-GB" dirty="0"/>
          </a:p>
          <a:p>
            <a:pPr marL="342900" indent="-342900" algn="just">
              <a:buClr>
                <a:schemeClr val="accent1">
                  <a:lumMod val="50000"/>
                </a:schemeClr>
              </a:buClr>
              <a:buFont typeface="Wingdings" panose="05000000000000000000" pitchFamily="2" charset="2"/>
              <a:buChar char="Ø"/>
            </a:pPr>
            <a:r>
              <a:rPr lang="en-GB" b="1" i="0" dirty="0">
                <a:effectLst/>
              </a:rPr>
              <a:t>Deletion  of an element from the stack-</a:t>
            </a:r>
          </a:p>
          <a:p>
            <a:pPr algn="just"/>
            <a:r>
              <a:rPr lang="en-GB" b="0" i="0" dirty="0">
                <a:effectLst/>
              </a:rPr>
              <a:t>Deletion of an element from the top of the stack is called pop operation. The value of the variable top will be incremented by 1 whenever an item is deleted from the stack. The top most element of the stack is stored in an another variable and then the top is decremented by 1. the operation returns the deleted value that was stored in another variable as the result.</a:t>
            </a:r>
          </a:p>
          <a:p>
            <a:pPr algn="just"/>
            <a:r>
              <a:rPr lang="en-GB" dirty="0"/>
              <a:t>Time Complexity is = O(1)</a:t>
            </a:r>
            <a:endParaRPr lang="en-GB" b="0" i="0" dirty="0">
              <a:effectLst/>
            </a:endParaRPr>
          </a:p>
          <a:p>
            <a:pPr algn="just"/>
            <a:endParaRPr lang="en-GB" b="0" i="0" dirty="0">
              <a:effectLst/>
            </a:endParaRPr>
          </a:p>
          <a:p>
            <a:pPr marL="342900" indent="-342900" algn="just">
              <a:buClr>
                <a:schemeClr val="accent1">
                  <a:lumMod val="50000"/>
                </a:schemeClr>
              </a:buClr>
              <a:buFont typeface="Wingdings" panose="05000000000000000000" pitchFamily="2" charset="2"/>
              <a:buChar char="Ø"/>
            </a:pPr>
            <a:r>
              <a:rPr lang="en-GB" b="1" dirty="0"/>
              <a:t>Visiting each </a:t>
            </a:r>
            <a:r>
              <a:rPr lang="en-GB" b="1" i="0" dirty="0">
                <a:effectLst/>
              </a:rPr>
              <a:t>element of the stack-</a:t>
            </a:r>
          </a:p>
          <a:p>
            <a:pPr algn="just"/>
            <a:r>
              <a:rPr lang="en-GB" b="0" i="0" dirty="0">
                <a:effectLst/>
              </a:rPr>
              <a:t>Peek operation involves returning the element which is present at the top of the stack without deleting it. Underflow condition can occur if we try to return the top element in an already empty stack.</a:t>
            </a:r>
          </a:p>
          <a:p>
            <a:pPr algn="just"/>
            <a:r>
              <a:rPr lang="en-GB" dirty="0"/>
              <a:t>Time Complexity is = O(n)</a:t>
            </a:r>
            <a:endParaRPr lang="en-GB" b="0" i="0" dirty="0">
              <a:effectLst/>
            </a:endParaRPr>
          </a:p>
          <a:p>
            <a:pPr algn="just"/>
            <a:endParaRPr lang="en-GB" b="0" i="0" dirty="0">
              <a:effectLst/>
            </a:endParaRPr>
          </a:p>
        </p:txBody>
      </p:sp>
    </p:spTree>
    <p:extLst>
      <p:ext uri="{BB962C8B-B14F-4D97-AF65-F5344CB8AC3E}">
        <p14:creationId xmlns:p14="http://schemas.microsoft.com/office/powerpoint/2010/main" val="315161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Linked List implementation of stack</a:t>
            </a:r>
          </a:p>
        </p:txBody>
      </p:sp>
      <p:pic>
        <p:nvPicPr>
          <p:cNvPr id="3074" name="Picture 2" descr="DS Linked list implementation stack">
            <a:extLst>
              <a:ext uri="{FF2B5EF4-FFF2-40B4-BE49-F238E27FC236}">
                <a16:creationId xmlns:a16="http://schemas.microsoft.com/office/drawing/2014/main" id="{57543F5E-C4C8-E1CF-0214-22FBA3019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240" y="2735244"/>
            <a:ext cx="2458172" cy="33989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D3C51A-E9DC-3BFC-3EAD-279EAADAE003}"/>
              </a:ext>
            </a:extLst>
          </p:cNvPr>
          <p:cNvSpPr txBox="1"/>
          <p:nvPr/>
        </p:nvSpPr>
        <p:spPr>
          <a:xfrm>
            <a:off x="684212" y="1295400"/>
            <a:ext cx="10896600" cy="1200329"/>
          </a:xfrm>
          <a:prstGeom prst="rect">
            <a:avLst/>
          </a:prstGeom>
          <a:noFill/>
        </p:spPr>
        <p:txBody>
          <a:bodyPr wrap="square">
            <a:spAutoFit/>
          </a:bodyPr>
          <a:lstStyle/>
          <a:p>
            <a:pPr algn="just"/>
            <a:r>
              <a:rPr lang="en-GB" b="0" i="0" dirty="0">
                <a:effectLst/>
              </a:rPr>
              <a:t>Instead of using array, we can also use linked list to implement stack. Linked list allocates the memory dynamically. However, time complexity in both the scenario is same for all the operations i.e. push, pop and peek.</a:t>
            </a:r>
          </a:p>
        </p:txBody>
      </p:sp>
    </p:spTree>
    <p:extLst>
      <p:ext uri="{BB962C8B-B14F-4D97-AF65-F5344CB8AC3E}">
        <p14:creationId xmlns:p14="http://schemas.microsoft.com/office/powerpoint/2010/main" val="151284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656</TotalTime>
  <Words>1120</Words>
  <Application>Microsoft Office PowerPoint</Application>
  <PresentationFormat>Custom</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Constantia</vt:lpstr>
      <vt:lpstr>inter-bold</vt:lpstr>
      <vt:lpstr>inter-regular</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297</cp:revision>
  <dcterms:created xsi:type="dcterms:W3CDTF">2021-12-19T05:09:16Z</dcterms:created>
  <dcterms:modified xsi:type="dcterms:W3CDTF">2023-01-02T07:14:31Z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