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5" r:id="rId6"/>
    <p:sldId id="295" r:id="rId7"/>
    <p:sldId id="299" r:id="rId8"/>
    <p:sldId id="300" r:id="rId9"/>
    <p:sldId id="309" r:id="rId10"/>
    <p:sldId id="310" r:id="rId11"/>
    <p:sldId id="311" r:id="rId12"/>
    <p:sldId id="305" r:id="rId13"/>
    <p:sldId id="296" r:id="rId14"/>
    <p:sldId id="297" r:id="rId15"/>
    <p:sldId id="312" r:id="rId16"/>
    <p:sldId id="313" r:id="rId17"/>
    <p:sldId id="259"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69" d="100"/>
          <a:sy n="69" d="100"/>
        </p:scale>
        <p:origin x="9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941058061"/>
              </p:ext>
            </p:extLst>
          </p:nvPr>
        </p:nvGraphicFramePr>
        <p:xfrm>
          <a:off x="455612" y="2514600"/>
          <a:ext cx="11041040" cy="256032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Queue</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Queue?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Applications of Queue</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Types of Queue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Operations Performed on Queue</a:t>
                      </a:r>
                    </a:p>
                  </a:txBody>
                  <a:tcPr anchor="ctr"/>
                </a:tc>
                <a:extLst>
                  <a:ext uri="{0D108BD9-81ED-4DB2-BD59-A6C34878D82A}">
                    <a16:rowId xmlns:a16="http://schemas.microsoft.com/office/drawing/2014/main" val="4205638916"/>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b="1" kern="1200" dirty="0">
                          <a:solidFill>
                            <a:schemeClr val="dk1"/>
                          </a:solidFill>
                          <a:latin typeface="+mn-lt"/>
                          <a:ea typeface="+mn-ea"/>
                          <a:cs typeface="+mn-cs"/>
                        </a:rPr>
                        <a:t>Array representation of Queue</a:t>
                      </a:r>
                      <a:endParaRPr lang="en-US" sz="2400" b="1"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Linked List representation of Queue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958535757"/>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representation of Queue </a:t>
            </a:r>
          </a:p>
        </p:txBody>
      </p:sp>
      <p:sp>
        <p:nvSpPr>
          <p:cNvPr id="4" name="TextBox 3">
            <a:extLst>
              <a:ext uri="{FF2B5EF4-FFF2-40B4-BE49-F238E27FC236}">
                <a16:creationId xmlns:a16="http://schemas.microsoft.com/office/drawing/2014/main" id="{342C8537-3BEE-E40F-0737-7065D4F45BB3}"/>
              </a:ext>
            </a:extLst>
          </p:cNvPr>
          <p:cNvSpPr txBox="1"/>
          <p:nvPr/>
        </p:nvSpPr>
        <p:spPr>
          <a:xfrm>
            <a:off x="448123" y="1447800"/>
            <a:ext cx="11292577" cy="2308324"/>
          </a:xfrm>
          <a:prstGeom prst="rect">
            <a:avLst/>
          </a:prstGeom>
          <a:noFill/>
        </p:spPr>
        <p:txBody>
          <a:bodyPr wrap="square">
            <a:spAutoFit/>
          </a:bodyPr>
          <a:lstStyle/>
          <a:p>
            <a:pPr algn="just"/>
            <a:r>
              <a:rPr lang="en-GB" b="0" i="0" dirty="0">
                <a:solidFill>
                  <a:schemeClr val="tx1">
                    <a:lumMod val="95000"/>
                    <a:lumOff val="5000"/>
                  </a:schemeClr>
                </a:solidFill>
                <a:effectLst/>
              </a:rPr>
              <a:t>We can easily represent queue by using linear arrays. There are two variables i.e. front and rear, that are implemented in the case of every queue. Front and rear variables point to the position from where insertions and deletions are performed in a queue. Initially, the value of front and queue is -1 which represents an empty queue. Array representation of a queue containing 5 elements along with the respective values of front and rear, is shown in the following figure.</a:t>
            </a:r>
            <a:endParaRPr lang="en-IN" dirty="0">
              <a:solidFill>
                <a:schemeClr val="tx1">
                  <a:lumMod val="95000"/>
                  <a:lumOff val="5000"/>
                </a:schemeClr>
              </a:solidFill>
            </a:endParaRPr>
          </a:p>
        </p:txBody>
      </p:sp>
      <p:pic>
        <p:nvPicPr>
          <p:cNvPr id="8194" name="Picture 2" descr="Array representation of Queue">
            <a:extLst>
              <a:ext uri="{FF2B5EF4-FFF2-40B4-BE49-F238E27FC236}">
                <a16:creationId xmlns:a16="http://schemas.microsoft.com/office/drawing/2014/main" id="{8AEAD674-174B-A8E4-77FD-4939B5009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18" y="3879574"/>
            <a:ext cx="3599276" cy="230832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rray representation of Queue">
            <a:extLst>
              <a:ext uri="{FF2B5EF4-FFF2-40B4-BE49-F238E27FC236}">
                <a16:creationId xmlns:a16="http://schemas.microsoft.com/office/drawing/2014/main" id="{4A13AC8B-645C-97AA-6CC6-7E5C773E9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2" y="3879574"/>
            <a:ext cx="3429000" cy="219912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rray representation of Queue">
            <a:extLst>
              <a:ext uri="{FF2B5EF4-FFF2-40B4-BE49-F238E27FC236}">
                <a16:creationId xmlns:a16="http://schemas.microsoft.com/office/drawing/2014/main" id="{6C0E5E44-58E1-453E-68A7-61BD8F4D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9412" y="3843131"/>
            <a:ext cx="3599276" cy="230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1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representation of Queue </a:t>
            </a:r>
          </a:p>
        </p:txBody>
      </p:sp>
      <p:sp>
        <p:nvSpPr>
          <p:cNvPr id="2" name="TextBox 1">
            <a:extLst>
              <a:ext uri="{FF2B5EF4-FFF2-40B4-BE49-F238E27FC236}">
                <a16:creationId xmlns:a16="http://schemas.microsoft.com/office/drawing/2014/main" id="{C74952D8-A422-8BE7-328E-29A11943E227}"/>
              </a:ext>
            </a:extLst>
          </p:cNvPr>
          <p:cNvSpPr txBox="1"/>
          <p:nvPr/>
        </p:nvSpPr>
        <p:spPr>
          <a:xfrm>
            <a:off x="379412" y="1447800"/>
            <a:ext cx="11049000" cy="5262979"/>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Drawbacks:</a:t>
            </a:r>
          </a:p>
          <a:p>
            <a:pPr algn="just">
              <a:buClr>
                <a:schemeClr val="accent1">
                  <a:lumMod val="50000"/>
                </a:schemeClr>
              </a:buClr>
            </a:pPr>
            <a:endParaRPr lang="en-GB" b="1"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Memory wastage :</a:t>
            </a:r>
            <a:r>
              <a:rPr lang="en-GB" b="0" i="0" dirty="0">
                <a:solidFill>
                  <a:schemeClr val="tx1">
                    <a:lumMod val="95000"/>
                    <a:lumOff val="5000"/>
                  </a:schemeClr>
                </a:solidFill>
                <a:effectLst/>
              </a:rPr>
              <a:t> The space of the array, which is used to store queue elements, can never be reused to store the elements of that queue because the elements can only be inserted at front end and the value of front might be so high so that, all the space before that, can never be filled</a:t>
            </a:r>
          </a:p>
          <a:p>
            <a:pPr marL="342900" indent="-342900" algn="just">
              <a:buClr>
                <a:schemeClr val="accent1">
                  <a:lumMod val="50000"/>
                </a:schemeClr>
              </a:buClr>
              <a:buFont typeface="Wingdings" panose="05000000000000000000" pitchFamily="2" charset="2"/>
              <a:buChar cha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IN" b="1" i="0" dirty="0">
                <a:solidFill>
                  <a:schemeClr val="tx1">
                    <a:lumMod val="95000"/>
                    <a:lumOff val="5000"/>
                  </a:schemeClr>
                </a:solidFill>
                <a:effectLst/>
              </a:rPr>
              <a:t>Deciding the array size</a:t>
            </a:r>
            <a:r>
              <a:rPr lang="en-IN" dirty="0">
                <a:solidFill>
                  <a:schemeClr val="tx1">
                    <a:lumMod val="95000"/>
                    <a:lumOff val="5000"/>
                  </a:schemeClr>
                </a:solidFill>
              </a:rPr>
              <a:t>: </a:t>
            </a:r>
            <a:r>
              <a:rPr lang="en-GB" b="0" i="0" dirty="0">
                <a:solidFill>
                  <a:schemeClr val="tx1">
                    <a:lumMod val="95000"/>
                    <a:lumOff val="5000"/>
                  </a:schemeClr>
                </a:solidFill>
                <a:effectLst/>
              </a:rPr>
              <a:t>On of the most common problem with array implementation is the size of the array which requires to be declared in advance. we can declare the array large enough so that we can store queue elements as enough as possible but the main problem with this declaration is that, most of the array slots (nearly half) can never be reused. It will again lead to memory wastage.</a:t>
            </a:r>
          </a:p>
          <a:p>
            <a:pPr algn="just">
              <a:buClr>
                <a:schemeClr val="accent1">
                  <a:lumMod val="50000"/>
                </a:schemeClr>
              </a:buClr>
            </a:pPr>
            <a:endParaRPr lang="en-GB" b="0" i="0" dirty="0">
              <a:solidFill>
                <a:schemeClr val="tx1">
                  <a:lumMod val="95000"/>
                  <a:lumOff val="5000"/>
                </a:schemeClr>
              </a:solidFill>
              <a:effectLst/>
            </a:endParaRPr>
          </a:p>
        </p:txBody>
      </p:sp>
    </p:spTree>
    <p:extLst>
      <p:ext uri="{BB962C8B-B14F-4D97-AF65-F5344CB8AC3E}">
        <p14:creationId xmlns:p14="http://schemas.microsoft.com/office/powerpoint/2010/main" val="35010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Linked List representation of Queue </a:t>
            </a:r>
          </a:p>
        </p:txBody>
      </p:sp>
      <p:sp>
        <p:nvSpPr>
          <p:cNvPr id="4" name="TextBox 3">
            <a:extLst>
              <a:ext uri="{FF2B5EF4-FFF2-40B4-BE49-F238E27FC236}">
                <a16:creationId xmlns:a16="http://schemas.microsoft.com/office/drawing/2014/main" id="{342C8537-3BEE-E40F-0737-7065D4F45BB3}"/>
              </a:ext>
            </a:extLst>
          </p:cNvPr>
          <p:cNvSpPr txBox="1"/>
          <p:nvPr/>
        </p:nvSpPr>
        <p:spPr>
          <a:xfrm>
            <a:off x="448123" y="1245567"/>
            <a:ext cx="11292577" cy="5632311"/>
          </a:xfrm>
          <a:prstGeom prst="rect">
            <a:avLst/>
          </a:prstGeom>
          <a:noFill/>
        </p:spPr>
        <p:txBody>
          <a:bodyPr wrap="square">
            <a:spAutoFit/>
          </a:bodyPr>
          <a:lstStyle/>
          <a:p>
            <a:pPr algn="just"/>
            <a:r>
              <a:rPr lang="en-GB" b="0" i="0" dirty="0">
                <a:solidFill>
                  <a:schemeClr val="tx1">
                    <a:lumMod val="95000"/>
                    <a:lumOff val="5000"/>
                  </a:schemeClr>
                </a:solidFill>
                <a:effectLst/>
              </a:rPr>
              <a:t>One of the alternative of array implementation is linked list implementation of queue.</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The storage requirement of linked representation of a queue with n elements is o(n) while the time requirement for operations is o(1).</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In a linked queue, each node of the queue consists of two parts i.e. data part and the link part. Each element of the queue points to its immediate next element in the memory.</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In the linked queue, there are two pointers maintained in the memory i.e. front pointer and rear pointer. The front pointer contains the address of the starting element of the queue while the rear pointer contains the address of the last element of the queue.</a:t>
            </a:r>
          </a:p>
          <a:p>
            <a:pPr algn="just"/>
            <a:endParaRPr lang="en-IN" dirty="0">
              <a:solidFill>
                <a:schemeClr val="tx1">
                  <a:lumMod val="95000"/>
                  <a:lumOff val="5000"/>
                </a:schemeClr>
              </a:solidFill>
            </a:endParaRPr>
          </a:p>
        </p:txBody>
      </p:sp>
    </p:spTree>
    <p:extLst>
      <p:ext uri="{BB962C8B-B14F-4D97-AF65-F5344CB8AC3E}">
        <p14:creationId xmlns:p14="http://schemas.microsoft.com/office/powerpoint/2010/main" val="270490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Linked List representation of Queue </a:t>
            </a:r>
          </a:p>
        </p:txBody>
      </p:sp>
      <p:pic>
        <p:nvPicPr>
          <p:cNvPr id="10242" name="Picture 2" descr="Linked List implementation of Queue">
            <a:extLst>
              <a:ext uri="{FF2B5EF4-FFF2-40B4-BE49-F238E27FC236}">
                <a16:creationId xmlns:a16="http://schemas.microsoft.com/office/drawing/2014/main" id="{B04858BD-03F4-955E-71BA-684D22365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3600450"/>
            <a:ext cx="6296025" cy="1581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C20035-B950-ABF2-97C5-9968AF01998B}"/>
              </a:ext>
            </a:extLst>
          </p:cNvPr>
          <p:cNvSpPr txBox="1"/>
          <p:nvPr/>
        </p:nvSpPr>
        <p:spPr>
          <a:xfrm>
            <a:off x="684212" y="1676400"/>
            <a:ext cx="10972800" cy="1200329"/>
          </a:xfrm>
          <a:prstGeom prst="rect">
            <a:avLst/>
          </a:prstGeom>
          <a:noFill/>
        </p:spPr>
        <p:txBody>
          <a:bodyPr wrap="square">
            <a:spAutoFit/>
          </a:bodyPr>
          <a:lstStyle/>
          <a:p>
            <a:pPr algn="just"/>
            <a:r>
              <a:rPr lang="en-GB" b="0" i="0" dirty="0">
                <a:solidFill>
                  <a:schemeClr val="tx1">
                    <a:lumMod val="95000"/>
                    <a:lumOff val="5000"/>
                  </a:schemeClr>
                </a:solidFill>
                <a:effectLst/>
              </a:rPr>
              <a:t>Insertion and deletions are performed at rear and front end respectively. </a:t>
            </a:r>
          </a:p>
          <a:p>
            <a:pPr algn="just"/>
            <a:r>
              <a:rPr lang="en-GB" b="0" i="0" dirty="0">
                <a:solidFill>
                  <a:schemeClr val="tx1">
                    <a:lumMod val="95000"/>
                    <a:lumOff val="5000"/>
                  </a:schemeClr>
                </a:solidFill>
                <a:effectLst/>
              </a:rPr>
              <a:t>If front and rear both are NULL, it indicates that the queue is empty.</a:t>
            </a:r>
          </a:p>
          <a:p>
            <a:pPr algn="just"/>
            <a:r>
              <a:rPr lang="en-GB" b="0" i="0" dirty="0">
                <a:solidFill>
                  <a:schemeClr val="tx1">
                    <a:lumMod val="95000"/>
                    <a:lumOff val="5000"/>
                  </a:schemeClr>
                </a:solidFill>
                <a:effectLst/>
              </a:rPr>
              <a:t>The linked representation of queue is shown in the following figure.</a:t>
            </a:r>
          </a:p>
        </p:txBody>
      </p:sp>
    </p:spTree>
    <p:extLst>
      <p:ext uri="{BB962C8B-B14F-4D97-AF65-F5344CB8AC3E}">
        <p14:creationId xmlns:p14="http://schemas.microsoft.com/office/powerpoint/2010/main" val="393560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Queue ?</a:t>
            </a:r>
          </a:p>
        </p:txBody>
      </p:sp>
      <p:sp>
        <p:nvSpPr>
          <p:cNvPr id="6" name="TextBox 5">
            <a:extLst>
              <a:ext uri="{FF2B5EF4-FFF2-40B4-BE49-F238E27FC236}">
                <a16:creationId xmlns:a16="http://schemas.microsoft.com/office/drawing/2014/main" id="{A66A512E-CB93-9D87-A165-A37DA2508782}"/>
              </a:ext>
            </a:extLst>
          </p:cNvPr>
          <p:cNvSpPr txBox="1"/>
          <p:nvPr/>
        </p:nvSpPr>
        <p:spPr>
          <a:xfrm>
            <a:off x="516987" y="1447800"/>
            <a:ext cx="10549719" cy="2677656"/>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A queue can be defined as an ordered list which enables insert operations to be performed at one end called </a:t>
            </a:r>
            <a:r>
              <a:rPr lang="en-GB" b="1" i="0" dirty="0">
                <a:solidFill>
                  <a:schemeClr val="tx1">
                    <a:lumMod val="95000"/>
                    <a:lumOff val="5000"/>
                  </a:schemeClr>
                </a:solidFill>
                <a:effectLst/>
              </a:rPr>
              <a:t>REAR</a:t>
            </a:r>
            <a:r>
              <a:rPr lang="en-GB" b="0" i="0" dirty="0">
                <a:solidFill>
                  <a:schemeClr val="tx1">
                    <a:lumMod val="95000"/>
                    <a:lumOff val="5000"/>
                  </a:schemeClr>
                </a:solidFill>
                <a:effectLst/>
              </a:rPr>
              <a:t> and delete operations to be performed at another end called </a:t>
            </a:r>
            <a:r>
              <a:rPr lang="en-GB" b="1" i="0" dirty="0">
                <a:solidFill>
                  <a:schemeClr val="tx1">
                    <a:lumMod val="95000"/>
                    <a:lumOff val="5000"/>
                  </a:schemeClr>
                </a:solidFill>
                <a:effectLst/>
              </a:rPr>
              <a:t>FRONT</a:t>
            </a:r>
            <a:r>
              <a:rPr lang="en-GB" b="0" i="0" dirty="0">
                <a:solidFill>
                  <a:schemeClr val="tx1">
                    <a:lumMod val="95000"/>
                    <a:lumOff val="5000"/>
                  </a:schemeClr>
                </a:solidFill>
                <a:effectLst/>
              </a:rPr>
              <a:t>.</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 Queue is referred to be as First In First Out list.</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0" i="0" dirty="0">
                <a:solidFill>
                  <a:schemeClr val="tx1">
                    <a:lumMod val="95000"/>
                    <a:lumOff val="5000"/>
                  </a:schemeClr>
                </a:solidFill>
                <a:effectLst/>
              </a:rPr>
              <a:t>For example, people waiting in line for a rail ticket form a queue.</a:t>
            </a:r>
          </a:p>
        </p:txBody>
      </p:sp>
      <p:pic>
        <p:nvPicPr>
          <p:cNvPr id="1026" name="Picture 2" descr="ds Queue">
            <a:extLst>
              <a:ext uri="{FF2B5EF4-FFF2-40B4-BE49-F238E27FC236}">
                <a16:creationId xmlns:a16="http://schemas.microsoft.com/office/drawing/2014/main" id="{BFCA3741-9347-3130-53DE-81E14397E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4382661"/>
            <a:ext cx="7319670" cy="219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Applications of Queue</a:t>
            </a:r>
          </a:p>
        </p:txBody>
      </p:sp>
      <p:sp>
        <p:nvSpPr>
          <p:cNvPr id="2" name="TextBox 1">
            <a:extLst>
              <a:ext uri="{FF2B5EF4-FFF2-40B4-BE49-F238E27FC236}">
                <a16:creationId xmlns:a16="http://schemas.microsoft.com/office/drawing/2014/main" id="{2201577F-EA7D-6EF2-ACFA-DBCBF12F58DC}"/>
              </a:ext>
            </a:extLst>
          </p:cNvPr>
          <p:cNvSpPr txBox="1"/>
          <p:nvPr/>
        </p:nvSpPr>
        <p:spPr>
          <a:xfrm>
            <a:off x="455612" y="1371600"/>
            <a:ext cx="11049000" cy="4893647"/>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
            </a:pPr>
            <a:r>
              <a:rPr lang="en-GB" b="0" i="0" dirty="0">
                <a:solidFill>
                  <a:srgbClr val="000000"/>
                </a:solidFill>
                <a:effectLst/>
                <a:latin typeface="inter-regular"/>
              </a:rPr>
              <a:t>Queues are widely used as waiting lists for a single shared resource like printer, disk, CPU.</a:t>
            </a:r>
          </a:p>
          <a:p>
            <a:pPr algn="just">
              <a:buClr>
                <a:schemeClr val="accent1">
                  <a:lumMod val="50000"/>
                </a:schemeClr>
              </a:buClr>
            </a:pPr>
            <a:endParaRPr lang="en-GB" b="0" i="0" dirty="0">
              <a:solidFill>
                <a:srgbClr val="000000"/>
              </a:solidFill>
              <a:effectLst/>
              <a:latin typeface="inter-regular"/>
            </a:endParaRPr>
          </a:p>
          <a:p>
            <a:pPr marL="342900" indent="-342900" algn="just">
              <a:buClr>
                <a:schemeClr val="accent1">
                  <a:lumMod val="50000"/>
                </a:schemeClr>
              </a:buClr>
              <a:buFont typeface="Wingdings" panose="05000000000000000000" pitchFamily="2" charset="2"/>
              <a:buChar char="§"/>
            </a:pPr>
            <a:r>
              <a:rPr lang="en-GB" b="0" i="0" dirty="0">
                <a:solidFill>
                  <a:srgbClr val="000000"/>
                </a:solidFill>
                <a:effectLst/>
                <a:latin typeface="inter-regular"/>
              </a:rPr>
              <a:t>Queues are used in asynchronous transfer of data (where data is not being transferred at the same rate between two processes) for </a:t>
            </a:r>
            <a:r>
              <a:rPr lang="en-GB" b="0" i="0" dirty="0" err="1">
                <a:solidFill>
                  <a:srgbClr val="000000"/>
                </a:solidFill>
                <a:effectLst/>
                <a:latin typeface="inter-regular"/>
              </a:rPr>
              <a:t>eg.</a:t>
            </a:r>
            <a:r>
              <a:rPr lang="en-GB" b="0" i="0" dirty="0">
                <a:solidFill>
                  <a:srgbClr val="000000"/>
                </a:solidFill>
                <a:effectLst/>
                <a:latin typeface="inter-regular"/>
              </a:rPr>
              <a:t> pipes, file IO, sockets.</a:t>
            </a:r>
          </a:p>
          <a:p>
            <a:pPr algn="just">
              <a:buClr>
                <a:schemeClr val="accent1">
                  <a:lumMod val="50000"/>
                </a:schemeClr>
              </a:buClr>
            </a:pPr>
            <a:endParaRPr lang="en-GB" b="0" i="0" dirty="0">
              <a:solidFill>
                <a:srgbClr val="000000"/>
              </a:solidFill>
              <a:effectLst/>
              <a:latin typeface="inter-regular"/>
            </a:endParaRPr>
          </a:p>
          <a:p>
            <a:pPr marL="342900" indent="-342900" algn="just">
              <a:buClr>
                <a:schemeClr val="accent1">
                  <a:lumMod val="50000"/>
                </a:schemeClr>
              </a:buClr>
              <a:buFont typeface="Wingdings" panose="05000000000000000000" pitchFamily="2" charset="2"/>
              <a:buChar char="§"/>
            </a:pPr>
            <a:r>
              <a:rPr lang="en-GB" b="0" i="0" dirty="0">
                <a:solidFill>
                  <a:srgbClr val="000000"/>
                </a:solidFill>
                <a:effectLst/>
                <a:latin typeface="inter-regular"/>
              </a:rPr>
              <a:t>Queues are used as buffers in most of the applications like MP3 media player, CD player, etc.</a:t>
            </a:r>
          </a:p>
          <a:p>
            <a:pPr algn="just">
              <a:buClr>
                <a:schemeClr val="accent1">
                  <a:lumMod val="50000"/>
                </a:schemeClr>
              </a:buClr>
            </a:pPr>
            <a:endParaRPr lang="en-GB" b="0" i="0" dirty="0">
              <a:solidFill>
                <a:srgbClr val="000000"/>
              </a:solidFill>
              <a:effectLst/>
              <a:latin typeface="inter-regular"/>
            </a:endParaRPr>
          </a:p>
          <a:p>
            <a:pPr marL="342900" indent="-342900" algn="just">
              <a:buClr>
                <a:schemeClr val="accent1">
                  <a:lumMod val="50000"/>
                </a:schemeClr>
              </a:buClr>
              <a:buFont typeface="Wingdings" panose="05000000000000000000" pitchFamily="2" charset="2"/>
              <a:buChar char="§"/>
            </a:pPr>
            <a:r>
              <a:rPr lang="en-GB" b="0" i="0" dirty="0">
                <a:solidFill>
                  <a:srgbClr val="000000"/>
                </a:solidFill>
                <a:effectLst/>
                <a:latin typeface="inter-regular"/>
              </a:rPr>
              <a:t>Queue are used to maintain the play list in media players in order to add and remove the songs from the play-list.</a:t>
            </a:r>
          </a:p>
          <a:p>
            <a:pPr algn="just">
              <a:buClr>
                <a:schemeClr val="accent1">
                  <a:lumMod val="50000"/>
                </a:schemeClr>
              </a:buClr>
            </a:pPr>
            <a:endParaRPr lang="en-GB" b="0" i="0" dirty="0">
              <a:solidFill>
                <a:srgbClr val="000000"/>
              </a:solidFill>
              <a:effectLst/>
              <a:latin typeface="inter-regular"/>
            </a:endParaRPr>
          </a:p>
          <a:p>
            <a:pPr marL="342900" indent="-342900" algn="just">
              <a:buClr>
                <a:schemeClr val="accent1">
                  <a:lumMod val="50000"/>
                </a:schemeClr>
              </a:buClr>
              <a:buFont typeface="Wingdings" panose="05000000000000000000" pitchFamily="2" charset="2"/>
              <a:buChar char="§"/>
            </a:pPr>
            <a:r>
              <a:rPr lang="en-GB" b="0" i="0" dirty="0">
                <a:solidFill>
                  <a:srgbClr val="000000"/>
                </a:solidFill>
                <a:effectLst/>
                <a:latin typeface="inter-regular"/>
              </a:rPr>
              <a:t>Queues are used in operating systems for handling interrupts.</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Queue</a:t>
            </a:r>
          </a:p>
        </p:txBody>
      </p:sp>
      <p:pic>
        <p:nvPicPr>
          <p:cNvPr id="2050" name="Picture 2" descr="Types of Queue">
            <a:extLst>
              <a:ext uri="{FF2B5EF4-FFF2-40B4-BE49-F238E27FC236}">
                <a16:creationId xmlns:a16="http://schemas.microsoft.com/office/drawing/2014/main" id="{613CD954-D580-A385-5D21-F85686D76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447800"/>
            <a:ext cx="7772400" cy="471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Queue</a:t>
            </a:r>
          </a:p>
        </p:txBody>
      </p:sp>
      <p:sp>
        <p:nvSpPr>
          <p:cNvPr id="3" name="TextBox 2">
            <a:extLst>
              <a:ext uri="{FF2B5EF4-FFF2-40B4-BE49-F238E27FC236}">
                <a16:creationId xmlns:a16="http://schemas.microsoft.com/office/drawing/2014/main" id="{9FD53470-4A5F-5755-AA05-D3C2903B8EEA}"/>
              </a:ext>
            </a:extLst>
          </p:cNvPr>
          <p:cNvSpPr txBox="1"/>
          <p:nvPr/>
        </p:nvSpPr>
        <p:spPr>
          <a:xfrm>
            <a:off x="531812" y="1447800"/>
            <a:ext cx="10972800" cy="193899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Simple Queue or Linear Queue</a:t>
            </a:r>
          </a:p>
          <a:p>
            <a:pPr algn="just"/>
            <a:r>
              <a:rPr lang="en-GB" b="0" i="0" dirty="0">
                <a:solidFill>
                  <a:schemeClr val="tx1">
                    <a:lumMod val="95000"/>
                    <a:lumOff val="5000"/>
                  </a:schemeClr>
                </a:solidFill>
                <a:effectLst/>
              </a:rPr>
              <a:t>In Linear Queue, an insertion takes place from one end while the deletion occurs from another end. The end at which the insertion takes place is known as the rear end, and the end at which the deletion takes place is known as front end. It strictly follows the FIFO rule.</a:t>
            </a:r>
          </a:p>
        </p:txBody>
      </p:sp>
      <p:pic>
        <p:nvPicPr>
          <p:cNvPr id="4098" name="Picture 2" descr="Types of Queue">
            <a:extLst>
              <a:ext uri="{FF2B5EF4-FFF2-40B4-BE49-F238E27FC236}">
                <a16:creationId xmlns:a16="http://schemas.microsoft.com/office/drawing/2014/main" id="{398757AF-760C-F0FC-34A8-4E88A8260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3471209"/>
            <a:ext cx="7143750" cy="1123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2BFE03-C68E-C5A5-E6B7-EB2A63B86497}"/>
              </a:ext>
            </a:extLst>
          </p:cNvPr>
          <p:cNvSpPr txBox="1"/>
          <p:nvPr/>
        </p:nvSpPr>
        <p:spPr>
          <a:xfrm>
            <a:off x="559144" y="4628289"/>
            <a:ext cx="10972800" cy="1938992"/>
          </a:xfrm>
          <a:prstGeom prst="rect">
            <a:avLst/>
          </a:prstGeom>
          <a:noFill/>
        </p:spPr>
        <p:txBody>
          <a:bodyPr wrap="square">
            <a:spAutoFit/>
          </a:bodyPr>
          <a:lstStyle/>
          <a:p>
            <a:r>
              <a:rPr lang="en-GB" b="0" i="0" dirty="0">
                <a:solidFill>
                  <a:schemeClr val="tx1">
                    <a:lumMod val="95000"/>
                    <a:lumOff val="5000"/>
                  </a:schemeClr>
                </a:solidFill>
                <a:effectLst/>
              </a:rPr>
              <a:t>The major drawback of using a linear Queue is that insertion is done only from the rear end. If the first three elements are deleted from the Queue, we cannot insert more elements even though the space is available in a Linear Queue. In this case, the linear Queue shows the overflow condition as the rear is pointing to the last element of the Queue.</a:t>
            </a:r>
            <a:endParaRPr lang="en-IN" dirty="0">
              <a:solidFill>
                <a:schemeClr val="tx1">
                  <a:lumMod val="95000"/>
                  <a:lumOff val="5000"/>
                </a:schemeClr>
              </a:solidFill>
            </a:endParaRPr>
          </a:p>
        </p:txBody>
      </p:sp>
    </p:spTree>
    <p:extLst>
      <p:ext uri="{BB962C8B-B14F-4D97-AF65-F5344CB8AC3E}">
        <p14:creationId xmlns:p14="http://schemas.microsoft.com/office/powerpoint/2010/main" val="152632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Queue</a:t>
            </a:r>
          </a:p>
        </p:txBody>
      </p:sp>
      <p:sp>
        <p:nvSpPr>
          <p:cNvPr id="3" name="TextBox 2">
            <a:extLst>
              <a:ext uri="{FF2B5EF4-FFF2-40B4-BE49-F238E27FC236}">
                <a16:creationId xmlns:a16="http://schemas.microsoft.com/office/drawing/2014/main" id="{9FD53470-4A5F-5755-AA05-D3C2903B8EEA}"/>
              </a:ext>
            </a:extLst>
          </p:cNvPr>
          <p:cNvSpPr txBox="1"/>
          <p:nvPr/>
        </p:nvSpPr>
        <p:spPr>
          <a:xfrm>
            <a:off x="531812" y="1447800"/>
            <a:ext cx="10972800" cy="193899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chemeClr val="tx1">
                    <a:lumMod val="95000"/>
                    <a:lumOff val="5000"/>
                  </a:schemeClr>
                </a:solidFill>
              </a:rPr>
              <a:t>Circular </a:t>
            </a:r>
            <a:r>
              <a:rPr lang="en-GB" b="1" i="0" dirty="0">
                <a:solidFill>
                  <a:schemeClr val="tx1">
                    <a:lumMod val="95000"/>
                    <a:lumOff val="5000"/>
                  </a:schemeClr>
                </a:solidFill>
                <a:effectLst/>
              </a:rPr>
              <a:t>Queue</a:t>
            </a:r>
          </a:p>
          <a:p>
            <a:pPr algn="just"/>
            <a:r>
              <a:rPr lang="en-GB" b="0" i="0" dirty="0">
                <a:solidFill>
                  <a:schemeClr val="tx1">
                    <a:lumMod val="95000"/>
                    <a:lumOff val="5000"/>
                  </a:schemeClr>
                </a:solidFill>
                <a:effectLst/>
              </a:rPr>
              <a:t>In Circular Queue, all the nodes are represented as circular. It is similar to the linear Queue except that the last element of the queue is connected to the first element. It is also known as Ring Buffer, as all the ends are connected to another end. The representation of circular queue is shown in the below image -</a:t>
            </a:r>
          </a:p>
        </p:txBody>
      </p:sp>
      <p:sp>
        <p:nvSpPr>
          <p:cNvPr id="6" name="TextBox 5">
            <a:extLst>
              <a:ext uri="{FF2B5EF4-FFF2-40B4-BE49-F238E27FC236}">
                <a16:creationId xmlns:a16="http://schemas.microsoft.com/office/drawing/2014/main" id="{182BFE03-C68E-C5A5-E6B7-EB2A63B86497}"/>
              </a:ext>
            </a:extLst>
          </p:cNvPr>
          <p:cNvSpPr txBox="1"/>
          <p:nvPr/>
        </p:nvSpPr>
        <p:spPr>
          <a:xfrm>
            <a:off x="533537" y="4942199"/>
            <a:ext cx="10972800" cy="1938992"/>
          </a:xfrm>
          <a:prstGeom prst="rect">
            <a:avLst/>
          </a:prstGeom>
          <a:noFill/>
        </p:spPr>
        <p:txBody>
          <a:bodyPr wrap="square">
            <a:spAutoFit/>
          </a:bodyPr>
          <a:lstStyle/>
          <a:p>
            <a:r>
              <a:rPr lang="en-GB" b="0" i="0" dirty="0">
                <a:solidFill>
                  <a:schemeClr val="tx1">
                    <a:lumMod val="95000"/>
                    <a:lumOff val="5000"/>
                  </a:schemeClr>
                </a:solidFill>
                <a:effectLst/>
              </a:rPr>
              <a:t>The drawback that occurs in a linear queue is overcome by using the circular queue. If the empty space is available in a circular queue, the new element can be added in an empty space by simply incrementing the value of rear. The main advantage of using the circular queue is better memory utilization.</a:t>
            </a:r>
            <a:br>
              <a:rPr lang="en-GB" b="0" i="0" dirty="0">
                <a:solidFill>
                  <a:schemeClr val="tx1">
                    <a:lumMod val="95000"/>
                    <a:lumOff val="5000"/>
                  </a:schemeClr>
                </a:solidFill>
                <a:effectLst/>
              </a:rPr>
            </a:br>
            <a:endParaRPr lang="en-IN" dirty="0">
              <a:solidFill>
                <a:schemeClr val="tx1">
                  <a:lumMod val="95000"/>
                  <a:lumOff val="5000"/>
                </a:schemeClr>
              </a:solidFill>
            </a:endParaRPr>
          </a:p>
        </p:txBody>
      </p:sp>
      <p:pic>
        <p:nvPicPr>
          <p:cNvPr id="5122" name="Picture 2" descr="Types of Queue">
            <a:extLst>
              <a:ext uri="{FF2B5EF4-FFF2-40B4-BE49-F238E27FC236}">
                <a16:creationId xmlns:a16="http://schemas.microsoft.com/office/drawing/2014/main" id="{D9915327-A4E2-2A4D-A985-01BB0BC53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3490291"/>
            <a:ext cx="61912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26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Queue</a:t>
            </a:r>
          </a:p>
        </p:txBody>
      </p:sp>
      <p:sp>
        <p:nvSpPr>
          <p:cNvPr id="3" name="TextBox 2">
            <a:extLst>
              <a:ext uri="{FF2B5EF4-FFF2-40B4-BE49-F238E27FC236}">
                <a16:creationId xmlns:a16="http://schemas.microsoft.com/office/drawing/2014/main" id="{9FD53470-4A5F-5755-AA05-D3C2903B8EEA}"/>
              </a:ext>
            </a:extLst>
          </p:cNvPr>
          <p:cNvSpPr txBox="1"/>
          <p:nvPr/>
        </p:nvSpPr>
        <p:spPr>
          <a:xfrm>
            <a:off x="455681" y="1353001"/>
            <a:ext cx="10972800" cy="193899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chemeClr val="tx1">
                    <a:lumMod val="95000"/>
                    <a:lumOff val="5000"/>
                  </a:schemeClr>
                </a:solidFill>
              </a:rPr>
              <a:t>Priority </a:t>
            </a:r>
            <a:r>
              <a:rPr lang="en-GB" b="1" i="0" dirty="0">
                <a:solidFill>
                  <a:schemeClr val="tx1">
                    <a:lumMod val="95000"/>
                    <a:lumOff val="5000"/>
                  </a:schemeClr>
                </a:solidFill>
                <a:effectLst/>
              </a:rPr>
              <a:t> Queue</a:t>
            </a:r>
          </a:p>
          <a:p>
            <a:pPr algn="just"/>
            <a:r>
              <a:rPr lang="en-GB" b="0" i="0" dirty="0">
                <a:solidFill>
                  <a:schemeClr val="tx1">
                    <a:lumMod val="95000"/>
                    <a:lumOff val="5000"/>
                  </a:schemeClr>
                </a:solidFill>
                <a:effectLst/>
              </a:rPr>
              <a:t>It is a special type of queue in which the elements are arranged based on the priority. </a:t>
            </a:r>
            <a:r>
              <a:rPr lang="en-GB" dirty="0">
                <a:solidFill>
                  <a:schemeClr val="tx1">
                    <a:lumMod val="95000"/>
                    <a:lumOff val="5000"/>
                  </a:schemeClr>
                </a:solidFill>
              </a:rPr>
              <a:t>E</a:t>
            </a:r>
            <a:r>
              <a:rPr lang="en-GB" b="0" i="0" dirty="0">
                <a:solidFill>
                  <a:schemeClr val="tx1">
                    <a:lumMod val="95000"/>
                    <a:lumOff val="5000"/>
                  </a:schemeClr>
                </a:solidFill>
                <a:effectLst/>
              </a:rPr>
              <a:t>very element has a priority associated with it. Suppose some elements occur with the same priority, they will be arranged according to the FIFO principle. </a:t>
            </a:r>
          </a:p>
        </p:txBody>
      </p:sp>
      <p:sp>
        <p:nvSpPr>
          <p:cNvPr id="6" name="TextBox 5">
            <a:extLst>
              <a:ext uri="{FF2B5EF4-FFF2-40B4-BE49-F238E27FC236}">
                <a16:creationId xmlns:a16="http://schemas.microsoft.com/office/drawing/2014/main" id="{182BFE03-C68E-C5A5-E6B7-EB2A63B86497}"/>
              </a:ext>
            </a:extLst>
          </p:cNvPr>
          <p:cNvSpPr txBox="1"/>
          <p:nvPr/>
        </p:nvSpPr>
        <p:spPr>
          <a:xfrm>
            <a:off x="493712" y="4800600"/>
            <a:ext cx="10972800" cy="2308324"/>
          </a:xfrm>
          <a:prstGeom prst="rect">
            <a:avLst/>
          </a:prstGeom>
          <a:noFill/>
        </p:spPr>
        <p:txBody>
          <a:bodyPr wrap="square">
            <a:spAutoFit/>
          </a:bodyPr>
          <a:lstStyle/>
          <a:p>
            <a:pPr algn="just"/>
            <a:r>
              <a:rPr lang="en-GB" b="0" i="0" dirty="0">
                <a:solidFill>
                  <a:srgbClr val="333333"/>
                </a:solidFill>
                <a:effectLst/>
              </a:rPr>
              <a:t>Insertion in priority queue takes place based on the arrival, while deletion in the priority queue occurs based on the priority. Priority queue is mainly used to implement the CPU scheduling algorithms.</a:t>
            </a:r>
          </a:p>
          <a:p>
            <a:pPr algn="just"/>
            <a:r>
              <a:rPr lang="en-GB" b="0" i="0" dirty="0">
                <a:solidFill>
                  <a:srgbClr val="333333"/>
                </a:solidFill>
                <a:effectLst/>
              </a:rPr>
              <a:t>There are two types of priority queue that are Ascending Priority Queue and Descending Priority Queue.</a:t>
            </a:r>
          </a:p>
          <a:p>
            <a:endParaRPr lang="en-IN" dirty="0">
              <a:solidFill>
                <a:schemeClr val="tx1">
                  <a:lumMod val="95000"/>
                  <a:lumOff val="5000"/>
                </a:schemeClr>
              </a:solidFill>
            </a:endParaRPr>
          </a:p>
        </p:txBody>
      </p:sp>
      <p:pic>
        <p:nvPicPr>
          <p:cNvPr id="6146" name="Picture 2" descr="Types of Queue">
            <a:extLst>
              <a:ext uri="{FF2B5EF4-FFF2-40B4-BE49-F238E27FC236}">
                <a16:creationId xmlns:a16="http://schemas.microsoft.com/office/drawing/2014/main" id="{AD9A3875-3B8E-5DF8-5FC3-92EADE1B1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2895600"/>
            <a:ext cx="5410200" cy="187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7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Types of Queue</a:t>
            </a:r>
          </a:p>
        </p:txBody>
      </p:sp>
      <p:sp>
        <p:nvSpPr>
          <p:cNvPr id="3" name="TextBox 2">
            <a:extLst>
              <a:ext uri="{FF2B5EF4-FFF2-40B4-BE49-F238E27FC236}">
                <a16:creationId xmlns:a16="http://schemas.microsoft.com/office/drawing/2014/main" id="{9FD53470-4A5F-5755-AA05-D3C2903B8EEA}"/>
              </a:ext>
            </a:extLst>
          </p:cNvPr>
          <p:cNvSpPr txBox="1"/>
          <p:nvPr/>
        </p:nvSpPr>
        <p:spPr>
          <a:xfrm>
            <a:off x="455681" y="1353001"/>
            <a:ext cx="10972800" cy="193899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chemeClr val="tx1">
                    <a:lumMod val="95000"/>
                    <a:lumOff val="5000"/>
                  </a:schemeClr>
                </a:solidFill>
              </a:rPr>
              <a:t>Deque(Double Ended </a:t>
            </a:r>
            <a:r>
              <a:rPr lang="en-GB" b="1" i="0" dirty="0">
                <a:solidFill>
                  <a:schemeClr val="tx1">
                    <a:lumMod val="95000"/>
                    <a:lumOff val="5000"/>
                  </a:schemeClr>
                </a:solidFill>
                <a:effectLst/>
              </a:rPr>
              <a:t>Queue)</a:t>
            </a:r>
          </a:p>
          <a:p>
            <a:pPr algn="just"/>
            <a:r>
              <a:rPr lang="en-GB" b="0" i="0" dirty="0">
                <a:solidFill>
                  <a:schemeClr val="tx1">
                    <a:lumMod val="95000"/>
                    <a:lumOff val="5000"/>
                  </a:schemeClr>
                </a:solidFill>
                <a:effectLst/>
              </a:rPr>
              <a:t>In Deque or Double Ended Queue, insertion and deletion can be done from both ends of the queue either from the front or rear. It means that we can insert and delete elements from both front and rear ends of the queue so, Deque does not follow the FIFO principle.</a:t>
            </a:r>
          </a:p>
        </p:txBody>
      </p:sp>
      <p:sp>
        <p:nvSpPr>
          <p:cNvPr id="6" name="TextBox 5">
            <a:extLst>
              <a:ext uri="{FF2B5EF4-FFF2-40B4-BE49-F238E27FC236}">
                <a16:creationId xmlns:a16="http://schemas.microsoft.com/office/drawing/2014/main" id="{182BFE03-C68E-C5A5-E6B7-EB2A63B86497}"/>
              </a:ext>
            </a:extLst>
          </p:cNvPr>
          <p:cNvSpPr txBox="1"/>
          <p:nvPr/>
        </p:nvSpPr>
        <p:spPr>
          <a:xfrm>
            <a:off x="398462" y="4700179"/>
            <a:ext cx="11258550" cy="1938992"/>
          </a:xfrm>
          <a:prstGeom prst="rect">
            <a:avLst/>
          </a:prstGeom>
          <a:noFill/>
        </p:spPr>
        <p:txBody>
          <a:bodyPr wrap="square">
            <a:spAutoFit/>
          </a:bodyPr>
          <a:lstStyle/>
          <a:p>
            <a:pPr algn="just"/>
            <a:r>
              <a:rPr lang="en-GB" b="0" i="0" dirty="0">
                <a:solidFill>
                  <a:schemeClr val="tx1">
                    <a:lumMod val="95000"/>
                    <a:lumOff val="5000"/>
                  </a:schemeClr>
                </a:solidFill>
                <a:effectLst/>
              </a:rPr>
              <a:t>There are two types of deque that are discussed as follows -</a:t>
            </a:r>
          </a:p>
          <a:p>
            <a:pPr marL="342900" indent="-342900" algn="just">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Input restricted deque -</a:t>
            </a:r>
            <a:r>
              <a:rPr lang="en-GB" b="0" i="0" dirty="0">
                <a:solidFill>
                  <a:schemeClr val="tx1">
                    <a:lumMod val="95000"/>
                    <a:lumOff val="5000"/>
                  </a:schemeClr>
                </a:solidFill>
                <a:effectLst/>
              </a:rPr>
              <a:t> Insertion operation can be performed at only one end, while deletion can be performed from both ends.</a:t>
            </a:r>
          </a:p>
          <a:p>
            <a:pPr marL="342900" indent="-342900">
              <a:buClr>
                <a:schemeClr val="accent1">
                  <a:lumMod val="50000"/>
                </a:schemeClr>
              </a:buClr>
              <a:buFont typeface="Wingdings" panose="05000000000000000000" pitchFamily="2" charset="2"/>
              <a:buChar char="Ø"/>
            </a:pPr>
            <a:r>
              <a:rPr lang="en-GB" b="1" i="0" dirty="0">
                <a:solidFill>
                  <a:schemeClr val="tx1">
                    <a:lumMod val="95000"/>
                    <a:lumOff val="5000"/>
                  </a:schemeClr>
                </a:solidFill>
                <a:effectLst/>
              </a:rPr>
              <a:t>Output restricted deque – </a:t>
            </a:r>
            <a:r>
              <a:rPr lang="en-GB" i="0" dirty="0">
                <a:solidFill>
                  <a:schemeClr val="tx1">
                    <a:lumMod val="95000"/>
                    <a:lumOff val="5000"/>
                  </a:schemeClr>
                </a:solidFill>
                <a:effectLst/>
              </a:rPr>
              <a:t>Deletion</a:t>
            </a:r>
            <a:r>
              <a:rPr lang="en-GB" b="1" i="0" dirty="0">
                <a:solidFill>
                  <a:schemeClr val="tx1">
                    <a:lumMod val="95000"/>
                    <a:lumOff val="5000"/>
                  </a:schemeClr>
                </a:solidFill>
                <a:effectLst/>
              </a:rPr>
              <a:t> </a:t>
            </a:r>
            <a:r>
              <a:rPr lang="en-GB" b="0" i="0" dirty="0">
                <a:solidFill>
                  <a:schemeClr val="tx1">
                    <a:lumMod val="95000"/>
                    <a:lumOff val="5000"/>
                  </a:schemeClr>
                </a:solidFill>
                <a:effectLst/>
              </a:rPr>
              <a:t>operation can be performed at only one end, while insertion can be performed from both ends.</a:t>
            </a:r>
            <a:endParaRPr lang="en-IN" dirty="0">
              <a:solidFill>
                <a:schemeClr val="tx1">
                  <a:lumMod val="95000"/>
                  <a:lumOff val="5000"/>
                </a:schemeClr>
              </a:solidFill>
            </a:endParaRPr>
          </a:p>
        </p:txBody>
      </p:sp>
      <p:pic>
        <p:nvPicPr>
          <p:cNvPr id="7170" name="Picture 2" descr="Types of Queue">
            <a:extLst>
              <a:ext uri="{FF2B5EF4-FFF2-40B4-BE49-F238E27FC236}">
                <a16:creationId xmlns:a16="http://schemas.microsoft.com/office/drawing/2014/main" id="{A4E9310C-7F33-94BD-F1F0-9007F8095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2878106"/>
            <a:ext cx="57150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5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1AB25B-37FE-4C29-09B2-EF0BBB7318C0}"/>
              </a:ext>
            </a:extLst>
          </p:cNvPr>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Operations Performed on Queue </a:t>
            </a:r>
          </a:p>
        </p:txBody>
      </p:sp>
      <p:sp>
        <p:nvSpPr>
          <p:cNvPr id="2" name="TextBox 1">
            <a:extLst>
              <a:ext uri="{FF2B5EF4-FFF2-40B4-BE49-F238E27FC236}">
                <a16:creationId xmlns:a16="http://schemas.microsoft.com/office/drawing/2014/main" id="{9AEB7B9D-BBE2-7353-169F-1FA678CBA1AD}"/>
              </a:ext>
            </a:extLst>
          </p:cNvPr>
          <p:cNvSpPr txBox="1"/>
          <p:nvPr/>
        </p:nvSpPr>
        <p:spPr>
          <a:xfrm>
            <a:off x="455612" y="1225689"/>
            <a:ext cx="11049000" cy="5632311"/>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Enqueue:</a:t>
            </a:r>
            <a:r>
              <a:rPr lang="en-GB" b="0" i="0" dirty="0">
                <a:solidFill>
                  <a:schemeClr val="tx1">
                    <a:lumMod val="95000"/>
                    <a:lumOff val="5000"/>
                  </a:schemeClr>
                </a:solidFill>
                <a:effectLst/>
              </a:rPr>
              <a:t> The Enqueue operation is used to insert the element at the rear end of the queue. It returns void.</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Dequeue:</a:t>
            </a:r>
            <a:r>
              <a:rPr lang="en-GB" b="0" i="0" dirty="0">
                <a:solidFill>
                  <a:schemeClr val="tx1">
                    <a:lumMod val="95000"/>
                    <a:lumOff val="5000"/>
                  </a:schemeClr>
                </a:solidFill>
                <a:effectLst/>
              </a:rPr>
              <a:t> It performs the deletion from the front-end of the queue. It also returns the element which has been removed from the front-end. It returns an integer value.</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Peek:</a:t>
            </a:r>
            <a:r>
              <a:rPr lang="en-GB" b="0" i="0" dirty="0">
                <a:solidFill>
                  <a:schemeClr val="tx1">
                    <a:lumMod val="95000"/>
                    <a:lumOff val="5000"/>
                  </a:schemeClr>
                </a:solidFill>
                <a:effectLst/>
              </a:rPr>
              <a:t> This is the third operation that returns the element, which is pointed by the front pointer in the queue but does not delete it.</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Queue overflow (</a:t>
            </a:r>
            <a:r>
              <a:rPr lang="en-GB" b="1" i="0" dirty="0" err="1">
                <a:solidFill>
                  <a:schemeClr val="tx1">
                    <a:lumMod val="95000"/>
                    <a:lumOff val="5000"/>
                  </a:schemeClr>
                </a:solidFill>
                <a:effectLst/>
              </a:rPr>
              <a:t>isfull</a:t>
            </a:r>
            <a:r>
              <a:rPr lang="en-GB" b="1" i="0" dirty="0">
                <a:solidFill>
                  <a:schemeClr val="tx1">
                    <a:lumMod val="95000"/>
                    <a:lumOff val="5000"/>
                  </a:schemeClr>
                </a:solidFill>
                <a:effectLst/>
              </a:rPr>
              <a:t>):</a:t>
            </a:r>
            <a:r>
              <a:rPr lang="en-GB" b="0" i="0" dirty="0">
                <a:solidFill>
                  <a:schemeClr val="tx1">
                    <a:lumMod val="95000"/>
                    <a:lumOff val="5000"/>
                  </a:schemeClr>
                </a:solidFill>
                <a:effectLst/>
              </a:rPr>
              <a:t> It shows the overflow condition when the queue is completely full.</a:t>
            </a:r>
          </a:p>
          <a:p>
            <a:pPr algn="just">
              <a:buClr>
                <a:schemeClr val="accent1">
                  <a:lumMod val="50000"/>
                </a:schemeClr>
              </a:buClr>
            </a:pPr>
            <a:endParaRPr lang="en-GB" b="0" i="0" dirty="0">
              <a:solidFill>
                <a:schemeClr val="tx1">
                  <a:lumMod val="95000"/>
                  <a:lumOff val="5000"/>
                </a:schemeClr>
              </a:solidFill>
              <a:effectLst/>
            </a:endParaRPr>
          </a:p>
          <a:p>
            <a:pPr marL="342900" indent="-342900" algn="just">
              <a:buClr>
                <a:schemeClr val="accent1">
                  <a:lumMod val="50000"/>
                </a:schemeClr>
              </a:buClr>
              <a:buFont typeface="Wingdings" panose="05000000000000000000" pitchFamily="2" charset="2"/>
              <a:buChar char="§"/>
            </a:pPr>
            <a:r>
              <a:rPr lang="en-GB" b="1" i="0" dirty="0">
                <a:solidFill>
                  <a:schemeClr val="tx1">
                    <a:lumMod val="95000"/>
                    <a:lumOff val="5000"/>
                  </a:schemeClr>
                </a:solidFill>
                <a:effectLst/>
              </a:rPr>
              <a:t>Queue underflow (</a:t>
            </a:r>
            <a:r>
              <a:rPr lang="en-GB" b="1" i="0" dirty="0" err="1">
                <a:solidFill>
                  <a:schemeClr val="tx1">
                    <a:lumMod val="95000"/>
                    <a:lumOff val="5000"/>
                  </a:schemeClr>
                </a:solidFill>
                <a:effectLst/>
              </a:rPr>
              <a:t>isempty</a:t>
            </a:r>
            <a:r>
              <a:rPr lang="en-GB" b="1" i="0" dirty="0">
                <a:solidFill>
                  <a:schemeClr val="tx1">
                    <a:lumMod val="95000"/>
                    <a:lumOff val="5000"/>
                  </a:schemeClr>
                </a:solidFill>
                <a:effectLst/>
              </a:rPr>
              <a:t>):</a:t>
            </a:r>
            <a:r>
              <a:rPr lang="en-GB" b="0" i="0" dirty="0">
                <a:solidFill>
                  <a:schemeClr val="tx1">
                    <a:lumMod val="95000"/>
                    <a:lumOff val="5000"/>
                  </a:schemeClr>
                </a:solidFill>
                <a:effectLst/>
              </a:rPr>
              <a:t> It shows the underflow condition when the Queue is empty, i.e., no elements are in the Queue.</a:t>
            </a:r>
          </a:p>
        </p:txBody>
      </p:sp>
    </p:spTree>
    <p:extLst>
      <p:ext uri="{BB962C8B-B14F-4D97-AF65-F5344CB8AC3E}">
        <p14:creationId xmlns:p14="http://schemas.microsoft.com/office/powerpoint/2010/main" val="120595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824</TotalTime>
  <Words>1250</Words>
  <Application>Microsoft Office PowerPoint</Application>
  <PresentationFormat>Custom</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Constantia</vt:lpstr>
      <vt:lpstr>inter-regular</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294</cp:revision>
  <dcterms:created xsi:type="dcterms:W3CDTF">2021-12-19T05:09:16Z</dcterms:created>
  <dcterms:modified xsi:type="dcterms:W3CDTF">2023-01-04T11:40:18Z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