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75" r:id="rId6"/>
    <p:sldId id="295" r:id="rId7"/>
    <p:sldId id="309" r:id="rId8"/>
    <p:sldId id="310" r:id="rId9"/>
    <p:sldId id="299" r:id="rId10"/>
    <p:sldId id="311" r:id="rId11"/>
    <p:sldId id="300" r:id="rId12"/>
    <p:sldId id="312" r:id="rId13"/>
    <p:sldId id="313" r:id="rId14"/>
    <p:sldId id="314" r:id="rId15"/>
    <p:sldId id="315" r:id="rId16"/>
    <p:sldId id="305" r:id="rId17"/>
    <p:sldId id="316" r:id="rId18"/>
    <p:sldId id="317" r:id="rId19"/>
    <p:sldId id="318" r:id="rId20"/>
    <p:sldId id="259"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492" autoAdjust="0"/>
  </p:normalViewPr>
  <p:slideViewPr>
    <p:cSldViewPr>
      <p:cViewPr>
        <p:scale>
          <a:sx n="66" d="100"/>
          <a:sy n="66" d="100"/>
        </p:scale>
        <p:origin x="1050" y="13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1/4/2023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1/4/2023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1/4/2023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1/4/2023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Data Structures</a:t>
            </a:r>
          </a:p>
        </p:txBody>
      </p:sp>
      <p:graphicFrame>
        <p:nvGraphicFramePr>
          <p:cNvPr id="4" name="Table 3"/>
          <p:cNvGraphicFramePr>
            <a:graphicFrameLocks noGrp="1"/>
          </p:cNvGraphicFramePr>
          <p:nvPr>
            <p:extLst>
              <p:ext uri="{D42A27DB-BD31-4B8C-83A1-F6EECF244321}">
                <p14:modId xmlns:p14="http://schemas.microsoft.com/office/powerpoint/2010/main" val="668953728"/>
              </p:ext>
            </p:extLst>
          </p:nvPr>
        </p:nvGraphicFramePr>
        <p:xfrm>
          <a:off x="455612" y="2514600"/>
          <a:ext cx="11041040" cy="2286000"/>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Tree</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What is tree?</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Basic terms used in tree</a:t>
                      </a:r>
                    </a:p>
                  </a:txBody>
                  <a:tcPr anchor="ctr"/>
                </a:tc>
                <a:extLst>
                  <a:ext uri="{0D108BD9-81ED-4DB2-BD59-A6C34878D82A}">
                    <a16:rowId xmlns:a16="http://schemas.microsoft.com/office/drawing/2014/main" val="2256441258"/>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Properties of tree</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Implementation of tree</a:t>
                      </a:r>
                    </a:p>
                  </a:txBody>
                  <a:tcPr anchor="ctr"/>
                </a:tc>
                <a:extLst>
                  <a:ext uri="{0D108BD9-81ED-4DB2-BD59-A6C34878D82A}">
                    <a16:rowId xmlns:a16="http://schemas.microsoft.com/office/drawing/2014/main" val="4205638916"/>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Applications of tree</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Types of tree</a:t>
                      </a:r>
                    </a:p>
                  </a:txBody>
                  <a:tcPr anchor="ctr"/>
                </a:tc>
                <a:extLst>
                  <a:ext uri="{0D108BD9-81ED-4DB2-BD59-A6C34878D82A}">
                    <a16:rowId xmlns:a16="http://schemas.microsoft.com/office/drawing/2014/main" val="3628100656"/>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Tree traversal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400" b="1" kern="1200" dirty="0">
                        <a:solidFill>
                          <a:schemeClr val="dk1"/>
                        </a:solidFill>
                        <a:latin typeface="+mn-lt"/>
                        <a:ea typeface="+mn-ea"/>
                        <a:cs typeface="+mn-cs"/>
                      </a:endParaRPr>
                    </a:p>
                  </a:txBody>
                  <a:tcPr anchor="ctr"/>
                </a:tc>
                <a:extLst>
                  <a:ext uri="{0D108BD9-81ED-4DB2-BD59-A6C34878D82A}">
                    <a16:rowId xmlns:a16="http://schemas.microsoft.com/office/drawing/2014/main" val="2959894605"/>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Types of Tree</a:t>
            </a:r>
          </a:p>
        </p:txBody>
      </p:sp>
      <p:sp>
        <p:nvSpPr>
          <p:cNvPr id="3" name="TextBox 2">
            <a:extLst>
              <a:ext uri="{FF2B5EF4-FFF2-40B4-BE49-F238E27FC236}">
                <a16:creationId xmlns:a16="http://schemas.microsoft.com/office/drawing/2014/main" id="{8B19E2A3-887F-30F6-1A23-D7BA9223206E}"/>
              </a:ext>
            </a:extLst>
          </p:cNvPr>
          <p:cNvSpPr txBox="1"/>
          <p:nvPr/>
        </p:nvSpPr>
        <p:spPr>
          <a:xfrm>
            <a:off x="531812" y="1447800"/>
            <a:ext cx="11049000" cy="2308324"/>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dirty="0">
                <a:solidFill>
                  <a:schemeClr val="tx1">
                    <a:lumMod val="95000"/>
                    <a:lumOff val="5000"/>
                  </a:schemeClr>
                </a:solidFill>
              </a:rPr>
              <a:t>Binary Search</a:t>
            </a:r>
            <a:r>
              <a:rPr lang="en-GB" b="1" i="0" dirty="0">
                <a:solidFill>
                  <a:schemeClr val="tx1">
                    <a:lumMod val="95000"/>
                    <a:lumOff val="5000"/>
                  </a:schemeClr>
                </a:solidFill>
                <a:effectLst/>
              </a:rPr>
              <a:t> tree:</a:t>
            </a:r>
            <a:r>
              <a:rPr lang="en-GB" b="0" i="0" dirty="0">
                <a:solidFill>
                  <a:schemeClr val="tx1">
                    <a:lumMod val="95000"/>
                    <a:lumOff val="5000"/>
                  </a:schemeClr>
                </a:solidFill>
                <a:effectLst/>
              </a:rPr>
              <a:t> Binary Search Tree (BST) is a binary tree extension with several optional restrictions. The left child value of a node should in BST be less than or equal to the parent value, and the right child value should always be greater than or equal to the parent’s value. This Binary Search Tree property makes it ideal for search operations since we can accurately determine at each node whether the value is in the left or right sub-tree.</a:t>
            </a:r>
            <a:endParaRPr lang="en-IN" dirty="0">
              <a:solidFill>
                <a:schemeClr val="tx1">
                  <a:lumMod val="95000"/>
                  <a:lumOff val="5000"/>
                </a:schemeClr>
              </a:solidFill>
            </a:endParaRPr>
          </a:p>
        </p:txBody>
      </p:sp>
      <p:pic>
        <p:nvPicPr>
          <p:cNvPr id="6150" name="Picture 6" descr="Binary search tree - Wikipedia">
            <a:extLst>
              <a:ext uri="{FF2B5EF4-FFF2-40B4-BE49-F238E27FC236}">
                <a16:creationId xmlns:a16="http://schemas.microsoft.com/office/drawing/2014/main" id="{61C15A5F-753B-B230-4B80-3E71EFEB9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212" y="3792410"/>
            <a:ext cx="3429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233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Types of Tree</a:t>
            </a:r>
          </a:p>
        </p:txBody>
      </p:sp>
      <p:sp>
        <p:nvSpPr>
          <p:cNvPr id="3" name="TextBox 2">
            <a:extLst>
              <a:ext uri="{FF2B5EF4-FFF2-40B4-BE49-F238E27FC236}">
                <a16:creationId xmlns:a16="http://schemas.microsoft.com/office/drawing/2014/main" id="{8B19E2A3-887F-30F6-1A23-D7BA9223206E}"/>
              </a:ext>
            </a:extLst>
          </p:cNvPr>
          <p:cNvSpPr txBox="1"/>
          <p:nvPr/>
        </p:nvSpPr>
        <p:spPr>
          <a:xfrm>
            <a:off x="377433" y="1295400"/>
            <a:ext cx="7545779" cy="5262979"/>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i="0" dirty="0">
                <a:solidFill>
                  <a:schemeClr val="tx1">
                    <a:lumMod val="95000"/>
                    <a:lumOff val="5000"/>
                  </a:schemeClr>
                </a:solidFill>
                <a:effectLst/>
              </a:rPr>
              <a:t>AVL tree:</a:t>
            </a:r>
            <a:r>
              <a:rPr lang="en-GB" b="0" i="0" dirty="0">
                <a:solidFill>
                  <a:schemeClr val="tx1">
                    <a:lumMod val="95000"/>
                    <a:lumOff val="5000"/>
                  </a:schemeClr>
                </a:solidFill>
                <a:effectLst/>
              </a:rPr>
              <a:t> AVL tree satisfies the property of the </a:t>
            </a:r>
            <a:r>
              <a:rPr lang="en-GB" b="1" i="1" dirty="0">
                <a:solidFill>
                  <a:schemeClr val="tx1">
                    <a:lumMod val="95000"/>
                    <a:lumOff val="5000"/>
                  </a:schemeClr>
                </a:solidFill>
                <a:effectLst/>
              </a:rPr>
              <a:t>binary tree</a:t>
            </a:r>
            <a:r>
              <a:rPr lang="en-GB" b="0" i="0" dirty="0">
                <a:solidFill>
                  <a:schemeClr val="tx1">
                    <a:lumMod val="95000"/>
                    <a:lumOff val="5000"/>
                  </a:schemeClr>
                </a:solidFill>
                <a:effectLst/>
              </a:rPr>
              <a:t> as well as of the </a:t>
            </a:r>
            <a:r>
              <a:rPr lang="en-GB" b="1" i="1" dirty="0">
                <a:solidFill>
                  <a:schemeClr val="tx1">
                    <a:lumMod val="95000"/>
                    <a:lumOff val="5000"/>
                  </a:schemeClr>
                </a:solidFill>
                <a:effectLst/>
              </a:rPr>
              <a:t>binary search tree</a:t>
            </a:r>
            <a:r>
              <a:rPr lang="en-GB" b="0" i="0" dirty="0">
                <a:solidFill>
                  <a:schemeClr val="tx1">
                    <a:lumMod val="95000"/>
                    <a:lumOff val="5000"/>
                  </a:schemeClr>
                </a:solidFill>
                <a:effectLst/>
              </a:rPr>
              <a:t>. It is a self-balancing binary search tree that was invented by </a:t>
            </a:r>
            <a:r>
              <a:rPr lang="en-GB" b="1" i="1" dirty="0">
                <a:solidFill>
                  <a:schemeClr val="tx1">
                    <a:lumMod val="95000"/>
                    <a:lumOff val="5000"/>
                  </a:schemeClr>
                </a:solidFill>
                <a:effectLst/>
              </a:rPr>
              <a:t>Adelson </a:t>
            </a:r>
            <a:r>
              <a:rPr lang="en-GB" b="1" i="1" dirty="0" err="1">
                <a:solidFill>
                  <a:schemeClr val="tx1">
                    <a:lumMod val="95000"/>
                    <a:lumOff val="5000"/>
                  </a:schemeClr>
                </a:solidFill>
                <a:effectLst/>
              </a:rPr>
              <a:t>Velsky</a:t>
            </a:r>
            <a:r>
              <a:rPr lang="en-GB" b="1" i="1" dirty="0">
                <a:solidFill>
                  <a:schemeClr val="tx1">
                    <a:lumMod val="95000"/>
                    <a:lumOff val="5000"/>
                  </a:schemeClr>
                </a:solidFill>
                <a:effectLst/>
              </a:rPr>
              <a:t> </a:t>
            </a:r>
            <a:r>
              <a:rPr lang="en-GB" b="1" i="1" dirty="0" err="1">
                <a:solidFill>
                  <a:schemeClr val="tx1">
                    <a:lumMod val="95000"/>
                    <a:lumOff val="5000"/>
                  </a:schemeClr>
                </a:solidFill>
                <a:effectLst/>
              </a:rPr>
              <a:t>Lindas</a:t>
            </a:r>
            <a:r>
              <a:rPr lang="en-GB" b="0" i="0" dirty="0">
                <a:solidFill>
                  <a:schemeClr val="tx1">
                    <a:lumMod val="95000"/>
                    <a:lumOff val="5000"/>
                  </a:schemeClr>
                </a:solidFill>
                <a:effectLst/>
              </a:rPr>
              <a:t>. Here, self-balancing means that balancing the heights of left subtree and right subtree. This balancing is measured in terms of the </a:t>
            </a:r>
            <a:r>
              <a:rPr lang="en-GB" b="1" i="1" dirty="0">
                <a:solidFill>
                  <a:schemeClr val="tx1">
                    <a:lumMod val="95000"/>
                    <a:lumOff val="5000"/>
                  </a:schemeClr>
                </a:solidFill>
                <a:effectLst/>
              </a:rPr>
              <a:t>balancing factor</a:t>
            </a:r>
            <a:r>
              <a:rPr lang="en-GB" b="0" i="0" dirty="0">
                <a:solidFill>
                  <a:schemeClr val="tx1">
                    <a:lumMod val="95000"/>
                    <a:lumOff val="5000"/>
                  </a:schemeClr>
                </a:solidFill>
                <a:effectLst/>
              </a:rPr>
              <a:t>. The balancing factor can be defined as the </a:t>
            </a:r>
            <a:r>
              <a:rPr lang="en-GB" b="1" i="1" dirty="0">
                <a:solidFill>
                  <a:schemeClr val="tx1">
                    <a:lumMod val="95000"/>
                    <a:lumOff val="5000"/>
                  </a:schemeClr>
                </a:solidFill>
                <a:effectLst/>
              </a:rPr>
              <a:t>difference between the height of the left subtree and the height of the right subtree</a:t>
            </a:r>
            <a:r>
              <a:rPr lang="en-GB" b="0" i="0" dirty="0">
                <a:solidFill>
                  <a:schemeClr val="tx1">
                    <a:lumMod val="95000"/>
                    <a:lumOff val="5000"/>
                  </a:schemeClr>
                </a:solidFill>
                <a:effectLst/>
              </a:rPr>
              <a:t>. The balancing factor's value must be either 0, -1, or 1; therefore, each node in the AVL tree should have the value of the balancing factor either as 0, -1, or 1.</a:t>
            </a:r>
            <a:endParaRPr lang="en-IN" dirty="0">
              <a:solidFill>
                <a:schemeClr val="tx1">
                  <a:lumMod val="95000"/>
                  <a:lumOff val="5000"/>
                </a:schemeClr>
              </a:solidFill>
            </a:endParaRPr>
          </a:p>
          <a:p>
            <a:pPr marL="342900" indent="-342900" algn="just">
              <a:buClr>
                <a:schemeClr val="accent1">
                  <a:lumMod val="50000"/>
                </a:schemeClr>
              </a:buClr>
              <a:buFont typeface="Wingdings" panose="05000000000000000000" pitchFamily="2" charset="2"/>
              <a:buChar char="Ø"/>
            </a:pPr>
            <a:endParaRPr lang="en-GB" b="0" i="0" dirty="0">
              <a:solidFill>
                <a:srgbClr val="333333"/>
              </a:solidFill>
              <a:effectLst/>
              <a:latin typeface="inter-regular"/>
            </a:endParaRPr>
          </a:p>
        </p:txBody>
      </p:sp>
      <p:pic>
        <p:nvPicPr>
          <p:cNvPr id="7172" name="Picture 4" descr="AVL Tree (Data Structures) - javatpoint">
            <a:extLst>
              <a:ext uri="{FF2B5EF4-FFF2-40B4-BE49-F238E27FC236}">
                <a16:creationId xmlns:a16="http://schemas.microsoft.com/office/drawing/2014/main" id="{B2330739-3FF7-4FCD-E97D-927A149CB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6719" y="1295400"/>
            <a:ext cx="3418571" cy="4042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718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Types of Tree</a:t>
            </a:r>
          </a:p>
        </p:txBody>
      </p:sp>
      <p:sp>
        <p:nvSpPr>
          <p:cNvPr id="3" name="TextBox 2">
            <a:extLst>
              <a:ext uri="{FF2B5EF4-FFF2-40B4-BE49-F238E27FC236}">
                <a16:creationId xmlns:a16="http://schemas.microsoft.com/office/drawing/2014/main" id="{8B19E2A3-887F-30F6-1A23-D7BA9223206E}"/>
              </a:ext>
            </a:extLst>
          </p:cNvPr>
          <p:cNvSpPr txBox="1"/>
          <p:nvPr/>
        </p:nvSpPr>
        <p:spPr>
          <a:xfrm>
            <a:off x="531812" y="1447800"/>
            <a:ext cx="11049000" cy="2677656"/>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dirty="0">
                <a:solidFill>
                  <a:schemeClr val="tx1">
                    <a:lumMod val="95000"/>
                    <a:lumOff val="5000"/>
                  </a:schemeClr>
                </a:solidFill>
              </a:rPr>
              <a:t>Red</a:t>
            </a:r>
            <a:r>
              <a:rPr lang="en-GB" b="1" i="0" dirty="0">
                <a:solidFill>
                  <a:schemeClr val="tx1">
                    <a:lumMod val="95000"/>
                    <a:lumOff val="5000"/>
                  </a:schemeClr>
                </a:solidFill>
                <a:effectLst/>
              </a:rPr>
              <a:t> Black </a:t>
            </a:r>
            <a:r>
              <a:rPr lang="en-GB" b="1" dirty="0">
                <a:solidFill>
                  <a:schemeClr val="tx1">
                    <a:lumMod val="95000"/>
                    <a:lumOff val="5000"/>
                  </a:schemeClr>
                </a:solidFill>
              </a:rPr>
              <a:t>T</a:t>
            </a:r>
            <a:r>
              <a:rPr lang="en-GB" b="1" i="0" dirty="0">
                <a:solidFill>
                  <a:schemeClr val="tx1">
                    <a:lumMod val="95000"/>
                    <a:lumOff val="5000"/>
                  </a:schemeClr>
                </a:solidFill>
                <a:effectLst/>
              </a:rPr>
              <a:t>ree:</a:t>
            </a:r>
            <a:r>
              <a:rPr lang="en-GB" b="0" i="0" dirty="0">
                <a:solidFill>
                  <a:schemeClr val="tx1">
                    <a:lumMod val="95000"/>
                    <a:lumOff val="5000"/>
                  </a:schemeClr>
                </a:solidFill>
                <a:effectLst/>
              </a:rPr>
              <a:t> </a:t>
            </a:r>
            <a:r>
              <a:rPr lang="en-GB" b="1" i="1" dirty="0">
                <a:solidFill>
                  <a:schemeClr val="tx1">
                    <a:lumMod val="95000"/>
                    <a:lumOff val="5000"/>
                  </a:schemeClr>
                </a:solidFill>
                <a:effectLst/>
              </a:rPr>
              <a:t>The red-black tree</a:t>
            </a:r>
            <a:r>
              <a:rPr lang="en-GB" b="0" i="0" dirty="0">
                <a:solidFill>
                  <a:schemeClr val="tx1">
                    <a:lumMod val="95000"/>
                    <a:lumOff val="5000"/>
                  </a:schemeClr>
                </a:solidFill>
                <a:effectLst/>
              </a:rPr>
              <a:t> is a self-balancing binary search tree. AVL tree is also a height balancing binary search tree then </a:t>
            </a:r>
            <a:r>
              <a:rPr lang="en-GB" b="1" i="0" dirty="0">
                <a:solidFill>
                  <a:schemeClr val="tx1">
                    <a:lumMod val="95000"/>
                    <a:lumOff val="5000"/>
                  </a:schemeClr>
                </a:solidFill>
                <a:effectLst/>
              </a:rPr>
              <a:t>why do we require a Red-Black tree</a:t>
            </a:r>
            <a:r>
              <a:rPr lang="en-GB" b="0" i="0" dirty="0">
                <a:solidFill>
                  <a:schemeClr val="tx1">
                    <a:lumMod val="95000"/>
                    <a:lumOff val="5000"/>
                  </a:schemeClr>
                </a:solidFill>
                <a:effectLst/>
              </a:rPr>
              <a:t>. In the AVL tree, we do not know how many rotations would be required to balance the tree, but in the Red-black tree, a maximum of 2 rotations are required to balance the tree. It contains one extra bit that represents either the red or black colour of a node to ensure the balancing of the tree.</a:t>
            </a:r>
            <a:endParaRPr lang="en-IN" dirty="0">
              <a:solidFill>
                <a:schemeClr val="tx1">
                  <a:lumMod val="95000"/>
                  <a:lumOff val="5000"/>
                </a:schemeClr>
              </a:solidFill>
            </a:endParaRPr>
          </a:p>
        </p:txBody>
      </p:sp>
      <p:pic>
        <p:nvPicPr>
          <p:cNvPr id="8196" name="Picture 4" descr="Red Black Tree Java - Javatpoint">
            <a:extLst>
              <a:ext uri="{FF2B5EF4-FFF2-40B4-BE49-F238E27FC236}">
                <a16:creationId xmlns:a16="http://schemas.microsoft.com/office/drawing/2014/main" id="{46CB4E7A-4F3A-89B0-CFA1-A0BED3572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412" y="3715567"/>
            <a:ext cx="3505200" cy="304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535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Tree Traversal</a:t>
            </a:r>
          </a:p>
        </p:txBody>
      </p:sp>
      <p:sp>
        <p:nvSpPr>
          <p:cNvPr id="3" name="TextBox 2">
            <a:extLst>
              <a:ext uri="{FF2B5EF4-FFF2-40B4-BE49-F238E27FC236}">
                <a16:creationId xmlns:a16="http://schemas.microsoft.com/office/drawing/2014/main" id="{F6DECABF-8920-9645-1B30-84362BCFEFAE}"/>
              </a:ext>
            </a:extLst>
          </p:cNvPr>
          <p:cNvSpPr txBox="1"/>
          <p:nvPr/>
        </p:nvSpPr>
        <p:spPr>
          <a:xfrm>
            <a:off x="722312" y="1371600"/>
            <a:ext cx="10515599" cy="4154984"/>
          </a:xfrm>
          <a:prstGeom prst="rect">
            <a:avLst/>
          </a:prstGeom>
          <a:noFill/>
        </p:spPr>
        <p:txBody>
          <a:bodyPr wrap="square">
            <a:spAutoFit/>
          </a:bodyPr>
          <a:lstStyle/>
          <a:p>
            <a:pPr algn="just"/>
            <a:r>
              <a:rPr lang="en-GB" b="0" i="0" dirty="0">
                <a:solidFill>
                  <a:schemeClr val="tx1">
                    <a:lumMod val="95000"/>
                    <a:lumOff val="5000"/>
                  </a:schemeClr>
                </a:solidFill>
                <a:effectLst/>
              </a:rPr>
              <a:t>Traversal is a process to visit all the nodes of a tree and may print their values too. Because, all nodes are connected via edges (links) we always start from the root (head) node. That is, we cannot randomly access a node in a tree. There are three ways which we use to traverse a tree −</a:t>
            </a:r>
          </a:p>
          <a:p>
            <a:pPr algn="just"/>
            <a:endParaRPr lang="en-GB" b="0" i="0" dirty="0">
              <a:solidFill>
                <a:schemeClr val="tx1">
                  <a:lumMod val="95000"/>
                  <a:lumOff val="5000"/>
                </a:schemeClr>
              </a:solidFill>
              <a:effectLst/>
            </a:endParaRPr>
          </a:p>
          <a:p>
            <a:pPr marL="952393" lvl="1" indent="-342900" algn="just">
              <a:buClr>
                <a:schemeClr val="accent1">
                  <a:lumMod val="50000"/>
                </a:schemeClr>
              </a:buClr>
              <a:buFont typeface="Wingdings" panose="05000000000000000000" pitchFamily="2" charset="2"/>
              <a:buChar char="§"/>
            </a:pPr>
            <a:r>
              <a:rPr lang="en-GB" b="0" i="0" dirty="0">
                <a:solidFill>
                  <a:schemeClr val="tx1">
                    <a:lumMod val="95000"/>
                    <a:lumOff val="5000"/>
                  </a:schemeClr>
                </a:solidFill>
                <a:effectLst/>
              </a:rPr>
              <a:t>In-order Traversal</a:t>
            </a:r>
          </a:p>
          <a:p>
            <a:pPr marL="952393" lvl="1" indent="-342900" algn="just">
              <a:buClr>
                <a:schemeClr val="accent1">
                  <a:lumMod val="50000"/>
                </a:schemeClr>
              </a:buClr>
              <a:buFont typeface="Wingdings" panose="05000000000000000000" pitchFamily="2" charset="2"/>
              <a:buChar char="§"/>
            </a:pPr>
            <a:r>
              <a:rPr lang="en-GB" b="0" i="0" dirty="0">
                <a:solidFill>
                  <a:schemeClr val="tx1">
                    <a:lumMod val="95000"/>
                    <a:lumOff val="5000"/>
                  </a:schemeClr>
                </a:solidFill>
                <a:effectLst/>
              </a:rPr>
              <a:t>Pre-order Traversal</a:t>
            </a:r>
          </a:p>
          <a:p>
            <a:pPr marL="952393" lvl="1" indent="-342900" algn="just">
              <a:buClr>
                <a:schemeClr val="accent1">
                  <a:lumMod val="50000"/>
                </a:schemeClr>
              </a:buClr>
              <a:buFont typeface="Wingdings" panose="05000000000000000000" pitchFamily="2" charset="2"/>
              <a:buChar char="§"/>
            </a:pPr>
            <a:r>
              <a:rPr lang="en-GB" b="0" i="0" dirty="0">
                <a:solidFill>
                  <a:schemeClr val="tx1">
                    <a:lumMod val="95000"/>
                    <a:lumOff val="5000"/>
                  </a:schemeClr>
                </a:solidFill>
                <a:effectLst/>
              </a:rPr>
              <a:t>Post-order Traversal</a:t>
            </a:r>
          </a:p>
          <a:p>
            <a:pPr marL="952393" lvl="1" indent="-342900" algn="just">
              <a:buClr>
                <a:schemeClr val="accent1">
                  <a:lumMod val="50000"/>
                </a:schemeClr>
              </a:buClr>
              <a:buFont typeface="Wingdings" panose="05000000000000000000" pitchFamily="2" charset="2"/>
              <a:buChar char="§"/>
            </a:pPr>
            <a:endParaRPr lang="en-GB" b="0" i="0" dirty="0">
              <a:solidFill>
                <a:schemeClr val="tx1">
                  <a:lumMod val="95000"/>
                  <a:lumOff val="5000"/>
                </a:schemeClr>
              </a:solidFill>
              <a:effectLst/>
            </a:endParaRPr>
          </a:p>
          <a:p>
            <a:pPr algn="just"/>
            <a:r>
              <a:rPr lang="en-GB" b="0" i="0" dirty="0">
                <a:solidFill>
                  <a:schemeClr val="tx1">
                    <a:lumMod val="95000"/>
                    <a:lumOff val="5000"/>
                  </a:schemeClr>
                </a:solidFill>
                <a:effectLst/>
              </a:rPr>
              <a:t>Generally, we traverse a tree to search or locate a given item or key in the tree or to print all the values it contains.</a:t>
            </a:r>
          </a:p>
        </p:txBody>
      </p:sp>
    </p:spTree>
    <p:extLst>
      <p:ext uri="{BB962C8B-B14F-4D97-AF65-F5344CB8AC3E}">
        <p14:creationId xmlns:p14="http://schemas.microsoft.com/office/powerpoint/2010/main" val="120595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Tree Traversal</a:t>
            </a:r>
          </a:p>
        </p:txBody>
      </p:sp>
      <p:sp>
        <p:nvSpPr>
          <p:cNvPr id="3" name="TextBox 2">
            <a:extLst>
              <a:ext uri="{FF2B5EF4-FFF2-40B4-BE49-F238E27FC236}">
                <a16:creationId xmlns:a16="http://schemas.microsoft.com/office/drawing/2014/main" id="{F6DECABF-8920-9645-1B30-84362BCFEFAE}"/>
              </a:ext>
            </a:extLst>
          </p:cNvPr>
          <p:cNvSpPr txBox="1"/>
          <p:nvPr/>
        </p:nvSpPr>
        <p:spPr>
          <a:xfrm>
            <a:off x="303212" y="1295400"/>
            <a:ext cx="7485108" cy="5262979"/>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i="0" dirty="0" err="1">
                <a:solidFill>
                  <a:schemeClr val="tx1">
                    <a:lumMod val="95000"/>
                    <a:lumOff val="5000"/>
                  </a:schemeClr>
                </a:solidFill>
                <a:effectLst/>
              </a:rPr>
              <a:t>Inorder</a:t>
            </a:r>
            <a:r>
              <a:rPr lang="en-GB" b="1" i="0" dirty="0">
                <a:solidFill>
                  <a:schemeClr val="tx1">
                    <a:lumMod val="95000"/>
                    <a:lumOff val="5000"/>
                  </a:schemeClr>
                </a:solidFill>
                <a:effectLst/>
              </a:rPr>
              <a:t> Traversal </a:t>
            </a:r>
            <a:r>
              <a:rPr lang="en-GB" b="1" dirty="0">
                <a:solidFill>
                  <a:schemeClr val="tx1">
                    <a:lumMod val="95000"/>
                    <a:lumOff val="5000"/>
                  </a:schemeClr>
                </a:solidFill>
              </a:rPr>
              <a:t>:</a:t>
            </a:r>
          </a:p>
          <a:p>
            <a:pPr algn="just"/>
            <a:r>
              <a:rPr lang="en-GB" b="0" i="0" dirty="0">
                <a:solidFill>
                  <a:schemeClr val="tx1">
                    <a:lumMod val="95000"/>
                    <a:lumOff val="5000"/>
                  </a:schemeClr>
                </a:solidFill>
                <a:effectLst/>
              </a:rPr>
              <a:t>In this traversal method, the left subtree is visited first, then the root and later the right sub-tree. We should always remember that every node may represent a subtree itself.</a:t>
            </a:r>
          </a:p>
          <a:p>
            <a:pPr algn="just"/>
            <a:r>
              <a:rPr lang="en-GB" b="0" i="0" dirty="0">
                <a:solidFill>
                  <a:schemeClr val="tx1">
                    <a:lumMod val="95000"/>
                    <a:lumOff val="5000"/>
                  </a:schemeClr>
                </a:solidFill>
                <a:effectLst/>
              </a:rPr>
              <a:t>If a binary tree is traversed </a:t>
            </a:r>
            <a:r>
              <a:rPr lang="en-GB" b="1" i="0" dirty="0">
                <a:solidFill>
                  <a:schemeClr val="tx1">
                    <a:lumMod val="95000"/>
                    <a:lumOff val="5000"/>
                  </a:schemeClr>
                </a:solidFill>
                <a:effectLst/>
              </a:rPr>
              <a:t>in-order</a:t>
            </a:r>
            <a:r>
              <a:rPr lang="en-GB" b="0" i="0" dirty="0">
                <a:solidFill>
                  <a:schemeClr val="tx1">
                    <a:lumMod val="95000"/>
                    <a:lumOff val="5000"/>
                  </a:schemeClr>
                </a:solidFill>
                <a:effectLst/>
              </a:rPr>
              <a:t>, the output will produce sorted key values in an ascending order.</a:t>
            </a:r>
          </a:p>
          <a:p>
            <a:pPr algn="just"/>
            <a:r>
              <a:rPr lang="en-GB" b="0" i="0" dirty="0">
                <a:solidFill>
                  <a:schemeClr val="tx1">
                    <a:lumMod val="95000"/>
                    <a:lumOff val="5000"/>
                  </a:schemeClr>
                </a:solidFill>
                <a:effectLst/>
              </a:rPr>
              <a:t>The output of </a:t>
            </a:r>
            <a:r>
              <a:rPr lang="en-GB" b="0" i="0" dirty="0" err="1">
                <a:solidFill>
                  <a:schemeClr val="tx1">
                    <a:lumMod val="95000"/>
                    <a:lumOff val="5000"/>
                  </a:schemeClr>
                </a:solidFill>
                <a:effectLst/>
              </a:rPr>
              <a:t>inorder</a:t>
            </a:r>
            <a:r>
              <a:rPr lang="en-GB" b="0" i="0" dirty="0">
                <a:solidFill>
                  <a:schemeClr val="tx1">
                    <a:lumMod val="95000"/>
                    <a:lumOff val="5000"/>
                  </a:schemeClr>
                </a:solidFill>
                <a:effectLst/>
              </a:rPr>
              <a:t> traversal of this tree will be −</a:t>
            </a:r>
          </a:p>
          <a:p>
            <a:pPr algn="ctr"/>
            <a:r>
              <a:rPr lang="en-GB" b="1" i="1" dirty="0">
                <a:solidFill>
                  <a:schemeClr val="tx1">
                    <a:lumMod val="95000"/>
                    <a:lumOff val="5000"/>
                  </a:schemeClr>
                </a:solidFill>
                <a:effectLst/>
              </a:rPr>
              <a:t>D → B → E → A → F → C → G</a:t>
            </a:r>
            <a:endParaRPr lang="en-GB" dirty="0">
              <a:solidFill>
                <a:schemeClr val="tx1">
                  <a:lumMod val="95000"/>
                  <a:lumOff val="5000"/>
                </a:schemeClr>
              </a:solidFill>
            </a:endParaRPr>
          </a:p>
          <a:p>
            <a:pPr lvl="1" algn="just">
              <a:buClr>
                <a:schemeClr val="accent1">
                  <a:lumMod val="50000"/>
                </a:schemeClr>
              </a:buClr>
            </a:pPr>
            <a:r>
              <a:rPr lang="en-GB" dirty="0">
                <a:solidFill>
                  <a:schemeClr val="tx1">
                    <a:lumMod val="95000"/>
                    <a:lumOff val="5000"/>
                  </a:schemeClr>
                </a:solidFill>
              </a:rPr>
              <a:t>Algorithm-</a:t>
            </a:r>
          </a:p>
          <a:p>
            <a:pPr lvl="1" algn="just">
              <a:buClr>
                <a:schemeClr val="accent1">
                  <a:lumMod val="50000"/>
                </a:schemeClr>
              </a:buClr>
            </a:pPr>
            <a:r>
              <a:rPr lang="en-GB" dirty="0">
                <a:solidFill>
                  <a:schemeClr val="tx1">
                    <a:lumMod val="95000"/>
                    <a:lumOff val="5000"/>
                  </a:schemeClr>
                </a:solidFill>
              </a:rPr>
              <a:t>Until all nodes are traversed − </a:t>
            </a:r>
          </a:p>
          <a:p>
            <a:pPr marL="952393" lvl="1" indent="-342900" algn="just">
              <a:buClr>
                <a:schemeClr val="accent1">
                  <a:lumMod val="50000"/>
                </a:schemeClr>
              </a:buClr>
              <a:buFont typeface="Wingdings" panose="05000000000000000000" pitchFamily="2" charset="2"/>
              <a:buChar char="ü"/>
            </a:pPr>
            <a:r>
              <a:rPr lang="en-GB" dirty="0">
                <a:solidFill>
                  <a:schemeClr val="tx1">
                    <a:lumMod val="95000"/>
                    <a:lumOff val="5000"/>
                  </a:schemeClr>
                </a:solidFill>
              </a:rPr>
              <a:t>Step 1 − Recursively traverse left subtree. </a:t>
            </a:r>
          </a:p>
          <a:p>
            <a:pPr marL="952393" lvl="1" indent="-342900" algn="just">
              <a:buClr>
                <a:schemeClr val="accent1">
                  <a:lumMod val="50000"/>
                </a:schemeClr>
              </a:buClr>
              <a:buFont typeface="Wingdings" panose="05000000000000000000" pitchFamily="2" charset="2"/>
              <a:buChar char="ü"/>
            </a:pPr>
            <a:r>
              <a:rPr lang="en-GB" dirty="0">
                <a:solidFill>
                  <a:schemeClr val="tx1">
                    <a:lumMod val="95000"/>
                    <a:lumOff val="5000"/>
                  </a:schemeClr>
                </a:solidFill>
              </a:rPr>
              <a:t>Step 2 − Visit root node. </a:t>
            </a:r>
          </a:p>
          <a:p>
            <a:pPr marL="952393" lvl="1" indent="-342900" algn="just">
              <a:buClr>
                <a:schemeClr val="accent1">
                  <a:lumMod val="50000"/>
                </a:schemeClr>
              </a:buClr>
              <a:buFont typeface="Wingdings" panose="05000000000000000000" pitchFamily="2" charset="2"/>
              <a:buChar char="ü"/>
            </a:pPr>
            <a:r>
              <a:rPr lang="en-GB" dirty="0">
                <a:solidFill>
                  <a:schemeClr val="tx1">
                    <a:lumMod val="95000"/>
                    <a:lumOff val="5000"/>
                  </a:schemeClr>
                </a:solidFill>
              </a:rPr>
              <a:t>Step 3 − Recursively traverse right subtree.</a:t>
            </a:r>
          </a:p>
        </p:txBody>
      </p:sp>
      <p:pic>
        <p:nvPicPr>
          <p:cNvPr id="9218" name="Picture 2" descr="In Order Traversal">
            <a:extLst>
              <a:ext uri="{FF2B5EF4-FFF2-40B4-BE49-F238E27FC236}">
                <a16:creationId xmlns:a16="http://schemas.microsoft.com/office/drawing/2014/main" id="{11A7D79B-17FD-69BF-32C5-9DCFFCBEFB1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788320" y="1790319"/>
            <a:ext cx="441706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916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Tree Traversal</a:t>
            </a:r>
          </a:p>
        </p:txBody>
      </p:sp>
      <p:sp>
        <p:nvSpPr>
          <p:cNvPr id="3" name="TextBox 2">
            <a:extLst>
              <a:ext uri="{FF2B5EF4-FFF2-40B4-BE49-F238E27FC236}">
                <a16:creationId xmlns:a16="http://schemas.microsoft.com/office/drawing/2014/main" id="{F6DECABF-8920-9645-1B30-84362BCFEFAE}"/>
              </a:ext>
            </a:extLst>
          </p:cNvPr>
          <p:cNvSpPr txBox="1"/>
          <p:nvPr/>
        </p:nvSpPr>
        <p:spPr>
          <a:xfrm>
            <a:off x="303212" y="1295400"/>
            <a:ext cx="7772400" cy="4524315"/>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i="0" dirty="0" err="1">
                <a:solidFill>
                  <a:schemeClr val="tx1">
                    <a:lumMod val="95000"/>
                    <a:lumOff val="5000"/>
                  </a:schemeClr>
                </a:solidFill>
                <a:effectLst/>
              </a:rPr>
              <a:t>Preorder</a:t>
            </a:r>
            <a:r>
              <a:rPr lang="en-GB" b="1" i="0" dirty="0">
                <a:solidFill>
                  <a:schemeClr val="tx1">
                    <a:lumMod val="95000"/>
                    <a:lumOff val="5000"/>
                  </a:schemeClr>
                </a:solidFill>
                <a:effectLst/>
              </a:rPr>
              <a:t> Traversal </a:t>
            </a:r>
            <a:r>
              <a:rPr lang="en-GB" b="1" dirty="0">
                <a:solidFill>
                  <a:schemeClr val="tx1">
                    <a:lumMod val="95000"/>
                    <a:lumOff val="5000"/>
                  </a:schemeClr>
                </a:solidFill>
              </a:rPr>
              <a:t>:</a:t>
            </a:r>
          </a:p>
          <a:p>
            <a:pPr algn="just">
              <a:buClr>
                <a:schemeClr val="accent1">
                  <a:lumMod val="50000"/>
                </a:schemeClr>
              </a:buClr>
            </a:pPr>
            <a:endParaRPr lang="en-GB" b="1" dirty="0">
              <a:solidFill>
                <a:schemeClr val="tx1">
                  <a:lumMod val="95000"/>
                  <a:lumOff val="5000"/>
                </a:schemeClr>
              </a:solidFill>
            </a:endParaRPr>
          </a:p>
          <a:p>
            <a:pPr algn="just"/>
            <a:r>
              <a:rPr lang="en-GB" b="0" i="0" dirty="0">
                <a:solidFill>
                  <a:srgbClr val="000000"/>
                </a:solidFill>
                <a:effectLst/>
                <a:latin typeface="Nunito" pitchFamily="2" charset="0"/>
              </a:rPr>
              <a:t>In this traversal method, the root node is visited first, then the left subtree and finally the right subtree.</a:t>
            </a:r>
          </a:p>
          <a:p>
            <a:pPr algn="just"/>
            <a:r>
              <a:rPr lang="en-GB" b="0" i="0" dirty="0">
                <a:solidFill>
                  <a:srgbClr val="000000"/>
                </a:solidFill>
                <a:effectLst/>
                <a:latin typeface="Nunito" pitchFamily="2" charset="0"/>
              </a:rPr>
              <a:t>The output of pre-order traversal of this tree will be −</a:t>
            </a:r>
          </a:p>
          <a:p>
            <a:pPr algn="ctr"/>
            <a:r>
              <a:rPr lang="en-GB" b="1" i="1" dirty="0">
                <a:solidFill>
                  <a:srgbClr val="000000"/>
                </a:solidFill>
                <a:effectLst/>
                <a:latin typeface="Nunito" pitchFamily="2" charset="0"/>
              </a:rPr>
              <a:t>A → B → D → E → C → F → G</a:t>
            </a:r>
            <a:endParaRPr lang="en-GB" b="0" i="0" dirty="0">
              <a:solidFill>
                <a:srgbClr val="000000"/>
              </a:solidFill>
              <a:effectLst/>
              <a:latin typeface="Nunito" pitchFamily="2" charset="0"/>
            </a:endParaRPr>
          </a:p>
          <a:p>
            <a:pPr lvl="1" algn="just">
              <a:buClr>
                <a:schemeClr val="accent1">
                  <a:lumMod val="50000"/>
                </a:schemeClr>
              </a:buClr>
            </a:pPr>
            <a:endParaRPr lang="en-GB" dirty="0">
              <a:solidFill>
                <a:schemeClr val="tx1">
                  <a:lumMod val="95000"/>
                  <a:lumOff val="5000"/>
                </a:schemeClr>
              </a:solidFill>
            </a:endParaRPr>
          </a:p>
          <a:p>
            <a:pPr lvl="1" algn="just">
              <a:buClr>
                <a:schemeClr val="accent1">
                  <a:lumMod val="50000"/>
                </a:schemeClr>
              </a:buClr>
            </a:pPr>
            <a:r>
              <a:rPr lang="en-GB" dirty="0">
                <a:solidFill>
                  <a:schemeClr val="tx1">
                    <a:lumMod val="95000"/>
                    <a:lumOff val="5000"/>
                  </a:schemeClr>
                </a:solidFill>
              </a:rPr>
              <a:t>Algorithm-</a:t>
            </a:r>
          </a:p>
          <a:p>
            <a:pPr lvl="1" algn="just">
              <a:buClr>
                <a:schemeClr val="accent1">
                  <a:lumMod val="50000"/>
                </a:schemeClr>
              </a:buClr>
            </a:pPr>
            <a:r>
              <a:rPr lang="en-GB" dirty="0">
                <a:solidFill>
                  <a:schemeClr val="tx1">
                    <a:lumMod val="95000"/>
                    <a:lumOff val="5000"/>
                  </a:schemeClr>
                </a:solidFill>
              </a:rPr>
              <a:t>Until all nodes are traversed − </a:t>
            </a:r>
          </a:p>
          <a:p>
            <a:pPr marL="952393" lvl="1" indent="-342900" algn="just">
              <a:buClr>
                <a:schemeClr val="accent1">
                  <a:lumMod val="50000"/>
                </a:schemeClr>
              </a:buClr>
              <a:buFont typeface="Wingdings" panose="05000000000000000000" pitchFamily="2" charset="2"/>
              <a:buChar char="ü"/>
            </a:pPr>
            <a:r>
              <a:rPr lang="en-GB" dirty="0">
                <a:solidFill>
                  <a:schemeClr val="tx1">
                    <a:lumMod val="95000"/>
                    <a:lumOff val="5000"/>
                  </a:schemeClr>
                </a:solidFill>
              </a:rPr>
              <a:t>Step 1 − Visit root node. </a:t>
            </a:r>
          </a:p>
          <a:p>
            <a:pPr marL="952393" lvl="1" indent="-342900" algn="just">
              <a:buClr>
                <a:schemeClr val="accent1">
                  <a:lumMod val="50000"/>
                </a:schemeClr>
              </a:buClr>
              <a:buFont typeface="Wingdings" panose="05000000000000000000" pitchFamily="2" charset="2"/>
              <a:buChar char="ü"/>
            </a:pPr>
            <a:r>
              <a:rPr lang="en-GB" dirty="0">
                <a:solidFill>
                  <a:schemeClr val="tx1">
                    <a:lumMod val="95000"/>
                    <a:lumOff val="5000"/>
                  </a:schemeClr>
                </a:solidFill>
              </a:rPr>
              <a:t>Step 2 − Recursively traverse left subtree. </a:t>
            </a:r>
          </a:p>
          <a:p>
            <a:pPr marL="952393" lvl="1" indent="-342900" algn="just">
              <a:buClr>
                <a:schemeClr val="accent1">
                  <a:lumMod val="50000"/>
                </a:schemeClr>
              </a:buClr>
              <a:buFont typeface="Wingdings" panose="05000000000000000000" pitchFamily="2" charset="2"/>
              <a:buChar char="ü"/>
            </a:pPr>
            <a:r>
              <a:rPr lang="en-GB" dirty="0">
                <a:solidFill>
                  <a:schemeClr val="tx1">
                    <a:lumMod val="95000"/>
                    <a:lumOff val="5000"/>
                  </a:schemeClr>
                </a:solidFill>
              </a:rPr>
              <a:t>Step 3 − Recursively traverse right subtree.</a:t>
            </a:r>
          </a:p>
        </p:txBody>
      </p:sp>
      <p:pic>
        <p:nvPicPr>
          <p:cNvPr id="10242" name="Picture 2" descr="Pre Order Traversal">
            <a:extLst>
              <a:ext uri="{FF2B5EF4-FFF2-40B4-BE49-F238E27FC236}">
                <a16:creationId xmlns:a16="http://schemas.microsoft.com/office/drawing/2014/main" id="{5F42AC78-A88C-5A67-174B-9724D108EA6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923212" y="1981201"/>
            <a:ext cx="42291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67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Tree Traversal</a:t>
            </a:r>
          </a:p>
        </p:txBody>
      </p:sp>
      <p:sp>
        <p:nvSpPr>
          <p:cNvPr id="3" name="TextBox 2">
            <a:extLst>
              <a:ext uri="{FF2B5EF4-FFF2-40B4-BE49-F238E27FC236}">
                <a16:creationId xmlns:a16="http://schemas.microsoft.com/office/drawing/2014/main" id="{F6DECABF-8920-9645-1B30-84362BCFEFAE}"/>
              </a:ext>
            </a:extLst>
          </p:cNvPr>
          <p:cNvSpPr txBox="1"/>
          <p:nvPr/>
        </p:nvSpPr>
        <p:spPr>
          <a:xfrm>
            <a:off x="303212" y="1295400"/>
            <a:ext cx="7772400" cy="4893647"/>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dirty="0" err="1">
                <a:solidFill>
                  <a:schemeClr val="tx1">
                    <a:lumMod val="95000"/>
                    <a:lumOff val="5000"/>
                  </a:schemeClr>
                </a:solidFill>
              </a:rPr>
              <a:t>Postorder</a:t>
            </a:r>
            <a:r>
              <a:rPr lang="en-GB" b="1" i="0" dirty="0">
                <a:solidFill>
                  <a:schemeClr val="tx1">
                    <a:lumMod val="95000"/>
                    <a:lumOff val="5000"/>
                  </a:schemeClr>
                </a:solidFill>
                <a:effectLst/>
              </a:rPr>
              <a:t> Traversal </a:t>
            </a:r>
            <a:r>
              <a:rPr lang="en-GB" b="1" dirty="0">
                <a:solidFill>
                  <a:schemeClr val="tx1">
                    <a:lumMod val="95000"/>
                    <a:lumOff val="5000"/>
                  </a:schemeClr>
                </a:solidFill>
              </a:rPr>
              <a:t>:</a:t>
            </a:r>
          </a:p>
          <a:p>
            <a:pPr algn="just">
              <a:buClr>
                <a:schemeClr val="accent1">
                  <a:lumMod val="50000"/>
                </a:schemeClr>
              </a:buClr>
            </a:pPr>
            <a:endParaRPr lang="en-GB" b="1" dirty="0">
              <a:solidFill>
                <a:schemeClr val="tx1">
                  <a:lumMod val="95000"/>
                  <a:lumOff val="5000"/>
                </a:schemeClr>
              </a:solidFill>
            </a:endParaRPr>
          </a:p>
          <a:p>
            <a:pPr algn="just"/>
            <a:r>
              <a:rPr lang="en-GB" b="0" i="0" dirty="0">
                <a:solidFill>
                  <a:srgbClr val="000000"/>
                </a:solidFill>
                <a:effectLst/>
                <a:latin typeface="Nunito" pitchFamily="2" charset="0"/>
              </a:rPr>
              <a:t>In this traversal method, the root node is visited last, hence the name. First we traverse the left subtree, then the right subtree and finally the root </a:t>
            </a:r>
            <a:r>
              <a:rPr lang="en-GB" b="0" i="0" dirty="0" err="1">
                <a:solidFill>
                  <a:srgbClr val="000000"/>
                </a:solidFill>
                <a:effectLst/>
                <a:latin typeface="Nunito" pitchFamily="2" charset="0"/>
              </a:rPr>
              <a:t>node.The</a:t>
            </a:r>
            <a:r>
              <a:rPr lang="en-GB" b="0" i="0" dirty="0">
                <a:solidFill>
                  <a:srgbClr val="000000"/>
                </a:solidFill>
                <a:effectLst/>
                <a:latin typeface="Nunito" pitchFamily="2" charset="0"/>
              </a:rPr>
              <a:t> output of pre-order traversal of this tree will be −</a:t>
            </a:r>
          </a:p>
          <a:p>
            <a:pPr algn="ctr"/>
            <a:r>
              <a:rPr lang="en-IN" b="1" i="1" dirty="0">
                <a:solidFill>
                  <a:srgbClr val="000000"/>
                </a:solidFill>
                <a:effectLst/>
                <a:latin typeface="Nunito" pitchFamily="2" charset="0"/>
              </a:rPr>
              <a:t>D → E → B → F → G → C → A</a:t>
            </a:r>
          </a:p>
          <a:p>
            <a:pPr algn="ctr"/>
            <a:endParaRPr lang="en-GB" dirty="0">
              <a:solidFill>
                <a:schemeClr val="tx1">
                  <a:lumMod val="95000"/>
                  <a:lumOff val="5000"/>
                </a:schemeClr>
              </a:solidFill>
            </a:endParaRPr>
          </a:p>
          <a:p>
            <a:pPr lvl="1" algn="just">
              <a:buClr>
                <a:schemeClr val="accent1">
                  <a:lumMod val="50000"/>
                </a:schemeClr>
              </a:buClr>
            </a:pPr>
            <a:r>
              <a:rPr lang="en-GB" dirty="0">
                <a:solidFill>
                  <a:schemeClr val="tx1">
                    <a:lumMod val="95000"/>
                    <a:lumOff val="5000"/>
                  </a:schemeClr>
                </a:solidFill>
              </a:rPr>
              <a:t>Algorithm-</a:t>
            </a:r>
          </a:p>
          <a:p>
            <a:pPr lvl="1" algn="just">
              <a:buClr>
                <a:schemeClr val="accent1">
                  <a:lumMod val="50000"/>
                </a:schemeClr>
              </a:buClr>
            </a:pPr>
            <a:r>
              <a:rPr lang="en-GB" dirty="0">
                <a:solidFill>
                  <a:schemeClr val="tx1">
                    <a:lumMod val="95000"/>
                    <a:lumOff val="5000"/>
                  </a:schemeClr>
                </a:solidFill>
              </a:rPr>
              <a:t>Until all nodes are traversed − </a:t>
            </a:r>
          </a:p>
          <a:p>
            <a:pPr marL="952393" lvl="1" indent="-342900" algn="just">
              <a:buClr>
                <a:schemeClr val="accent1">
                  <a:lumMod val="50000"/>
                </a:schemeClr>
              </a:buClr>
              <a:buFont typeface="Wingdings" panose="05000000000000000000" pitchFamily="2" charset="2"/>
              <a:buChar char="ü"/>
            </a:pPr>
            <a:r>
              <a:rPr lang="en-GB" dirty="0">
                <a:solidFill>
                  <a:schemeClr val="tx1">
                    <a:lumMod val="95000"/>
                    <a:lumOff val="5000"/>
                  </a:schemeClr>
                </a:solidFill>
              </a:rPr>
              <a:t>Step 1 − Recursively traverse left subtree. </a:t>
            </a:r>
          </a:p>
          <a:p>
            <a:pPr marL="952393" lvl="1" indent="-342900" algn="just">
              <a:buClr>
                <a:schemeClr val="accent1">
                  <a:lumMod val="50000"/>
                </a:schemeClr>
              </a:buClr>
              <a:buFont typeface="Wingdings" panose="05000000000000000000" pitchFamily="2" charset="2"/>
              <a:buChar char="ü"/>
            </a:pPr>
            <a:r>
              <a:rPr lang="en-GB" dirty="0">
                <a:solidFill>
                  <a:schemeClr val="tx1">
                    <a:lumMod val="95000"/>
                    <a:lumOff val="5000"/>
                  </a:schemeClr>
                </a:solidFill>
              </a:rPr>
              <a:t>Step 2 − Recursively traverse right subtree. </a:t>
            </a:r>
          </a:p>
          <a:p>
            <a:pPr marL="952393" lvl="1" indent="-342900" algn="just">
              <a:buClr>
                <a:schemeClr val="accent1">
                  <a:lumMod val="50000"/>
                </a:schemeClr>
              </a:buClr>
              <a:buFont typeface="Wingdings" panose="05000000000000000000" pitchFamily="2" charset="2"/>
              <a:buChar char="ü"/>
            </a:pPr>
            <a:r>
              <a:rPr lang="en-GB" dirty="0">
                <a:solidFill>
                  <a:schemeClr val="tx1">
                    <a:lumMod val="95000"/>
                    <a:lumOff val="5000"/>
                  </a:schemeClr>
                </a:solidFill>
              </a:rPr>
              <a:t>Step 3 − Visit root node.</a:t>
            </a:r>
          </a:p>
        </p:txBody>
      </p:sp>
      <p:pic>
        <p:nvPicPr>
          <p:cNvPr id="11266" name="Picture 2" descr="Post Order Traversal">
            <a:extLst>
              <a:ext uri="{FF2B5EF4-FFF2-40B4-BE49-F238E27FC236}">
                <a16:creationId xmlns:a16="http://schemas.microsoft.com/office/drawing/2014/main" id="{EEFEE48F-F3D9-A885-9C30-022490552BB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076504" y="2286000"/>
            <a:ext cx="4112321" cy="332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997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What is Tree? </a:t>
            </a:r>
          </a:p>
        </p:txBody>
      </p:sp>
      <p:sp>
        <p:nvSpPr>
          <p:cNvPr id="4" name="TextBox 3">
            <a:extLst>
              <a:ext uri="{FF2B5EF4-FFF2-40B4-BE49-F238E27FC236}">
                <a16:creationId xmlns:a16="http://schemas.microsoft.com/office/drawing/2014/main" id="{37A48549-CEC8-6D49-6030-52A437695930}"/>
              </a:ext>
            </a:extLst>
          </p:cNvPr>
          <p:cNvSpPr txBox="1"/>
          <p:nvPr/>
        </p:nvSpPr>
        <p:spPr>
          <a:xfrm>
            <a:off x="379413" y="1415332"/>
            <a:ext cx="7467600" cy="5262979"/>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q"/>
            </a:pPr>
            <a:r>
              <a:rPr lang="en-GB" b="0" i="0" dirty="0">
                <a:solidFill>
                  <a:schemeClr val="tx1">
                    <a:lumMod val="95000"/>
                    <a:lumOff val="5000"/>
                  </a:schemeClr>
                </a:solidFill>
                <a:effectLst/>
              </a:rPr>
              <a:t>A tree data structure is defined as a collection of objects or entities known as nodes that are linked together to represent or simulate hierarchy.</a:t>
            </a:r>
          </a:p>
          <a:p>
            <a:pPr marL="342900" indent="-342900" algn="just">
              <a:buClr>
                <a:schemeClr val="accent1">
                  <a:lumMod val="50000"/>
                </a:schemeClr>
              </a:buClr>
              <a:buFont typeface="Wingdings" panose="05000000000000000000" pitchFamily="2" charset="2"/>
              <a:buChar char="q"/>
            </a:pPr>
            <a:r>
              <a:rPr lang="en-GB" b="0" i="0" dirty="0">
                <a:solidFill>
                  <a:schemeClr val="tx1">
                    <a:lumMod val="95000"/>
                    <a:lumOff val="5000"/>
                  </a:schemeClr>
                </a:solidFill>
                <a:effectLst/>
              </a:rPr>
              <a:t>A tree data structure is a non-linear data structure because it does not store in a sequential manner. It is a hierarchical structure as elements in a Tree are arranged in multiple levels.</a:t>
            </a:r>
          </a:p>
          <a:p>
            <a:pPr marL="342900" indent="-342900" algn="just">
              <a:buClr>
                <a:schemeClr val="accent1">
                  <a:lumMod val="50000"/>
                </a:schemeClr>
              </a:buClr>
              <a:buFont typeface="Wingdings" panose="05000000000000000000" pitchFamily="2" charset="2"/>
              <a:buChar char="q"/>
            </a:pPr>
            <a:r>
              <a:rPr lang="en-GB" b="0" i="0" dirty="0">
                <a:solidFill>
                  <a:schemeClr val="tx1">
                    <a:lumMod val="95000"/>
                    <a:lumOff val="5000"/>
                  </a:schemeClr>
                </a:solidFill>
                <a:effectLst/>
              </a:rPr>
              <a:t>In the Tree data structure, the topmost node is known as a root node. Each node contains some data, and data can be of any type. In the above tree structure, the node contains the name of the employee, so the type of data would be a string.</a:t>
            </a:r>
          </a:p>
          <a:p>
            <a:pPr marL="342900" indent="-342900" algn="just">
              <a:buClr>
                <a:schemeClr val="accent1">
                  <a:lumMod val="50000"/>
                </a:schemeClr>
              </a:buClr>
              <a:buFont typeface="Wingdings" panose="05000000000000000000" pitchFamily="2" charset="2"/>
              <a:buChar char="q"/>
            </a:pPr>
            <a:r>
              <a:rPr lang="en-GB" b="0" i="0" dirty="0">
                <a:solidFill>
                  <a:schemeClr val="tx1">
                    <a:lumMod val="95000"/>
                    <a:lumOff val="5000"/>
                  </a:schemeClr>
                </a:solidFill>
                <a:effectLst/>
              </a:rPr>
              <a:t>Each node contains some data and the link or reference of other nodes that can be called children.</a:t>
            </a:r>
          </a:p>
        </p:txBody>
      </p:sp>
      <p:pic>
        <p:nvPicPr>
          <p:cNvPr id="1028" name="Picture 4" descr="Data Structures Tutorials - Binary Tree with an example">
            <a:extLst>
              <a:ext uri="{FF2B5EF4-FFF2-40B4-BE49-F238E27FC236}">
                <a16:creationId xmlns:a16="http://schemas.microsoft.com/office/drawing/2014/main" id="{9480D724-730A-474D-014A-611037C87E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679" r="22011"/>
          <a:stretch/>
        </p:blipFill>
        <p:spPr bwMode="auto">
          <a:xfrm>
            <a:off x="8151812" y="2209800"/>
            <a:ext cx="3939592"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Basic terms used in Tree</a:t>
            </a:r>
          </a:p>
        </p:txBody>
      </p:sp>
      <p:pic>
        <p:nvPicPr>
          <p:cNvPr id="2050" name="Picture 2" descr="Tree">
            <a:extLst>
              <a:ext uri="{FF2B5EF4-FFF2-40B4-BE49-F238E27FC236}">
                <a16:creationId xmlns:a16="http://schemas.microsoft.com/office/drawing/2014/main" id="{4F0F1F9C-8B58-FDFB-D174-EBB91168C3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343"/>
          <a:stretch/>
        </p:blipFill>
        <p:spPr bwMode="auto">
          <a:xfrm>
            <a:off x="8642971" y="2209800"/>
            <a:ext cx="3429000" cy="32861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E1DD95-B197-54B0-7D9C-CB954351CFA4}"/>
              </a:ext>
            </a:extLst>
          </p:cNvPr>
          <p:cNvSpPr txBox="1"/>
          <p:nvPr/>
        </p:nvSpPr>
        <p:spPr>
          <a:xfrm>
            <a:off x="270507" y="1743575"/>
            <a:ext cx="8482390" cy="4893647"/>
          </a:xfrm>
          <a:prstGeom prst="rect">
            <a:avLst/>
          </a:prstGeom>
          <a:noFill/>
        </p:spPr>
        <p:txBody>
          <a:bodyPr wrap="square">
            <a:spAutoFit/>
          </a:bodyPr>
          <a:lstStyle/>
          <a:p>
            <a:pPr algn="just"/>
            <a:endParaRPr lang="en-GB" b="0" i="0" dirty="0">
              <a:solidFill>
                <a:schemeClr val="tx1">
                  <a:lumMod val="95000"/>
                  <a:lumOff val="5000"/>
                </a:schemeClr>
              </a:solidFill>
              <a:effectLst/>
            </a:endParaRPr>
          </a:p>
          <a:p>
            <a:pPr marL="342900" indent="-342900" algn="just">
              <a:buClr>
                <a:schemeClr val="accent1">
                  <a:lumMod val="50000"/>
                </a:schemeClr>
              </a:buClr>
              <a:buFont typeface="Wingdings" panose="05000000000000000000" pitchFamily="2" charset="2"/>
              <a:buChar char="§"/>
            </a:pPr>
            <a:r>
              <a:rPr lang="en-GB" b="1" i="0" dirty="0">
                <a:solidFill>
                  <a:schemeClr val="tx1">
                    <a:lumMod val="95000"/>
                    <a:lumOff val="5000"/>
                  </a:schemeClr>
                </a:solidFill>
                <a:effectLst/>
              </a:rPr>
              <a:t>Root:</a:t>
            </a:r>
            <a:r>
              <a:rPr lang="en-GB" b="0" i="0" dirty="0">
                <a:solidFill>
                  <a:schemeClr val="tx1">
                    <a:lumMod val="95000"/>
                    <a:lumOff val="5000"/>
                  </a:schemeClr>
                </a:solidFill>
                <a:effectLst/>
              </a:rPr>
              <a:t> The root node is the topmost node in the tree hierarchy. In other words, the root node is the one that doesn't have any parent. In the above structure, node numbered 1 is </a:t>
            </a:r>
            <a:r>
              <a:rPr lang="en-GB" b="1" i="0" dirty="0">
                <a:solidFill>
                  <a:schemeClr val="tx1">
                    <a:lumMod val="95000"/>
                    <a:lumOff val="5000"/>
                  </a:schemeClr>
                </a:solidFill>
                <a:effectLst/>
              </a:rPr>
              <a:t>the root node of the tree.</a:t>
            </a:r>
            <a:r>
              <a:rPr lang="en-GB" b="0" i="0" dirty="0">
                <a:solidFill>
                  <a:schemeClr val="tx1">
                    <a:lumMod val="95000"/>
                    <a:lumOff val="5000"/>
                  </a:schemeClr>
                </a:solidFill>
                <a:effectLst/>
              </a:rPr>
              <a:t> If a node is directly linked to some other node, it would be called a parent-child relationship.</a:t>
            </a:r>
          </a:p>
          <a:p>
            <a:pPr algn="just">
              <a:buClr>
                <a:schemeClr val="accent1">
                  <a:lumMod val="50000"/>
                </a:schemeClr>
              </a:buClr>
            </a:pPr>
            <a:endParaRPr lang="en-GB" b="0" i="0" dirty="0">
              <a:solidFill>
                <a:schemeClr val="tx1">
                  <a:lumMod val="95000"/>
                  <a:lumOff val="5000"/>
                </a:schemeClr>
              </a:solidFill>
              <a:effectLst/>
            </a:endParaRPr>
          </a:p>
          <a:p>
            <a:pPr marL="342900" indent="-342900" algn="just">
              <a:buClr>
                <a:schemeClr val="accent1">
                  <a:lumMod val="50000"/>
                </a:schemeClr>
              </a:buClr>
              <a:buFont typeface="Wingdings" panose="05000000000000000000" pitchFamily="2" charset="2"/>
              <a:buChar char="§"/>
            </a:pPr>
            <a:r>
              <a:rPr lang="en-GB" b="1" i="0" dirty="0">
                <a:solidFill>
                  <a:schemeClr val="tx1">
                    <a:lumMod val="95000"/>
                    <a:lumOff val="5000"/>
                  </a:schemeClr>
                </a:solidFill>
                <a:effectLst/>
              </a:rPr>
              <a:t>Child node:</a:t>
            </a:r>
            <a:r>
              <a:rPr lang="en-GB" b="0" i="0" dirty="0">
                <a:solidFill>
                  <a:schemeClr val="tx1">
                    <a:lumMod val="95000"/>
                    <a:lumOff val="5000"/>
                  </a:schemeClr>
                </a:solidFill>
                <a:effectLst/>
              </a:rPr>
              <a:t> If the node is a descendant of any node, then the node is known as a child node.</a:t>
            </a:r>
          </a:p>
          <a:p>
            <a:pPr algn="just">
              <a:buClr>
                <a:schemeClr val="accent1">
                  <a:lumMod val="50000"/>
                </a:schemeClr>
              </a:buClr>
            </a:pPr>
            <a:endParaRPr lang="en-GB" b="0" i="0" dirty="0">
              <a:solidFill>
                <a:schemeClr val="tx1">
                  <a:lumMod val="95000"/>
                  <a:lumOff val="5000"/>
                </a:schemeClr>
              </a:solidFill>
              <a:effectLst/>
            </a:endParaRPr>
          </a:p>
          <a:p>
            <a:pPr marL="342900" indent="-342900" algn="just">
              <a:buClr>
                <a:schemeClr val="accent1">
                  <a:lumMod val="50000"/>
                </a:schemeClr>
              </a:buClr>
              <a:buFont typeface="Wingdings" panose="05000000000000000000" pitchFamily="2" charset="2"/>
              <a:buChar char="§"/>
            </a:pPr>
            <a:r>
              <a:rPr lang="en-GB" b="1" i="0" dirty="0">
                <a:solidFill>
                  <a:schemeClr val="tx1">
                    <a:lumMod val="95000"/>
                    <a:lumOff val="5000"/>
                  </a:schemeClr>
                </a:solidFill>
                <a:effectLst/>
              </a:rPr>
              <a:t>Parent:</a:t>
            </a:r>
            <a:r>
              <a:rPr lang="en-GB" b="0" i="0" dirty="0">
                <a:solidFill>
                  <a:schemeClr val="tx1">
                    <a:lumMod val="95000"/>
                    <a:lumOff val="5000"/>
                  </a:schemeClr>
                </a:solidFill>
                <a:effectLst/>
              </a:rPr>
              <a:t> If the node contains any sub-node, then that node is said to be the parent of that sub-node.</a:t>
            </a:r>
          </a:p>
        </p:txBody>
      </p:sp>
      <p:sp>
        <p:nvSpPr>
          <p:cNvPr id="6" name="TextBox 5">
            <a:extLst>
              <a:ext uri="{FF2B5EF4-FFF2-40B4-BE49-F238E27FC236}">
                <a16:creationId xmlns:a16="http://schemas.microsoft.com/office/drawing/2014/main" id="{39798F6F-8ECF-4462-0013-268469D74374}"/>
              </a:ext>
            </a:extLst>
          </p:cNvPr>
          <p:cNvSpPr txBox="1"/>
          <p:nvPr/>
        </p:nvSpPr>
        <p:spPr>
          <a:xfrm>
            <a:off x="1293812" y="912578"/>
            <a:ext cx="10615991" cy="830997"/>
          </a:xfrm>
          <a:prstGeom prst="rect">
            <a:avLst/>
          </a:prstGeom>
          <a:noFill/>
        </p:spPr>
        <p:txBody>
          <a:bodyPr wrap="square">
            <a:spAutoFit/>
          </a:bodyPr>
          <a:lstStyle/>
          <a:p>
            <a:pPr algn="just"/>
            <a:r>
              <a:rPr lang="en-GB" b="0" i="0" dirty="0">
                <a:solidFill>
                  <a:schemeClr val="tx1">
                    <a:lumMod val="95000"/>
                    <a:lumOff val="5000"/>
                  </a:schemeClr>
                </a:solidFill>
                <a:effectLst/>
              </a:rPr>
              <a:t>In the above structure, each node is </a:t>
            </a:r>
            <a:r>
              <a:rPr lang="en-GB" b="0" i="0" dirty="0" err="1">
                <a:solidFill>
                  <a:schemeClr val="tx1">
                    <a:lumMod val="95000"/>
                    <a:lumOff val="5000"/>
                  </a:schemeClr>
                </a:solidFill>
                <a:effectLst/>
              </a:rPr>
              <a:t>labeled</a:t>
            </a:r>
            <a:r>
              <a:rPr lang="en-GB" b="0" i="0" dirty="0">
                <a:solidFill>
                  <a:schemeClr val="tx1">
                    <a:lumMod val="95000"/>
                    <a:lumOff val="5000"/>
                  </a:schemeClr>
                </a:solidFill>
                <a:effectLst/>
              </a:rPr>
              <a:t> with some number. Each arrow shown in the figure is known as a </a:t>
            </a:r>
            <a:r>
              <a:rPr lang="en-GB" b="1" i="1" dirty="0">
                <a:solidFill>
                  <a:schemeClr val="tx1">
                    <a:lumMod val="95000"/>
                    <a:lumOff val="5000"/>
                  </a:schemeClr>
                </a:solidFill>
                <a:effectLst/>
              </a:rPr>
              <a:t>link</a:t>
            </a:r>
            <a:r>
              <a:rPr lang="en-GB" b="0" i="0" dirty="0">
                <a:solidFill>
                  <a:schemeClr val="tx1">
                    <a:lumMod val="95000"/>
                    <a:lumOff val="5000"/>
                  </a:schemeClr>
                </a:solidFill>
                <a:effectLst/>
              </a:rPr>
              <a:t> between the two nodes.</a:t>
            </a:r>
          </a:p>
        </p:txBody>
      </p:sp>
    </p:spTree>
    <p:extLst>
      <p:ext uri="{BB962C8B-B14F-4D97-AF65-F5344CB8AC3E}">
        <p14:creationId xmlns:p14="http://schemas.microsoft.com/office/powerpoint/2010/main" val="23773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Basic terms used in Tree</a:t>
            </a:r>
          </a:p>
        </p:txBody>
      </p:sp>
      <p:sp>
        <p:nvSpPr>
          <p:cNvPr id="4" name="TextBox 3">
            <a:extLst>
              <a:ext uri="{FF2B5EF4-FFF2-40B4-BE49-F238E27FC236}">
                <a16:creationId xmlns:a16="http://schemas.microsoft.com/office/drawing/2014/main" id="{BFE1DD95-B197-54B0-7D9C-CB954351CFA4}"/>
              </a:ext>
            </a:extLst>
          </p:cNvPr>
          <p:cNvSpPr txBox="1"/>
          <p:nvPr/>
        </p:nvSpPr>
        <p:spPr>
          <a:xfrm>
            <a:off x="531812" y="1295400"/>
            <a:ext cx="10413395" cy="5262979"/>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
            </a:pPr>
            <a:r>
              <a:rPr lang="en-GB" b="1" i="0" dirty="0">
                <a:solidFill>
                  <a:schemeClr val="tx1">
                    <a:lumMod val="95000"/>
                    <a:lumOff val="5000"/>
                  </a:schemeClr>
                </a:solidFill>
                <a:effectLst/>
              </a:rPr>
              <a:t>Sibling:</a:t>
            </a:r>
            <a:r>
              <a:rPr lang="en-GB" b="0" i="0" dirty="0">
                <a:solidFill>
                  <a:schemeClr val="tx1">
                    <a:lumMod val="95000"/>
                    <a:lumOff val="5000"/>
                  </a:schemeClr>
                </a:solidFill>
                <a:effectLst/>
              </a:rPr>
              <a:t> The nodes that have the same parent are known as siblings.</a:t>
            </a:r>
          </a:p>
          <a:p>
            <a:pPr algn="just">
              <a:buClr>
                <a:schemeClr val="accent1">
                  <a:lumMod val="50000"/>
                </a:schemeClr>
              </a:buClr>
            </a:pPr>
            <a:endParaRPr lang="en-GB" b="1" i="0" dirty="0">
              <a:solidFill>
                <a:schemeClr val="tx1">
                  <a:lumMod val="95000"/>
                  <a:lumOff val="5000"/>
                </a:schemeClr>
              </a:solidFill>
              <a:effectLst/>
            </a:endParaRPr>
          </a:p>
          <a:p>
            <a:pPr marL="342900" indent="-342900" algn="just">
              <a:buClr>
                <a:schemeClr val="accent1">
                  <a:lumMod val="50000"/>
                </a:schemeClr>
              </a:buClr>
              <a:buFont typeface="Wingdings" panose="05000000000000000000" pitchFamily="2" charset="2"/>
              <a:buChar char="§"/>
            </a:pPr>
            <a:r>
              <a:rPr lang="en-GB" b="1" i="0" dirty="0">
                <a:solidFill>
                  <a:schemeClr val="tx1">
                    <a:lumMod val="95000"/>
                    <a:lumOff val="5000"/>
                  </a:schemeClr>
                </a:solidFill>
                <a:effectLst/>
              </a:rPr>
              <a:t>Leaf Node:-</a:t>
            </a:r>
            <a:r>
              <a:rPr lang="en-GB" b="0" i="0" dirty="0">
                <a:solidFill>
                  <a:schemeClr val="tx1">
                    <a:lumMod val="95000"/>
                    <a:lumOff val="5000"/>
                  </a:schemeClr>
                </a:solidFill>
                <a:effectLst/>
              </a:rPr>
              <a:t> The node of the tree, which doesn't have any child node, is called a leaf node. A leaf node is the bottom-most node of the tree. </a:t>
            </a:r>
          </a:p>
          <a:p>
            <a:pPr marL="342900" indent="-342900" algn="just">
              <a:buClr>
                <a:schemeClr val="accent1">
                  <a:lumMod val="50000"/>
                </a:schemeClr>
              </a:buClr>
              <a:buFont typeface="Wingdings" panose="05000000000000000000" pitchFamily="2" charset="2"/>
              <a:buChar char="§"/>
            </a:pPr>
            <a:endParaRPr lang="en-GB" b="0" i="0" dirty="0">
              <a:solidFill>
                <a:schemeClr val="tx1">
                  <a:lumMod val="95000"/>
                  <a:lumOff val="5000"/>
                </a:schemeClr>
              </a:solidFill>
              <a:effectLst/>
            </a:endParaRPr>
          </a:p>
          <a:p>
            <a:pPr marL="342900" indent="-342900" algn="just">
              <a:buClr>
                <a:schemeClr val="accent1">
                  <a:lumMod val="50000"/>
                </a:schemeClr>
              </a:buClr>
              <a:buFont typeface="Wingdings" panose="05000000000000000000" pitchFamily="2" charset="2"/>
              <a:buChar char="§"/>
            </a:pPr>
            <a:r>
              <a:rPr lang="en-GB" b="1" i="0" dirty="0">
                <a:solidFill>
                  <a:schemeClr val="tx1">
                    <a:lumMod val="95000"/>
                    <a:lumOff val="5000"/>
                  </a:schemeClr>
                </a:solidFill>
                <a:effectLst/>
              </a:rPr>
              <a:t>Internal nodes:</a:t>
            </a:r>
            <a:r>
              <a:rPr lang="en-GB" b="0" i="0" dirty="0">
                <a:solidFill>
                  <a:schemeClr val="tx1">
                    <a:lumMod val="95000"/>
                    <a:lumOff val="5000"/>
                  </a:schemeClr>
                </a:solidFill>
                <a:effectLst/>
              </a:rPr>
              <a:t> A node has at least one child node known as an </a:t>
            </a:r>
            <a:r>
              <a:rPr lang="en-GB" b="1" i="1" dirty="0">
                <a:solidFill>
                  <a:schemeClr val="tx1">
                    <a:lumMod val="95000"/>
                    <a:lumOff val="5000"/>
                  </a:schemeClr>
                </a:solidFill>
                <a:effectLst/>
              </a:rPr>
              <a:t>internal</a:t>
            </a:r>
          </a:p>
          <a:p>
            <a:pPr algn="just">
              <a:buClr>
                <a:schemeClr val="accent1">
                  <a:lumMod val="50000"/>
                </a:schemeClr>
              </a:buClr>
            </a:pPr>
            <a:endParaRPr lang="en-GB" b="0" i="0" dirty="0">
              <a:solidFill>
                <a:schemeClr val="tx1">
                  <a:lumMod val="95000"/>
                  <a:lumOff val="5000"/>
                </a:schemeClr>
              </a:solidFill>
              <a:effectLst/>
            </a:endParaRPr>
          </a:p>
          <a:p>
            <a:pPr marL="342900" indent="-342900" algn="just">
              <a:buClr>
                <a:schemeClr val="accent1">
                  <a:lumMod val="50000"/>
                </a:schemeClr>
              </a:buClr>
              <a:buFont typeface="Wingdings" panose="05000000000000000000" pitchFamily="2" charset="2"/>
              <a:buChar char="§"/>
            </a:pPr>
            <a:r>
              <a:rPr lang="en-GB" b="1" i="0" dirty="0">
                <a:solidFill>
                  <a:schemeClr val="tx1">
                    <a:lumMod val="95000"/>
                    <a:lumOff val="5000"/>
                  </a:schemeClr>
                </a:solidFill>
                <a:effectLst/>
              </a:rPr>
              <a:t>Ancestor node:-</a:t>
            </a:r>
            <a:r>
              <a:rPr lang="en-GB" b="0" i="0" dirty="0">
                <a:solidFill>
                  <a:schemeClr val="tx1">
                    <a:lumMod val="95000"/>
                    <a:lumOff val="5000"/>
                  </a:schemeClr>
                </a:solidFill>
                <a:effectLst/>
              </a:rPr>
              <a:t> An ancestor of a node is any predecessor node on a path from the root to that node. The root node doesn't have any ancestors. In the tree shown in the above image, nodes 1, 2, and 5 are the ancestors of node 10.</a:t>
            </a:r>
          </a:p>
          <a:p>
            <a:pPr algn="just">
              <a:buClr>
                <a:schemeClr val="accent1">
                  <a:lumMod val="50000"/>
                </a:schemeClr>
              </a:buClr>
            </a:pPr>
            <a:endParaRPr lang="en-GB" b="0" i="0" dirty="0">
              <a:solidFill>
                <a:schemeClr val="tx1">
                  <a:lumMod val="95000"/>
                  <a:lumOff val="5000"/>
                </a:schemeClr>
              </a:solidFill>
              <a:effectLst/>
            </a:endParaRPr>
          </a:p>
          <a:p>
            <a:pPr marL="342900" indent="-342900" algn="just">
              <a:buClr>
                <a:schemeClr val="accent1">
                  <a:lumMod val="50000"/>
                </a:schemeClr>
              </a:buClr>
              <a:buFont typeface="Wingdings" panose="05000000000000000000" pitchFamily="2" charset="2"/>
              <a:buChar char="§"/>
            </a:pPr>
            <a:r>
              <a:rPr lang="en-GB" b="1" i="0" dirty="0">
                <a:solidFill>
                  <a:schemeClr val="tx1">
                    <a:lumMod val="95000"/>
                    <a:lumOff val="5000"/>
                  </a:schemeClr>
                </a:solidFill>
                <a:effectLst/>
              </a:rPr>
              <a:t>Descendant:</a:t>
            </a:r>
            <a:r>
              <a:rPr lang="en-GB" b="0" i="0" dirty="0">
                <a:solidFill>
                  <a:schemeClr val="tx1">
                    <a:lumMod val="95000"/>
                    <a:lumOff val="5000"/>
                  </a:schemeClr>
                </a:solidFill>
                <a:effectLst/>
              </a:rPr>
              <a:t> The immediate successor of the given node is known as a descendant of a node. In the above figure, 10 is the descendant of node 5.</a:t>
            </a:r>
          </a:p>
        </p:txBody>
      </p:sp>
    </p:spTree>
    <p:extLst>
      <p:ext uri="{BB962C8B-B14F-4D97-AF65-F5344CB8AC3E}">
        <p14:creationId xmlns:p14="http://schemas.microsoft.com/office/powerpoint/2010/main" val="4293893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Properties of Tree</a:t>
            </a:r>
          </a:p>
        </p:txBody>
      </p:sp>
      <p:sp>
        <p:nvSpPr>
          <p:cNvPr id="4" name="TextBox 3">
            <a:extLst>
              <a:ext uri="{FF2B5EF4-FFF2-40B4-BE49-F238E27FC236}">
                <a16:creationId xmlns:a16="http://schemas.microsoft.com/office/drawing/2014/main" id="{BFE1DD95-B197-54B0-7D9C-CB954351CFA4}"/>
              </a:ext>
            </a:extLst>
          </p:cNvPr>
          <p:cNvSpPr txBox="1"/>
          <p:nvPr/>
        </p:nvSpPr>
        <p:spPr>
          <a:xfrm>
            <a:off x="531812" y="1600200"/>
            <a:ext cx="10972800" cy="4893647"/>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i="0" dirty="0">
                <a:solidFill>
                  <a:srgbClr val="222222"/>
                </a:solidFill>
                <a:effectLst/>
                <a:latin typeface="unset"/>
              </a:rPr>
              <a:t>Recursive Data Structure:</a:t>
            </a:r>
            <a:r>
              <a:rPr lang="en-GB" b="0" i="0" dirty="0">
                <a:solidFill>
                  <a:srgbClr val="000000"/>
                </a:solidFill>
                <a:effectLst/>
                <a:latin typeface="unset"/>
              </a:rPr>
              <a:t> A tree is a recursive data structure because it has a root node, and every node has zero or more child nodes. The root node is the topmost node in the tree, and the child nodes are located below the root node. If each node in the tree has zero or more child nodes, then the tree is said to be an n-</a:t>
            </a:r>
            <a:r>
              <a:rPr lang="en-GB" b="0" i="0" dirty="0" err="1">
                <a:solidFill>
                  <a:srgbClr val="000000"/>
                </a:solidFill>
                <a:effectLst/>
                <a:latin typeface="unset"/>
              </a:rPr>
              <a:t>ary</a:t>
            </a:r>
            <a:r>
              <a:rPr lang="en-GB" b="0" i="0" dirty="0">
                <a:solidFill>
                  <a:srgbClr val="000000"/>
                </a:solidFill>
                <a:effectLst/>
                <a:latin typeface="unset"/>
              </a:rPr>
              <a:t> tree. </a:t>
            </a:r>
          </a:p>
          <a:p>
            <a:pPr marL="342900" indent="-342900" algn="just">
              <a:buClr>
                <a:schemeClr val="accent1">
                  <a:lumMod val="50000"/>
                </a:schemeClr>
              </a:buClr>
              <a:buFont typeface="Wingdings" panose="05000000000000000000" pitchFamily="2" charset="2"/>
              <a:buChar char="Ø"/>
            </a:pPr>
            <a:r>
              <a:rPr lang="en-GB" b="1" i="0" dirty="0">
                <a:solidFill>
                  <a:srgbClr val="222222"/>
                </a:solidFill>
                <a:effectLst/>
                <a:latin typeface="unset"/>
              </a:rPr>
              <a:t>Number of Edges:</a:t>
            </a:r>
            <a:r>
              <a:rPr lang="en-GB" b="0" i="0" dirty="0">
                <a:solidFill>
                  <a:srgbClr val="000000"/>
                </a:solidFill>
                <a:effectLst/>
                <a:latin typeface="unset"/>
              </a:rPr>
              <a:t> The number of edges in a tree is always one less than the number of nodes. This is because there is always one fewer edge than there are nodes in any given path from the root to any leaf node. </a:t>
            </a:r>
          </a:p>
          <a:p>
            <a:pPr marL="342900" indent="-342900" algn="just">
              <a:buClr>
                <a:schemeClr val="accent1">
                  <a:lumMod val="50000"/>
                </a:schemeClr>
              </a:buClr>
              <a:buFont typeface="Wingdings" panose="05000000000000000000" pitchFamily="2" charset="2"/>
              <a:buChar char="Ø"/>
            </a:pPr>
            <a:r>
              <a:rPr lang="en-GB" b="1" i="0" dirty="0">
                <a:solidFill>
                  <a:srgbClr val="222222"/>
                </a:solidFill>
                <a:effectLst/>
                <a:latin typeface="unset"/>
              </a:rPr>
              <a:t>Depth of Node x: </a:t>
            </a:r>
            <a:r>
              <a:rPr lang="en-GB" b="0" i="0" dirty="0">
                <a:solidFill>
                  <a:srgbClr val="000000"/>
                </a:solidFill>
                <a:effectLst/>
                <a:latin typeface="unset"/>
              </a:rPr>
              <a:t>The depth of a node is defined as the length of the shortest path from the root to that node. In other words, it is simply the number of edges on the path from the root to that particular node. </a:t>
            </a:r>
          </a:p>
          <a:p>
            <a:pPr marL="342900" indent="-342900" algn="just">
              <a:buClr>
                <a:schemeClr val="accent1">
                  <a:lumMod val="50000"/>
                </a:schemeClr>
              </a:buClr>
              <a:buFont typeface="Wingdings" panose="05000000000000000000" pitchFamily="2" charset="2"/>
              <a:buChar char="Ø"/>
            </a:pPr>
            <a:r>
              <a:rPr lang="en-GB" b="1" i="0" dirty="0">
                <a:solidFill>
                  <a:srgbClr val="222222"/>
                </a:solidFill>
                <a:effectLst/>
                <a:latin typeface="unset"/>
              </a:rPr>
              <a:t>Height of Node x: </a:t>
            </a:r>
            <a:r>
              <a:rPr lang="en-GB" b="0" i="0" dirty="0">
                <a:solidFill>
                  <a:srgbClr val="000000"/>
                </a:solidFill>
                <a:effectLst/>
                <a:latin typeface="unset"/>
              </a:rPr>
              <a:t>The height of a node is expressed as the length of the longest path from the node to any leaf node. In other words, it is simply the number of edges on the path from that particular node to the deepest leaf node. </a:t>
            </a:r>
          </a:p>
        </p:txBody>
      </p:sp>
    </p:spTree>
    <p:extLst>
      <p:ext uri="{BB962C8B-B14F-4D97-AF65-F5344CB8AC3E}">
        <p14:creationId xmlns:p14="http://schemas.microsoft.com/office/powerpoint/2010/main" val="1862928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Implementation of Tree</a:t>
            </a:r>
          </a:p>
        </p:txBody>
      </p:sp>
      <p:sp>
        <p:nvSpPr>
          <p:cNvPr id="4" name="TextBox 3">
            <a:extLst>
              <a:ext uri="{FF2B5EF4-FFF2-40B4-BE49-F238E27FC236}">
                <a16:creationId xmlns:a16="http://schemas.microsoft.com/office/drawing/2014/main" id="{5647BC24-DCEB-2E11-120A-8BCE4C0EB129}"/>
              </a:ext>
            </a:extLst>
          </p:cNvPr>
          <p:cNvSpPr txBox="1"/>
          <p:nvPr/>
        </p:nvSpPr>
        <p:spPr>
          <a:xfrm>
            <a:off x="455612" y="1295400"/>
            <a:ext cx="10972800" cy="830997"/>
          </a:xfrm>
          <a:prstGeom prst="rect">
            <a:avLst/>
          </a:prstGeom>
          <a:noFill/>
        </p:spPr>
        <p:txBody>
          <a:bodyPr wrap="square">
            <a:spAutoFit/>
          </a:bodyPr>
          <a:lstStyle/>
          <a:p>
            <a:pPr algn="just"/>
            <a:r>
              <a:rPr lang="en-GB" b="0" i="0" dirty="0">
                <a:solidFill>
                  <a:schemeClr val="tx1">
                    <a:lumMod val="95000"/>
                    <a:lumOff val="5000"/>
                  </a:schemeClr>
                </a:solidFill>
                <a:effectLst/>
              </a:rPr>
              <a:t>The tree data structure can be created by creating the nodes dynamically with the help of the pointers. The tree in the memory can be represented as shown below:</a:t>
            </a:r>
            <a:endParaRPr lang="en-IN" dirty="0">
              <a:solidFill>
                <a:schemeClr val="tx1">
                  <a:lumMod val="95000"/>
                  <a:lumOff val="5000"/>
                </a:schemeClr>
              </a:solidFill>
            </a:endParaRPr>
          </a:p>
        </p:txBody>
      </p:sp>
      <p:pic>
        <p:nvPicPr>
          <p:cNvPr id="3074" name="Picture 2" descr="Tree">
            <a:extLst>
              <a:ext uri="{FF2B5EF4-FFF2-40B4-BE49-F238E27FC236}">
                <a16:creationId xmlns:a16="http://schemas.microsoft.com/office/drawing/2014/main" id="{6184845A-A4C7-C9F3-837E-62A215A57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212" y="2153308"/>
            <a:ext cx="5154812" cy="26908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553153E-2B22-752E-52D7-BA80AB0AB837}"/>
              </a:ext>
            </a:extLst>
          </p:cNvPr>
          <p:cNvSpPr txBox="1"/>
          <p:nvPr/>
        </p:nvSpPr>
        <p:spPr>
          <a:xfrm>
            <a:off x="608012" y="5029200"/>
            <a:ext cx="10972800" cy="1569660"/>
          </a:xfrm>
          <a:prstGeom prst="rect">
            <a:avLst/>
          </a:prstGeom>
          <a:noFill/>
        </p:spPr>
        <p:txBody>
          <a:bodyPr wrap="square">
            <a:spAutoFit/>
          </a:bodyPr>
          <a:lstStyle/>
          <a:p>
            <a:pPr algn="just"/>
            <a:r>
              <a:rPr lang="en-GB" b="0" i="0" dirty="0">
                <a:solidFill>
                  <a:schemeClr val="tx1">
                    <a:lumMod val="95000"/>
                    <a:lumOff val="5000"/>
                  </a:schemeClr>
                </a:solidFill>
                <a:effectLst/>
              </a:rPr>
              <a:t>The above figure shows the representation of the tree data structure in the memory. In the above structure, the node contains three fields. The second field stores the data; the first field stores the address of the left child, and the third field stores the address of the right child.</a:t>
            </a:r>
            <a:endParaRPr lang="en-IN" dirty="0">
              <a:solidFill>
                <a:schemeClr val="tx1">
                  <a:lumMod val="95000"/>
                  <a:lumOff val="5000"/>
                </a:schemeClr>
              </a:solidFill>
            </a:endParaRPr>
          </a:p>
        </p:txBody>
      </p:sp>
    </p:spTree>
    <p:extLst>
      <p:ext uri="{BB962C8B-B14F-4D97-AF65-F5344CB8AC3E}">
        <p14:creationId xmlns:p14="http://schemas.microsoft.com/office/powerpoint/2010/main" val="130486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Applications of Tree</a:t>
            </a:r>
          </a:p>
        </p:txBody>
      </p:sp>
      <p:sp>
        <p:nvSpPr>
          <p:cNvPr id="4" name="TextBox 3">
            <a:extLst>
              <a:ext uri="{FF2B5EF4-FFF2-40B4-BE49-F238E27FC236}">
                <a16:creationId xmlns:a16="http://schemas.microsoft.com/office/drawing/2014/main" id="{BFE1DD95-B197-54B0-7D9C-CB954351CFA4}"/>
              </a:ext>
            </a:extLst>
          </p:cNvPr>
          <p:cNvSpPr txBox="1"/>
          <p:nvPr/>
        </p:nvSpPr>
        <p:spPr>
          <a:xfrm>
            <a:off x="455612" y="1447800"/>
            <a:ext cx="10972800" cy="5262979"/>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i="0" dirty="0">
                <a:solidFill>
                  <a:srgbClr val="000000"/>
                </a:solidFill>
                <a:effectLst/>
                <a:latin typeface="inter-bold"/>
              </a:rPr>
              <a:t>Storing naturally hierarchical data:</a:t>
            </a:r>
            <a:r>
              <a:rPr lang="en-GB" b="0" i="0" dirty="0">
                <a:solidFill>
                  <a:srgbClr val="000000"/>
                </a:solidFill>
                <a:effectLst/>
                <a:latin typeface="inter-regular"/>
              </a:rPr>
              <a:t> Trees are used to store the data in the hierarchical structure. For example, the file system. The file system stored on the disc drive, the file and folder are in the form of the naturally hierarchical data and stored in the form of trees.</a:t>
            </a:r>
          </a:p>
          <a:p>
            <a:pPr marL="342900" indent="-342900" algn="just">
              <a:buClr>
                <a:schemeClr val="accent1">
                  <a:lumMod val="50000"/>
                </a:schemeClr>
              </a:buClr>
              <a:buFont typeface="Wingdings" panose="05000000000000000000" pitchFamily="2" charset="2"/>
              <a:buChar char="Ø"/>
            </a:pPr>
            <a:r>
              <a:rPr lang="en-GB" b="1" i="0" dirty="0">
                <a:solidFill>
                  <a:srgbClr val="000000"/>
                </a:solidFill>
                <a:effectLst/>
                <a:latin typeface="inter-bold"/>
              </a:rPr>
              <a:t>Organize data:</a:t>
            </a:r>
            <a:r>
              <a:rPr lang="en-GB" b="0" i="0" dirty="0">
                <a:solidFill>
                  <a:srgbClr val="000000"/>
                </a:solidFill>
                <a:effectLst/>
                <a:latin typeface="inter-regular"/>
              </a:rPr>
              <a:t> It is used to organize data for efficient insertion, deletion and searching. For example, a binary tree has a </a:t>
            </a:r>
            <a:r>
              <a:rPr lang="en-GB" b="0" i="0" dirty="0" err="1">
                <a:solidFill>
                  <a:srgbClr val="000000"/>
                </a:solidFill>
                <a:effectLst/>
                <a:latin typeface="inter-regular"/>
              </a:rPr>
              <a:t>logN</a:t>
            </a:r>
            <a:r>
              <a:rPr lang="en-GB" b="0" i="0" dirty="0">
                <a:solidFill>
                  <a:srgbClr val="000000"/>
                </a:solidFill>
                <a:effectLst/>
                <a:latin typeface="inter-regular"/>
              </a:rPr>
              <a:t> time for searching an element.</a:t>
            </a:r>
          </a:p>
          <a:p>
            <a:pPr marL="342900" indent="-342900" algn="just">
              <a:buClr>
                <a:schemeClr val="accent1">
                  <a:lumMod val="50000"/>
                </a:schemeClr>
              </a:buClr>
              <a:buFont typeface="Wingdings" panose="05000000000000000000" pitchFamily="2" charset="2"/>
              <a:buChar char="Ø"/>
            </a:pPr>
            <a:r>
              <a:rPr lang="en-GB" b="1" i="0" dirty="0" err="1">
                <a:solidFill>
                  <a:srgbClr val="000000"/>
                </a:solidFill>
                <a:effectLst/>
                <a:latin typeface="inter-bold"/>
              </a:rPr>
              <a:t>Trie</a:t>
            </a:r>
            <a:r>
              <a:rPr lang="en-GB" b="1" i="0" dirty="0">
                <a:solidFill>
                  <a:srgbClr val="000000"/>
                </a:solidFill>
                <a:effectLst/>
                <a:latin typeface="inter-bold"/>
              </a:rPr>
              <a:t>:</a:t>
            </a:r>
            <a:r>
              <a:rPr lang="en-GB" b="0" i="0" dirty="0">
                <a:solidFill>
                  <a:srgbClr val="000000"/>
                </a:solidFill>
                <a:effectLst/>
                <a:latin typeface="inter-regular"/>
              </a:rPr>
              <a:t> It is a special kind of tree that is used to store the dictionary. It is a fast and efficient way for dynamic spell checking.</a:t>
            </a:r>
          </a:p>
          <a:p>
            <a:pPr marL="342900" indent="-342900" algn="just">
              <a:buClr>
                <a:schemeClr val="accent1">
                  <a:lumMod val="50000"/>
                </a:schemeClr>
              </a:buClr>
              <a:buFont typeface="Wingdings" panose="05000000000000000000" pitchFamily="2" charset="2"/>
              <a:buChar char="Ø"/>
            </a:pPr>
            <a:r>
              <a:rPr lang="en-GB" b="1" i="0" dirty="0">
                <a:solidFill>
                  <a:srgbClr val="000000"/>
                </a:solidFill>
                <a:effectLst/>
                <a:latin typeface="inter-bold"/>
              </a:rPr>
              <a:t>Heap:</a:t>
            </a:r>
            <a:r>
              <a:rPr lang="en-GB" b="0" i="0" dirty="0">
                <a:solidFill>
                  <a:srgbClr val="000000"/>
                </a:solidFill>
                <a:effectLst/>
                <a:latin typeface="inter-regular"/>
              </a:rPr>
              <a:t> It is also a tree data structure implemented using arrays. It is used to implement priority queues.</a:t>
            </a:r>
          </a:p>
          <a:p>
            <a:pPr marL="342900" indent="-342900" algn="just">
              <a:buClr>
                <a:schemeClr val="accent1">
                  <a:lumMod val="50000"/>
                </a:schemeClr>
              </a:buClr>
              <a:buFont typeface="Wingdings" panose="05000000000000000000" pitchFamily="2" charset="2"/>
              <a:buChar char="Ø"/>
            </a:pPr>
            <a:r>
              <a:rPr lang="en-GB" b="1" i="0" dirty="0">
                <a:solidFill>
                  <a:srgbClr val="000000"/>
                </a:solidFill>
                <a:effectLst/>
                <a:latin typeface="inter-bold"/>
              </a:rPr>
              <a:t>B-Tree and </a:t>
            </a:r>
            <a:r>
              <a:rPr lang="en-GB" b="1" i="0" dirty="0" err="1">
                <a:solidFill>
                  <a:srgbClr val="000000"/>
                </a:solidFill>
                <a:effectLst/>
                <a:latin typeface="inter-bold"/>
              </a:rPr>
              <a:t>B+Tree</a:t>
            </a:r>
            <a:r>
              <a:rPr lang="en-GB" b="1" i="0" dirty="0">
                <a:solidFill>
                  <a:srgbClr val="000000"/>
                </a:solidFill>
                <a:effectLst/>
                <a:latin typeface="inter-bold"/>
              </a:rPr>
              <a:t>:</a:t>
            </a:r>
            <a:r>
              <a:rPr lang="en-GB" b="0" i="0" dirty="0">
                <a:solidFill>
                  <a:srgbClr val="000000"/>
                </a:solidFill>
                <a:effectLst/>
                <a:latin typeface="inter-regular"/>
              </a:rPr>
              <a:t> B-Tree and </a:t>
            </a:r>
            <a:r>
              <a:rPr lang="en-GB" b="0" i="0" dirty="0" err="1">
                <a:solidFill>
                  <a:srgbClr val="000000"/>
                </a:solidFill>
                <a:effectLst/>
                <a:latin typeface="inter-regular"/>
              </a:rPr>
              <a:t>B+Tree</a:t>
            </a:r>
            <a:r>
              <a:rPr lang="en-GB" b="0" i="0" dirty="0">
                <a:solidFill>
                  <a:srgbClr val="000000"/>
                </a:solidFill>
                <a:effectLst/>
                <a:latin typeface="inter-regular"/>
              </a:rPr>
              <a:t> are the tree data structures used to implement indexing in databases.</a:t>
            </a:r>
          </a:p>
          <a:p>
            <a:pPr marL="342900" indent="-342900" algn="just">
              <a:buClr>
                <a:schemeClr val="accent1">
                  <a:lumMod val="50000"/>
                </a:schemeClr>
              </a:buClr>
              <a:buFont typeface="Wingdings" panose="05000000000000000000" pitchFamily="2" charset="2"/>
              <a:buChar char="Ø"/>
            </a:pPr>
            <a:r>
              <a:rPr lang="en-GB" b="1" i="0" dirty="0">
                <a:solidFill>
                  <a:srgbClr val="000000"/>
                </a:solidFill>
                <a:effectLst/>
                <a:latin typeface="inter-bold"/>
              </a:rPr>
              <a:t>Routing table:</a:t>
            </a:r>
            <a:r>
              <a:rPr lang="en-GB" b="0" i="0" dirty="0">
                <a:solidFill>
                  <a:srgbClr val="000000"/>
                </a:solidFill>
                <a:effectLst/>
                <a:latin typeface="inter-regular"/>
              </a:rPr>
              <a:t> The tree data structure is also used to store the data in routing tables in the routers.</a:t>
            </a:r>
          </a:p>
        </p:txBody>
      </p:sp>
    </p:spTree>
    <p:extLst>
      <p:ext uri="{BB962C8B-B14F-4D97-AF65-F5344CB8AC3E}">
        <p14:creationId xmlns:p14="http://schemas.microsoft.com/office/powerpoint/2010/main" val="2919479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Types of Tree</a:t>
            </a:r>
          </a:p>
        </p:txBody>
      </p:sp>
      <p:sp>
        <p:nvSpPr>
          <p:cNvPr id="3" name="TextBox 2">
            <a:extLst>
              <a:ext uri="{FF2B5EF4-FFF2-40B4-BE49-F238E27FC236}">
                <a16:creationId xmlns:a16="http://schemas.microsoft.com/office/drawing/2014/main" id="{8B19E2A3-887F-30F6-1A23-D7BA9223206E}"/>
              </a:ext>
            </a:extLst>
          </p:cNvPr>
          <p:cNvSpPr txBox="1"/>
          <p:nvPr/>
        </p:nvSpPr>
        <p:spPr>
          <a:xfrm>
            <a:off x="531812" y="1447800"/>
            <a:ext cx="11049000" cy="1938992"/>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i="0" dirty="0">
                <a:solidFill>
                  <a:schemeClr val="tx1">
                    <a:lumMod val="95000"/>
                    <a:lumOff val="5000"/>
                  </a:schemeClr>
                </a:solidFill>
                <a:effectLst/>
              </a:rPr>
              <a:t>General tree:</a:t>
            </a:r>
            <a:r>
              <a:rPr lang="en-GB" b="0" i="0" dirty="0">
                <a:solidFill>
                  <a:schemeClr val="tx1">
                    <a:lumMod val="95000"/>
                    <a:lumOff val="5000"/>
                  </a:schemeClr>
                </a:solidFill>
                <a:effectLst/>
              </a:rPr>
              <a:t> The general tree is one of the types of tree data structure. In the general tree, a node can have either 0 or maximum n number of nodes. There is no restriction imposed on the degree of the node (the number of nodes that a node can contain). The topmost node in a general tree is known as a root node. The children of the parent node are known as </a:t>
            </a:r>
            <a:r>
              <a:rPr lang="en-GB" b="1" i="1" dirty="0">
                <a:solidFill>
                  <a:schemeClr val="tx1">
                    <a:lumMod val="95000"/>
                    <a:lumOff val="5000"/>
                  </a:schemeClr>
                </a:solidFill>
                <a:effectLst/>
              </a:rPr>
              <a:t>subtrees</a:t>
            </a:r>
            <a:r>
              <a:rPr lang="en-GB" b="0" i="0" dirty="0">
                <a:solidFill>
                  <a:schemeClr val="tx1">
                    <a:lumMod val="95000"/>
                    <a:lumOff val="5000"/>
                  </a:schemeClr>
                </a:solidFill>
                <a:effectLst/>
              </a:rPr>
              <a:t>.</a:t>
            </a:r>
            <a:endParaRPr lang="en-IN" dirty="0">
              <a:solidFill>
                <a:schemeClr val="tx1">
                  <a:lumMod val="95000"/>
                  <a:lumOff val="5000"/>
                </a:schemeClr>
              </a:solidFill>
            </a:endParaRPr>
          </a:p>
        </p:txBody>
      </p:sp>
      <p:pic>
        <p:nvPicPr>
          <p:cNvPr id="4098" name="Picture 2" descr="Tree">
            <a:extLst>
              <a:ext uri="{FF2B5EF4-FFF2-40B4-BE49-F238E27FC236}">
                <a16:creationId xmlns:a16="http://schemas.microsoft.com/office/drawing/2014/main" id="{8A2A7C14-7F62-006F-5489-7755184CA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2" y="3386792"/>
            <a:ext cx="5550993"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32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Types of Tree</a:t>
            </a:r>
          </a:p>
        </p:txBody>
      </p:sp>
      <p:sp>
        <p:nvSpPr>
          <p:cNvPr id="3" name="TextBox 2">
            <a:extLst>
              <a:ext uri="{FF2B5EF4-FFF2-40B4-BE49-F238E27FC236}">
                <a16:creationId xmlns:a16="http://schemas.microsoft.com/office/drawing/2014/main" id="{8B19E2A3-887F-30F6-1A23-D7BA9223206E}"/>
              </a:ext>
            </a:extLst>
          </p:cNvPr>
          <p:cNvSpPr txBox="1"/>
          <p:nvPr/>
        </p:nvSpPr>
        <p:spPr>
          <a:xfrm>
            <a:off x="531812" y="1447800"/>
            <a:ext cx="11049000" cy="1200329"/>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i="0" dirty="0">
                <a:solidFill>
                  <a:schemeClr val="tx1">
                    <a:lumMod val="95000"/>
                    <a:lumOff val="5000"/>
                  </a:schemeClr>
                </a:solidFill>
                <a:effectLst/>
              </a:rPr>
              <a:t>Binary tree:</a:t>
            </a:r>
            <a:r>
              <a:rPr lang="en-GB" b="0" i="0" dirty="0">
                <a:solidFill>
                  <a:schemeClr val="tx1">
                    <a:lumMod val="95000"/>
                    <a:lumOff val="5000"/>
                  </a:schemeClr>
                </a:solidFill>
                <a:effectLst/>
              </a:rPr>
              <a:t> Here, binary name itself suggests two numbers, i.e., 0 and 1. In a binary tree, each node in a tree can have utmost two child nodes. Here, utmost means whether the node has 0 nodes, 1 node or 2 nodes.</a:t>
            </a:r>
            <a:endParaRPr lang="en-IN" dirty="0">
              <a:solidFill>
                <a:schemeClr val="tx1">
                  <a:lumMod val="95000"/>
                  <a:lumOff val="5000"/>
                </a:schemeClr>
              </a:solidFill>
            </a:endParaRPr>
          </a:p>
        </p:txBody>
      </p:sp>
      <p:pic>
        <p:nvPicPr>
          <p:cNvPr id="5122" name="Picture 2" descr="Tree">
            <a:extLst>
              <a:ext uri="{FF2B5EF4-FFF2-40B4-BE49-F238E27FC236}">
                <a16:creationId xmlns:a16="http://schemas.microsoft.com/office/drawing/2014/main" id="{804B2B7C-07C0-1572-4570-8903000B4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812" y="2648129"/>
            <a:ext cx="4038600" cy="4083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161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643</TotalTime>
  <Words>1808</Words>
  <Application>Microsoft Office PowerPoint</Application>
  <PresentationFormat>Custom</PresentationFormat>
  <Paragraphs>102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Constantia</vt:lpstr>
      <vt:lpstr>inter-bold</vt:lpstr>
      <vt:lpstr>inter-regular</vt:lpstr>
      <vt:lpstr>Nunito</vt:lpstr>
      <vt:lpstr>unset</vt:lpstr>
      <vt:lpstr>Verdana</vt:lpstr>
      <vt:lpstr>Wingdings</vt:lpstr>
      <vt:lpstr>Cooking 16x9</vt:lpstr>
      <vt:lpstr>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306</cp:revision>
  <dcterms:created xsi:type="dcterms:W3CDTF">2021-12-19T05:09:16Z</dcterms:created>
  <dcterms:modified xsi:type="dcterms:W3CDTF">2023-01-04T13:17:16Z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