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5" r:id="rId6"/>
    <p:sldId id="295" r:id="rId7"/>
    <p:sldId id="299" r:id="rId8"/>
    <p:sldId id="309" r:id="rId9"/>
    <p:sldId id="310" r:id="rId10"/>
    <p:sldId id="311" r:id="rId11"/>
    <p:sldId id="300" r:id="rId12"/>
    <p:sldId id="312" r:id="rId13"/>
    <p:sldId id="305" r:id="rId14"/>
    <p:sldId id="313" r:id="rId15"/>
    <p:sldId id="315" r:id="rId16"/>
    <p:sldId id="314" r:id="rId17"/>
    <p:sldId id="316" r:id="rId18"/>
    <p:sldId id="296" r:id="rId19"/>
    <p:sldId id="297" r:id="rId20"/>
    <p:sldId id="318" r:id="rId21"/>
    <p:sldId id="317" r:id="rId22"/>
    <p:sldId id="259"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p:scale>
          <a:sx n="50" d="100"/>
          <a:sy n="50" d="100"/>
        </p:scale>
        <p:origin x="1638" y="4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3298493407"/>
              </p:ext>
            </p:extLst>
          </p:nvPr>
        </p:nvGraphicFramePr>
        <p:xfrm>
          <a:off x="573892" y="2743200"/>
          <a:ext cx="11041040" cy="22860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Graph</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Graph?</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Directed &amp; Undirected Graph</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Graph Terminology</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Graph implementation </a:t>
                      </a:r>
                    </a:p>
                  </a:txBody>
                  <a:tcPr anchor="ctr"/>
                </a:tc>
                <a:extLst>
                  <a:ext uri="{0D108BD9-81ED-4DB2-BD59-A6C34878D82A}">
                    <a16:rowId xmlns:a16="http://schemas.microsoft.com/office/drawing/2014/main" val="4205638916"/>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BFS Algorithm</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DFS Algorithm</a:t>
                      </a:r>
                    </a:p>
                  </a:txBody>
                  <a:tcPr anchor="ctr"/>
                </a:tc>
                <a:extLst>
                  <a:ext uri="{0D108BD9-81ED-4DB2-BD59-A6C34878D82A}">
                    <a16:rowId xmlns:a16="http://schemas.microsoft.com/office/drawing/2014/main" val="4215974324"/>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Spanning Tree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594227445"/>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BFS Algorithm</a:t>
            </a:r>
          </a:p>
        </p:txBody>
      </p:sp>
      <p:sp>
        <p:nvSpPr>
          <p:cNvPr id="3" name="TextBox 2">
            <a:extLst>
              <a:ext uri="{FF2B5EF4-FFF2-40B4-BE49-F238E27FC236}">
                <a16:creationId xmlns:a16="http://schemas.microsoft.com/office/drawing/2014/main" id="{01DB4463-5F67-B93B-377B-4EAE8406698D}"/>
              </a:ext>
            </a:extLst>
          </p:cNvPr>
          <p:cNvSpPr txBox="1"/>
          <p:nvPr/>
        </p:nvSpPr>
        <p:spPr>
          <a:xfrm>
            <a:off x="1408112" y="1524000"/>
            <a:ext cx="9372600" cy="4524315"/>
          </a:xfrm>
          <a:prstGeom prst="rect">
            <a:avLst/>
          </a:prstGeom>
          <a:noFill/>
        </p:spPr>
        <p:txBody>
          <a:bodyPr wrap="square">
            <a:spAutoFit/>
          </a:bodyPr>
          <a:lstStyle/>
          <a:p>
            <a:pPr algn="just"/>
            <a:r>
              <a:rPr lang="en-GB" b="0" i="0" dirty="0">
                <a:solidFill>
                  <a:schemeClr val="tx1">
                    <a:lumMod val="95000"/>
                    <a:lumOff val="5000"/>
                  </a:schemeClr>
                </a:solidFill>
                <a:effectLst/>
              </a:rPr>
              <a:t>BFS is an algorithm that is used to graph data or searching tree or traversing structures. The algorithm efficiently visits and marks all the key nodes in a graph in an accurate breadthwise fashion.</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This algorithm selects a single node (initial or source point) in a graph and then visits all the nodes adjacent to the selected node. Once the algorithm visits and marks the starting node, then it moves towards the nearest unvisited nodes and analyses them.</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Once visited, all nodes are marked. These iterations continue until all the nodes of the graph have been successfully visited and marked. The full form of BFS is the Breadth-first search.</a:t>
            </a:r>
          </a:p>
        </p:txBody>
      </p:sp>
    </p:spTree>
    <p:extLst>
      <p:ext uri="{BB962C8B-B14F-4D97-AF65-F5344CB8AC3E}">
        <p14:creationId xmlns:p14="http://schemas.microsoft.com/office/powerpoint/2010/main" val="120595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BFS Algorithm</a:t>
            </a:r>
          </a:p>
        </p:txBody>
      </p:sp>
      <p:sp>
        <p:nvSpPr>
          <p:cNvPr id="3" name="TextBox 2">
            <a:extLst>
              <a:ext uri="{FF2B5EF4-FFF2-40B4-BE49-F238E27FC236}">
                <a16:creationId xmlns:a16="http://schemas.microsoft.com/office/drawing/2014/main" id="{01DB4463-5F67-B93B-377B-4EAE8406698D}"/>
              </a:ext>
            </a:extLst>
          </p:cNvPr>
          <p:cNvSpPr txBox="1"/>
          <p:nvPr/>
        </p:nvSpPr>
        <p:spPr>
          <a:xfrm>
            <a:off x="598487" y="1447800"/>
            <a:ext cx="10991850" cy="4893647"/>
          </a:xfrm>
          <a:prstGeom prst="rect">
            <a:avLst/>
          </a:prstGeom>
          <a:noFill/>
        </p:spPr>
        <p:txBody>
          <a:bodyPr wrap="square">
            <a:spAutoFit/>
          </a:bodyPr>
          <a:lstStyle/>
          <a:p>
            <a:pPr algn="just"/>
            <a:r>
              <a:rPr lang="en-GB" b="1" i="0" dirty="0">
                <a:solidFill>
                  <a:schemeClr val="tx1">
                    <a:lumMod val="95000"/>
                    <a:lumOff val="5000"/>
                  </a:schemeClr>
                </a:solidFill>
                <a:effectLst/>
              </a:rPr>
              <a:t>Step 1:</a:t>
            </a:r>
            <a:r>
              <a:rPr lang="en-GB" b="0" i="0" dirty="0">
                <a:solidFill>
                  <a:schemeClr val="tx1">
                    <a:lumMod val="95000"/>
                    <a:lumOff val="5000"/>
                  </a:schemeClr>
                </a:solidFill>
                <a:effectLst/>
              </a:rPr>
              <a:t> SET STATUS = 1 (ready state) for each node in G</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2:</a:t>
            </a:r>
            <a:r>
              <a:rPr lang="en-GB" b="0" i="0" dirty="0">
                <a:solidFill>
                  <a:schemeClr val="tx1">
                    <a:lumMod val="95000"/>
                    <a:lumOff val="5000"/>
                  </a:schemeClr>
                </a:solidFill>
                <a:effectLst/>
              </a:rPr>
              <a:t> Enqueue the starting node A and set its STATUS = 2 (waiting state)</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3:</a:t>
            </a:r>
            <a:r>
              <a:rPr lang="en-GB" b="0" i="0" dirty="0">
                <a:solidFill>
                  <a:schemeClr val="tx1">
                    <a:lumMod val="95000"/>
                    <a:lumOff val="5000"/>
                  </a:schemeClr>
                </a:solidFill>
                <a:effectLst/>
              </a:rPr>
              <a:t> Repeat Steps 4 and 5 until QUEUE is empty</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4:</a:t>
            </a:r>
            <a:r>
              <a:rPr lang="en-GB" b="0" i="0" dirty="0">
                <a:solidFill>
                  <a:schemeClr val="tx1">
                    <a:lumMod val="95000"/>
                    <a:lumOff val="5000"/>
                  </a:schemeClr>
                </a:solidFill>
                <a:effectLst/>
              </a:rPr>
              <a:t> Dequeue a node N. Process it and set its STATUS = 3 (processed state).</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5:</a:t>
            </a:r>
            <a:r>
              <a:rPr lang="en-GB" b="0" i="0" dirty="0">
                <a:solidFill>
                  <a:schemeClr val="tx1">
                    <a:lumMod val="95000"/>
                    <a:lumOff val="5000"/>
                  </a:schemeClr>
                </a:solidFill>
                <a:effectLst/>
              </a:rPr>
              <a:t> Enqueue all the neighbours of N that are in the ready state (whose STATUS = 1) and set their STATUS = 2(waiting state)</a:t>
            </a:r>
          </a:p>
          <a:p>
            <a:pPr algn="just"/>
            <a:r>
              <a:rPr lang="en-GB" b="0" i="0" dirty="0">
                <a:solidFill>
                  <a:schemeClr val="tx1">
                    <a:lumMod val="95000"/>
                    <a:lumOff val="5000"/>
                  </a:schemeClr>
                </a:solidFill>
                <a:effectLst/>
              </a:rPr>
              <a:t>[END OF LOOP]</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5: </a:t>
            </a:r>
            <a:r>
              <a:rPr lang="en-GB" i="0" dirty="0">
                <a:solidFill>
                  <a:schemeClr val="tx1">
                    <a:lumMod val="95000"/>
                    <a:lumOff val="5000"/>
                  </a:schemeClr>
                </a:solidFill>
                <a:effectLst/>
              </a:rPr>
              <a:t>Exit</a:t>
            </a:r>
          </a:p>
        </p:txBody>
      </p:sp>
    </p:spTree>
    <p:extLst>
      <p:ext uri="{BB962C8B-B14F-4D97-AF65-F5344CB8AC3E}">
        <p14:creationId xmlns:p14="http://schemas.microsoft.com/office/powerpoint/2010/main" val="1819158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DFS Algorithm</a:t>
            </a:r>
          </a:p>
        </p:txBody>
      </p:sp>
      <p:sp>
        <p:nvSpPr>
          <p:cNvPr id="3" name="TextBox 2">
            <a:extLst>
              <a:ext uri="{FF2B5EF4-FFF2-40B4-BE49-F238E27FC236}">
                <a16:creationId xmlns:a16="http://schemas.microsoft.com/office/drawing/2014/main" id="{01DB4463-5F67-B93B-377B-4EAE8406698D}"/>
              </a:ext>
            </a:extLst>
          </p:cNvPr>
          <p:cNvSpPr txBox="1"/>
          <p:nvPr/>
        </p:nvSpPr>
        <p:spPr>
          <a:xfrm>
            <a:off x="1408112" y="1524000"/>
            <a:ext cx="9372600" cy="2308324"/>
          </a:xfrm>
          <a:prstGeom prst="rect">
            <a:avLst/>
          </a:prstGeom>
          <a:noFill/>
        </p:spPr>
        <p:txBody>
          <a:bodyPr wrap="square">
            <a:spAutoFit/>
          </a:bodyPr>
          <a:lstStyle/>
          <a:p>
            <a:pPr algn="just"/>
            <a:r>
              <a:rPr lang="en-GB" b="0" i="0" dirty="0">
                <a:solidFill>
                  <a:schemeClr val="tx1">
                    <a:lumMod val="95000"/>
                    <a:lumOff val="5000"/>
                  </a:schemeClr>
                </a:solidFill>
                <a:effectLst/>
              </a:rPr>
              <a:t>DFS is an algorithm for finding or traversing graphs or trees in depth-ward direction. The execution of the algorithm begins at the root node and explores each branch before backtracking. It uses a stack data structure to remember, to get the subsequent vertex, and to start a search, whenever a dead-end appears in any iteration. The full form of DFS is Depth-first search.</a:t>
            </a:r>
          </a:p>
        </p:txBody>
      </p:sp>
    </p:spTree>
    <p:extLst>
      <p:ext uri="{BB962C8B-B14F-4D97-AF65-F5344CB8AC3E}">
        <p14:creationId xmlns:p14="http://schemas.microsoft.com/office/powerpoint/2010/main" val="3817551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DFS Algorithm</a:t>
            </a:r>
          </a:p>
        </p:txBody>
      </p:sp>
      <p:sp>
        <p:nvSpPr>
          <p:cNvPr id="3" name="TextBox 2">
            <a:extLst>
              <a:ext uri="{FF2B5EF4-FFF2-40B4-BE49-F238E27FC236}">
                <a16:creationId xmlns:a16="http://schemas.microsoft.com/office/drawing/2014/main" id="{01DB4463-5F67-B93B-377B-4EAE8406698D}"/>
              </a:ext>
            </a:extLst>
          </p:cNvPr>
          <p:cNvSpPr txBox="1"/>
          <p:nvPr/>
        </p:nvSpPr>
        <p:spPr>
          <a:xfrm>
            <a:off x="598487" y="1371600"/>
            <a:ext cx="10991850" cy="5262979"/>
          </a:xfrm>
          <a:prstGeom prst="rect">
            <a:avLst/>
          </a:prstGeom>
          <a:noFill/>
        </p:spPr>
        <p:txBody>
          <a:bodyPr wrap="square">
            <a:spAutoFit/>
          </a:bodyPr>
          <a:lstStyle/>
          <a:p>
            <a:pPr algn="just"/>
            <a:r>
              <a:rPr lang="en-GB" b="1" i="0" dirty="0">
                <a:solidFill>
                  <a:schemeClr val="tx1">
                    <a:lumMod val="95000"/>
                    <a:lumOff val="5000"/>
                  </a:schemeClr>
                </a:solidFill>
                <a:effectLst/>
              </a:rPr>
              <a:t>Step 1:</a:t>
            </a:r>
            <a:r>
              <a:rPr lang="en-GB" b="0" i="0" dirty="0">
                <a:solidFill>
                  <a:schemeClr val="tx1">
                    <a:lumMod val="95000"/>
                    <a:lumOff val="5000"/>
                  </a:schemeClr>
                </a:solidFill>
                <a:effectLst/>
              </a:rPr>
              <a:t> SET STATUS = 1 (ready state) for each node in G</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2:</a:t>
            </a:r>
            <a:r>
              <a:rPr lang="en-GB" b="0" i="0" dirty="0">
                <a:solidFill>
                  <a:schemeClr val="tx1">
                    <a:lumMod val="95000"/>
                    <a:lumOff val="5000"/>
                  </a:schemeClr>
                </a:solidFill>
                <a:effectLst/>
              </a:rPr>
              <a:t> Push the starting node A on the stack and set its STATUS = 2 (waiting state)</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3:</a:t>
            </a:r>
            <a:r>
              <a:rPr lang="en-GB" b="0" i="0" dirty="0">
                <a:solidFill>
                  <a:schemeClr val="tx1">
                    <a:lumMod val="95000"/>
                    <a:lumOff val="5000"/>
                  </a:schemeClr>
                </a:solidFill>
                <a:effectLst/>
              </a:rPr>
              <a:t> Repeat Steps 4 and 5 until STACK is empty</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4:</a:t>
            </a:r>
            <a:r>
              <a:rPr lang="en-GB" b="0" i="0" dirty="0">
                <a:solidFill>
                  <a:schemeClr val="tx1">
                    <a:lumMod val="95000"/>
                    <a:lumOff val="5000"/>
                  </a:schemeClr>
                </a:solidFill>
                <a:effectLst/>
              </a:rPr>
              <a:t> Pop the top node N. Process it and set its STATUS = 3 (processed state)</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5:</a:t>
            </a:r>
            <a:r>
              <a:rPr lang="en-GB" b="0" i="0" dirty="0">
                <a:solidFill>
                  <a:schemeClr val="tx1">
                    <a:lumMod val="95000"/>
                    <a:lumOff val="5000"/>
                  </a:schemeClr>
                </a:solidFill>
                <a:effectLst/>
              </a:rPr>
              <a:t> Push on the stack all the neighbours of N that are in the ready state (whose STATUS = 1) and set their STATUS = 2 (waiting state)</a:t>
            </a:r>
          </a:p>
          <a:p>
            <a:pPr algn="just"/>
            <a:r>
              <a:rPr lang="en-GB" b="0" i="0" dirty="0">
                <a:solidFill>
                  <a:schemeClr val="tx1">
                    <a:lumMod val="95000"/>
                    <a:lumOff val="5000"/>
                  </a:schemeClr>
                </a:solidFill>
                <a:effectLst/>
              </a:rPr>
              <a:t>[END OF LOOP]</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Step 6:</a:t>
            </a:r>
            <a:r>
              <a:rPr lang="en-GB" b="0" i="0" dirty="0">
                <a:solidFill>
                  <a:schemeClr val="tx1">
                    <a:lumMod val="95000"/>
                    <a:lumOff val="5000"/>
                  </a:schemeClr>
                </a:solidFill>
                <a:effectLst/>
              </a:rPr>
              <a:t> EXIT</a:t>
            </a:r>
          </a:p>
        </p:txBody>
      </p:sp>
    </p:spTree>
    <p:extLst>
      <p:ext uri="{BB962C8B-B14F-4D97-AF65-F5344CB8AC3E}">
        <p14:creationId xmlns:p14="http://schemas.microsoft.com/office/powerpoint/2010/main" val="2092642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BFS VS DFS</a:t>
            </a:r>
          </a:p>
        </p:txBody>
      </p:sp>
      <p:pic>
        <p:nvPicPr>
          <p:cNvPr id="5124" name="Picture 4" descr="Difference Between BFS and DFS. Breadth First Search | by Soyoung Chung |  Medium">
            <a:extLst>
              <a:ext uri="{FF2B5EF4-FFF2-40B4-BE49-F238E27FC236}">
                <a16:creationId xmlns:a16="http://schemas.microsoft.com/office/drawing/2014/main" id="{C864354F-25F0-E5FE-36BC-C85A96BE49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22" b="2778"/>
          <a:stretch/>
        </p:blipFill>
        <p:spPr bwMode="auto">
          <a:xfrm>
            <a:off x="2817812" y="280311"/>
            <a:ext cx="8382000" cy="635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31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Spanning Tree</a:t>
            </a:r>
          </a:p>
        </p:txBody>
      </p:sp>
      <p:sp>
        <p:nvSpPr>
          <p:cNvPr id="4" name="TextBox 3">
            <a:extLst>
              <a:ext uri="{FF2B5EF4-FFF2-40B4-BE49-F238E27FC236}">
                <a16:creationId xmlns:a16="http://schemas.microsoft.com/office/drawing/2014/main" id="{24141E19-3DD5-E8A3-0C98-FA5A4050B402}"/>
              </a:ext>
            </a:extLst>
          </p:cNvPr>
          <p:cNvSpPr txBox="1"/>
          <p:nvPr/>
        </p:nvSpPr>
        <p:spPr>
          <a:xfrm>
            <a:off x="1030134" y="1447800"/>
            <a:ext cx="10128555" cy="4524315"/>
          </a:xfrm>
          <a:prstGeom prst="rect">
            <a:avLst/>
          </a:prstGeom>
          <a:noFill/>
        </p:spPr>
        <p:txBody>
          <a:bodyPr wrap="square">
            <a:spAutoFit/>
          </a:bodyPr>
          <a:lstStyle/>
          <a:p>
            <a:pPr algn="just"/>
            <a:r>
              <a:rPr lang="en-GB" b="0" i="0" dirty="0">
                <a:solidFill>
                  <a:schemeClr val="tx1">
                    <a:lumMod val="95000"/>
                    <a:lumOff val="5000"/>
                  </a:schemeClr>
                </a:solidFill>
                <a:effectLst/>
              </a:rPr>
              <a:t>A spanning tree can be defined as the subgraph of an undirected connected graph. It includes all the vertices along with the least possible number of edges. If any vertex is missed, it is not a spanning tree. A spanning tree is a subset of the graph that does not have cycles, and it also cannot be disconnected.</a:t>
            </a:r>
          </a:p>
          <a:p>
            <a:pPr algn="just"/>
            <a:endParaRPr lang="en-GB" dirty="0">
              <a:solidFill>
                <a:schemeClr val="tx1">
                  <a:lumMod val="95000"/>
                  <a:lumOff val="5000"/>
                </a:schemeClr>
              </a:solidFill>
            </a:endParaRPr>
          </a:p>
          <a:p>
            <a:pPr algn="just"/>
            <a:r>
              <a:rPr lang="en-GB" b="0" i="0" dirty="0">
                <a:solidFill>
                  <a:schemeClr val="tx1">
                    <a:lumMod val="95000"/>
                    <a:lumOff val="5000"/>
                  </a:schemeClr>
                </a:solidFill>
                <a:effectLst/>
              </a:rPr>
              <a:t>A spanning tree consists of (n-1) edges, where 'n' is the number of vertices (or nodes). Edges of the spanning tree may or may not have weights assigned to them. All the possible spanning trees created from the given graph G would have the same number of vertices, but the number of edges in the spanning tree would be equal to the number of vertices in the given graph minus 1.</a:t>
            </a:r>
            <a:endParaRPr lang="en-IN" dirty="0">
              <a:solidFill>
                <a:schemeClr val="tx1">
                  <a:lumMod val="95000"/>
                  <a:lumOff val="5000"/>
                </a:schemeClr>
              </a:solidFill>
            </a:endParaRPr>
          </a:p>
        </p:txBody>
      </p:sp>
    </p:spTree>
    <p:extLst>
      <p:ext uri="{BB962C8B-B14F-4D97-AF65-F5344CB8AC3E}">
        <p14:creationId xmlns:p14="http://schemas.microsoft.com/office/powerpoint/2010/main" val="41671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Spanning Tree</a:t>
            </a:r>
          </a:p>
        </p:txBody>
      </p:sp>
      <p:sp>
        <p:nvSpPr>
          <p:cNvPr id="4" name="TextBox 3">
            <a:extLst>
              <a:ext uri="{FF2B5EF4-FFF2-40B4-BE49-F238E27FC236}">
                <a16:creationId xmlns:a16="http://schemas.microsoft.com/office/drawing/2014/main" id="{DC1C487E-82D4-5CA7-75E3-D9E13A82BBF6}"/>
              </a:ext>
            </a:extLst>
          </p:cNvPr>
          <p:cNvSpPr txBox="1"/>
          <p:nvPr/>
        </p:nvSpPr>
        <p:spPr>
          <a:xfrm>
            <a:off x="1370012" y="990600"/>
            <a:ext cx="6210300" cy="830997"/>
          </a:xfrm>
          <a:prstGeom prst="rect">
            <a:avLst/>
          </a:prstGeom>
          <a:noFill/>
        </p:spPr>
        <p:txBody>
          <a:bodyPr wrap="square">
            <a:spAutoFit/>
          </a:bodyPr>
          <a:lstStyle/>
          <a:p>
            <a:pPr algn="just"/>
            <a:r>
              <a:rPr lang="en-GB" b="1" i="0" dirty="0">
                <a:solidFill>
                  <a:schemeClr val="tx1">
                    <a:lumMod val="95000"/>
                    <a:lumOff val="5000"/>
                  </a:schemeClr>
                </a:solidFill>
                <a:effectLst/>
              </a:rPr>
              <a:t>Example of Spanning tree</a:t>
            </a:r>
          </a:p>
          <a:p>
            <a:pPr algn="just"/>
            <a:r>
              <a:rPr lang="en-GB" b="0" i="0" dirty="0">
                <a:solidFill>
                  <a:schemeClr val="tx1">
                    <a:lumMod val="95000"/>
                    <a:lumOff val="5000"/>
                  </a:schemeClr>
                </a:solidFill>
                <a:effectLst/>
              </a:rPr>
              <a:t>Suppose the graph be -</a:t>
            </a:r>
          </a:p>
        </p:txBody>
      </p:sp>
      <p:pic>
        <p:nvPicPr>
          <p:cNvPr id="6146" name="Picture 2" descr="Spanning tree">
            <a:extLst>
              <a:ext uri="{FF2B5EF4-FFF2-40B4-BE49-F238E27FC236}">
                <a16:creationId xmlns:a16="http://schemas.microsoft.com/office/drawing/2014/main" id="{794BAAFA-7D3D-9510-B76C-1C05A1086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812" y="259497"/>
            <a:ext cx="2647760" cy="3124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CF84CF-DCC6-C427-6532-38EC97D40CB1}"/>
              </a:ext>
            </a:extLst>
          </p:cNvPr>
          <p:cNvSpPr txBox="1"/>
          <p:nvPr/>
        </p:nvSpPr>
        <p:spPr>
          <a:xfrm>
            <a:off x="227012" y="3429000"/>
            <a:ext cx="11277600" cy="1200329"/>
          </a:xfrm>
          <a:prstGeom prst="rect">
            <a:avLst/>
          </a:prstGeom>
          <a:noFill/>
        </p:spPr>
        <p:txBody>
          <a:bodyPr wrap="square">
            <a:spAutoFit/>
          </a:bodyPr>
          <a:lstStyle/>
          <a:p>
            <a:pPr algn="just"/>
            <a:r>
              <a:rPr lang="en-GB" b="0" i="0" dirty="0">
                <a:solidFill>
                  <a:schemeClr val="tx1">
                    <a:lumMod val="95000"/>
                    <a:lumOff val="5000"/>
                  </a:schemeClr>
                </a:solidFill>
                <a:effectLst/>
              </a:rPr>
              <a:t>Some of the possible spanning trees that will be created from the above graph are -</a:t>
            </a:r>
          </a:p>
          <a:p>
            <a:br>
              <a:rPr lang="en-GB" dirty="0">
                <a:solidFill>
                  <a:schemeClr val="tx1">
                    <a:lumMod val="95000"/>
                    <a:lumOff val="5000"/>
                  </a:schemeClr>
                </a:solidFill>
              </a:rPr>
            </a:br>
            <a:endParaRPr lang="en-IN" dirty="0">
              <a:solidFill>
                <a:schemeClr val="tx1">
                  <a:lumMod val="95000"/>
                  <a:lumOff val="5000"/>
                </a:schemeClr>
              </a:solidFill>
            </a:endParaRPr>
          </a:p>
        </p:txBody>
      </p:sp>
      <p:pic>
        <p:nvPicPr>
          <p:cNvPr id="6148" name="Picture 4" descr="Spanning tree">
            <a:extLst>
              <a:ext uri="{FF2B5EF4-FFF2-40B4-BE49-F238E27FC236}">
                <a16:creationId xmlns:a16="http://schemas.microsoft.com/office/drawing/2014/main" id="{D892D658-FDFF-270C-C70C-7A771F4B5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4038600"/>
            <a:ext cx="66675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0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Spanning Tree</a:t>
            </a:r>
          </a:p>
        </p:txBody>
      </p:sp>
      <p:sp>
        <p:nvSpPr>
          <p:cNvPr id="4" name="TextBox 3">
            <a:extLst>
              <a:ext uri="{FF2B5EF4-FFF2-40B4-BE49-F238E27FC236}">
                <a16:creationId xmlns:a16="http://schemas.microsoft.com/office/drawing/2014/main" id="{24141E19-3DD5-E8A3-0C98-FA5A4050B402}"/>
              </a:ext>
            </a:extLst>
          </p:cNvPr>
          <p:cNvSpPr txBox="1"/>
          <p:nvPr/>
        </p:nvSpPr>
        <p:spPr>
          <a:xfrm>
            <a:off x="1141412" y="781052"/>
            <a:ext cx="10363200" cy="3416320"/>
          </a:xfrm>
          <a:prstGeom prst="rect">
            <a:avLst/>
          </a:prstGeom>
          <a:noFill/>
        </p:spPr>
        <p:txBody>
          <a:bodyPr wrap="square">
            <a:spAutoFit/>
          </a:bodyPr>
          <a:lstStyle/>
          <a:p>
            <a:pPr marL="342900" indent="-342900" algn="just">
              <a:buFont typeface="Wingdings" panose="05000000000000000000" pitchFamily="2" charset="2"/>
              <a:buChar char="§"/>
            </a:pPr>
            <a:r>
              <a:rPr lang="en-GB" b="1" i="0" dirty="0">
                <a:solidFill>
                  <a:schemeClr val="tx1">
                    <a:lumMod val="95000"/>
                    <a:lumOff val="5000"/>
                  </a:schemeClr>
                </a:solidFill>
                <a:effectLst/>
              </a:rPr>
              <a:t>Minimum Spanning tree</a:t>
            </a:r>
          </a:p>
          <a:p>
            <a:pPr algn="just"/>
            <a:endParaRPr lang="en-GB" b="1" i="0" dirty="0">
              <a:solidFill>
                <a:schemeClr val="tx1">
                  <a:lumMod val="95000"/>
                  <a:lumOff val="5000"/>
                </a:schemeClr>
              </a:solidFill>
              <a:effectLst/>
            </a:endParaRPr>
          </a:p>
          <a:p>
            <a:pPr algn="just"/>
            <a:r>
              <a:rPr lang="en-GB" b="0" i="0" dirty="0">
                <a:solidFill>
                  <a:schemeClr val="tx1">
                    <a:lumMod val="95000"/>
                    <a:lumOff val="5000"/>
                  </a:schemeClr>
                </a:solidFill>
                <a:effectLst/>
              </a:rPr>
              <a:t>A minimum spanning tree can be defined as the spanning tree in which the sum of the weights of the edge is minimum. The weight of the spanning tree is the sum of the weights given to the edges of the spanning tree. In the real world, this weight can be considered as the distance, traffic load, congestion, or any random value.</a:t>
            </a:r>
          </a:p>
          <a:p>
            <a:pPr algn="just"/>
            <a:r>
              <a:rPr lang="en-GB" b="1" i="0" dirty="0">
                <a:solidFill>
                  <a:schemeClr val="tx1">
                    <a:lumMod val="95000"/>
                    <a:lumOff val="5000"/>
                  </a:schemeClr>
                </a:solidFill>
                <a:effectLst/>
              </a:rPr>
              <a:t>Example of minimum spanning tree:</a:t>
            </a:r>
          </a:p>
          <a:p>
            <a:pPr algn="just"/>
            <a:endParaRPr lang="en-IN" dirty="0">
              <a:solidFill>
                <a:schemeClr val="tx1">
                  <a:lumMod val="95000"/>
                  <a:lumOff val="5000"/>
                </a:schemeClr>
              </a:solidFill>
            </a:endParaRPr>
          </a:p>
        </p:txBody>
      </p:sp>
      <p:pic>
        <p:nvPicPr>
          <p:cNvPr id="7170" name="Picture 2" descr="Spanning tree">
            <a:extLst>
              <a:ext uri="{FF2B5EF4-FFF2-40B4-BE49-F238E27FC236}">
                <a16:creationId xmlns:a16="http://schemas.microsoft.com/office/drawing/2014/main" id="{387DB9DE-FD0A-2A98-2B23-ABBC5F0BF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212" y="2971800"/>
            <a:ext cx="1905000" cy="17584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panning tree">
            <a:extLst>
              <a:ext uri="{FF2B5EF4-FFF2-40B4-BE49-F238E27FC236}">
                <a16:creationId xmlns:a16="http://schemas.microsoft.com/office/drawing/2014/main" id="{1C04144B-60AD-D006-5EF7-EF7AEFBBF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14800"/>
            <a:ext cx="8762999" cy="214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8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for Minimal Spanning Tree</a:t>
            </a:r>
          </a:p>
        </p:txBody>
      </p:sp>
      <p:sp>
        <p:nvSpPr>
          <p:cNvPr id="4" name="TextBox 3">
            <a:extLst>
              <a:ext uri="{FF2B5EF4-FFF2-40B4-BE49-F238E27FC236}">
                <a16:creationId xmlns:a16="http://schemas.microsoft.com/office/drawing/2014/main" id="{24141E19-3DD5-E8A3-0C98-FA5A4050B402}"/>
              </a:ext>
            </a:extLst>
          </p:cNvPr>
          <p:cNvSpPr txBox="1"/>
          <p:nvPr/>
        </p:nvSpPr>
        <p:spPr>
          <a:xfrm>
            <a:off x="531812" y="1490008"/>
            <a:ext cx="10820400" cy="5262979"/>
          </a:xfrm>
          <a:prstGeom prst="rect">
            <a:avLst/>
          </a:prstGeom>
          <a:noFill/>
        </p:spPr>
        <p:txBody>
          <a:bodyPr wrap="square">
            <a:spAutoFit/>
          </a:bodyPr>
          <a:lstStyle/>
          <a:p>
            <a:pPr marL="342900" indent="-342900" algn="just">
              <a:buFont typeface="Wingdings" panose="05000000000000000000" pitchFamily="2" charset="2"/>
              <a:buChar char="§"/>
            </a:pPr>
            <a:r>
              <a:rPr lang="en-IN" b="1" i="0" dirty="0">
                <a:solidFill>
                  <a:schemeClr val="tx1">
                    <a:lumMod val="95000"/>
                    <a:lumOff val="5000"/>
                  </a:schemeClr>
                </a:solidFill>
                <a:effectLst/>
              </a:rPr>
              <a:t>Algorithms for Minimum spanning tree</a:t>
            </a:r>
          </a:p>
          <a:p>
            <a:pPr algn="just"/>
            <a:r>
              <a:rPr lang="en-IN" b="0" i="0" dirty="0">
                <a:solidFill>
                  <a:schemeClr val="tx1">
                    <a:lumMod val="95000"/>
                    <a:lumOff val="5000"/>
                  </a:schemeClr>
                </a:solidFill>
                <a:effectLst/>
              </a:rPr>
              <a:t>A minimum spanning tree can be found from a weighted graph by using the algorithms given below –</a:t>
            </a:r>
            <a:endParaRPr lang="en-IN" dirty="0">
              <a:solidFill>
                <a:schemeClr val="tx1">
                  <a:lumMod val="95000"/>
                  <a:lumOff val="5000"/>
                </a:schemeClr>
              </a:solidFill>
            </a:endParaRPr>
          </a:p>
          <a:p>
            <a:pPr algn="just"/>
            <a:endParaRPr lang="en-IN" b="0" i="0" dirty="0">
              <a:solidFill>
                <a:schemeClr val="tx1">
                  <a:lumMod val="95000"/>
                  <a:lumOff val="5000"/>
                </a:schemeClr>
              </a:solidFill>
              <a:effectLst/>
            </a:endParaRPr>
          </a:p>
          <a:p>
            <a:pPr marL="457200" indent="-457200" algn="just">
              <a:buFont typeface="+mj-lt"/>
              <a:buAutoNum type="arabicPeriod"/>
            </a:pPr>
            <a:r>
              <a:rPr lang="en-GB" b="1" i="0" dirty="0">
                <a:solidFill>
                  <a:schemeClr val="tx1">
                    <a:lumMod val="95000"/>
                    <a:lumOff val="5000"/>
                  </a:schemeClr>
                </a:solidFill>
                <a:effectLst/>
              </a:rPr>
              <a:t>Prim's algorithm -</a:t>
            </a:r>
            <a:r>
              <a:rPr lang="en-GB" b="0" i="0" dirty="0">
                <a:solidFill>
                  <a:schemeClr val="tx1">
                    <a:lumMod val="95000"/>
                    <a:lumOff val="5000"/>
                  </a:schemeClr>
                </a:solidFill>
                <a:effectLst/>
              </a:rPr>
              <a:t> It is a greedy algorithm that starts with an empty spanning tree. It is used to find the minimum spanning tree from the graph. This algorithm finds the subset of edges that includes every vertex of the graph such that the sum of the weights of the edges can be minimized. </a:t>
            </a:r>
          </a:p>
          <a:p>
            <a:pPr marL="457200" indent="-457200" algn="just">
              <a:buFont typeface="+mj-lt"/>
              <a:buAutoNum type="arabicPeriod"/>
            </a:pPr>
            <a:endParaRPr lang="en-GB" dirty="0">
              <a:solidFill>
                <a:schemeClr val="tx1">
                  <a:lumMod val="95000"/>
                  <a:lumOff val="5000"/>
                </a:schemeClr>
              </a:solidFill>
            </a:endParaRPr>
          </a:p>
          <a:p>
            <a:pPr marL="457200" indent="-457200" algn="just">
              <a:buFont typeface="+mj-lt"/>
              <a:buAutoNum type="arabicPeriod"/>
            </a:pPr>
            <a:r>
              <a:rPr lang="en-GB" b="1" i="0" dirty="0">
                <a:solidFill>
                  <a:schemeClr val="tx1">
                    <a:lumMod val="95000"/>
                    <a:lumOff val="5000"/>
                  </a:schemeClr>
                </a:solidFill>
                <a:effectLst/>
              </a:rPr>
              <a:t>Kruskal's algorithm -</a:t>
            </a:r>
            <a:r>
              <a:rPr lang="en-GB" b="0" i="0" dirty="0">
                <a:solidFill>
                  <a:schemeClr val="tx1">
                    <a:lumMod val="95000"/>
                    <a:lumOff val="5000"/>
                  </a:schemeClr>
                </a:solidFill>
                <a:effectLst/>
              </a:rPr>
              <a:t> This algorithm is also used to find the minimum spanning tree for a connected weighted graph. Kruskal's algorithm also follows greedy approach, which finds an optimum solution at every stage instead of focusing on a global optimum.</a:t>
            </a:r>
          </a:p>
          <a:p>
            <a:pPr algn="just"/>
            <a:endParaRPr lang="en-IN" b="0" i="0" dirty="0">
              <a:solidFill>
                <a:schemeClr val="tx1">
                  <a:lumMod val="95000"/>
                  <a:lumOff val="5000"/>
                </a:schemeClr>
              </a:solidFill>
              <a:effectLst/>
            </a:endParaRPr>
          </a:p>
        </p:txBody>
      </p:sp>
    </p:spTree>
    <p:extLst>
      <p:ext uri="{BB962C8B-B14F-4D97-AF65-F5344CB8AC3E}">
        <p14:creationId xmlns:p14="http://schemas.microsoft.com/office/powerpoint/2010/main" val="4069266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Graph?</a:t>
            </a:r>
          </a:p>
        </p:txBody>
      </p:sp>
      <p:sp>
        <p:nvSpPr>
          <p:cNvPr id="6" name="TextBox 5">
            <a:extLst>
              <a:ext uri="{FF2B5EF4-FFF2-40B4-BE49-F238E27FC236}">
                <a16:creationId xmlns:a16="http://schemas.microsoft.com/office/drawing/2014/main" id="{A66A512E-CB93-9D87-A165-A37DA2508782}"/>
              </a:ext>
            </a:extLst>
          </p:cNvPr>
          <p:cNvSpPr txBox="1"/>
          <p:nvPr/>
        </p:nvSpPr>
        <p:spPr>
          <a:xfrm>
            <a:off x="531812" y="1600200"/>
            <a:ext cx="6400800" cy="4496616"/>
          </a:xfrm>
          <a:prstGeom prst="rect">
            <a:avLst/>
          </a:prstGeom>
          <a:noFill/>
        </p:spPr>
        <p:txBody>
          <a:bodyPr wrap="square">
            <a:spAutoFit/>
          </a:bodyPr>
          <a:lstStyle/>
          <a:p>
            <a:pPr algn="just">
              <a:lnSpc>
                <a:spcPct val="90000"/>
              </a:lnSpc>
              <a:spcBef>
                <a:spcPts val="1800"/>
              </a:spcBef>
              <a:buClr>
                <a:schemeClr val="accent1">
                  <a:lumMod val="75000"/>
                </a:schemeClr>
              </a:buClr>
            </a:pPr>
            <a:r>
              <a:rPr lang="en-GB" b="0" i="0" dirty="0">
                <a:solidFill>
                  <a:schemeClr val="tx1">
                    <a:lumMod val="95000"/>
                    <a:lumOff val="5000"/>
                  </a:schemeClr>
                </a:solidFill>
                <a:effectLst/>
              </a:rPr>
              <a:t>A graph can be defined as group of vertices and edges that are used to connect these vertices. A graph can be seen as a cyclic tree, where the vertices (Nodes) maintain any complex relationship among them instead of having parent child relationship.</a:t>
            </a:r>
          </a:p>
          <a:p>
            <a:pPr algn="just">
              <a:lnSpc>
                <a:spcPct val="90000"/>
              </a:lnSpc>
              <a:spcBef>
                <a:spcPts val="1800"/>
              </a:spcBef>
              <a:buClr>
                <a:schemeClr val="accent1">
                  <a:lumMod val="75000"/>
                </a:schemeClr>
              </a:buClr>
            </a:pPr>
            <a:endParaRPr lang="en-GB" b="0" i="0" dirty="0">
              <a:solidFill>
                <a:schemeClr val="tx1">
                  <a:lumMod val="95000"/>
                  <a:lumOff val="5000"/>
                </a:schemeClr>
              </a:solidFill>
              <a:effectLst/>
            </a:endParaRPr>
          </a:p>
          <a:p>
            <a:pPr algn="just"/>
            <a:r>
              <a:rPr lang="en-GB" sz="2400" b="0" i="0" dirty="0">
                <a:solidFill>
                  <a:schemeClr val="tx1">
                    <a:lumMod val="95000"/>
                    <a:lumOff val="5000"/>
                  </a:schemeClr>
                </a:solidFill>
                <a:effectLst/>
              </a:rPr>
              <a:t>A graph G can be defined as an ordered set G(V, E) where V(G) represents the set of vertices and E(G) represents the set of edges which are used to connect these vertices.</a:t>
            </a:r>
          </a:p>
          <a:p>
            <a:pPr algn="just"/>
            <a:endParaRPr lang="en-GB" sz="2400" b="0" i="0" dirty="0">
              <a:solidFill>
                <a:schemeClr val="tx1">
                  <a:lumMod val="95000"/>
                  <a:lumOff val="5000"/>
                </a:schemeClr>
              </a:solidFill>
              <a:effectLst/>
            </a:endParaRPr>
          </a:p>
        </p:txBody>
      </p:sp>
      <p:pic>
        <p:nvPicPr>
          <p:cNvPr id="1026" name="Picture 2" descr="Graph">
            <a:extLst>
              <a:ext uri="{FF2B5EF4-FFF2-40B4-BE49-F238E27FC236}">
                <a16:creationId xmlns:a16="http://schemas.microsoft.com/office/drawing/2014/main" id="{C05DF01A-8DC9-110F-BD06-4928E75745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897"/>
          <a:stretch/>
        </p:blipFill>
        <p:spPr bwMode="auto">
          <a:xfrm>
            <a:off x="7923212" y="3962400"/>
            <a:ext cx="31623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E271BB-2C90-0883-B2BA-316179069B0E}"/>
              </a:ext>
            </a:extLst>
          </p:cNvPr>
          <p:cNvSpPr txBox="1"/>
          <p:nvPr/>
        </p:nvSpPr>
        <p:spPr>
          <a:xfrm>
            <a:off x="7289657" y="1600200"/>
            <a:ext cx="4595955" cy="1938992"/>
          </a:xfrm>
          <a:prstGeom prst="rect">
            <a:avLst/>
          </a:prstGeom>
          <a:noFill/>
        </p:spPr>
        <p:txBody>
          <a:bodyPr wrap="square">
            <a:spAutoFit/>
          </a:bodyPr>
          <a:lstStyle/>
          <a:p>
            <a:pPr algn="just"/>
            <a:r>
              <a:rPr lang="en-GB" sz="2400" b="0" i="0" dirty="0">
                <a:solidFill>
                  <a:schemeClr val="tx1">
                    <a:lumMod val="95000"/>
                    <a:lumOff val="5000"/>
                  </a:schemeClr>
                </a:solidFill>
                <a:effectLst/>
              </a:rPr>
              <a:t>A Graph G(V, E) with 5 vertices (A, B, C, D, E) and six edges ((A,B), (B,C), (C,E), (E,D), (D,B), (D,A)) is shown in the following figure.</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Directed &amp; Undirected Graph</a:t>
            </a:r>
          </a:p>
        </p:txBody>
      </p:sp>
      <p:pic>
        <p:nvPicPr>
          <p:cNvPr id="2050" name="Picture 2" descr="Graph">
            <a:extLst>
              <a:ext uri="{FF2B5EF4-FFF2-40B4-BE49-F238E27FC236}">
                <a16:creationId xmlns:a16="http://schemas.microsoft.com/office/drawing/2014/main" id="{EC0F5969-C58D-7BB4-9A35-51C835FD4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962400"/>
            <a:ext cx="31623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a:extLst>
              <a:ext uri="{FF2B5EF4-FFF2-40B4-BE49-F238E27FC236}">
                <a16:creationId xmlns:a16="http://schemas.microsoft.com/office/drawing/2014/main" id="{5BD8AA75-D860-E1BC-646E-C71EA8CE2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2" y="3810000"/>
            <a:ext cx="316230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4924E5-2DED-D48D-4C27-2E3A0021CB3D}"/>
              </a:ext>
            </a:extLst>
          </p:cNvPr>
          <p:cNvSpPr txBox="1"/>
          <p:nvPr/>
        </p:nvSpPr>
        <p:spPr>
          <a:xfrm>
            <a:off x="455612" y="1371600"/>
            <a:ext cx="5638800" cy="1938992"/>
          </a:xfrm>
          <a:prstGeom prst="rect">
            <a:avLst/>
          </a:prstGeom>
          <a:noFill/>
        </p:spPr>
        <p:txBody>
          <a:bodyPr wrap="square">
            <a:spAutoFit/>
          </a:bodyPr>
          <a:lstStyle/>
          <a:p>
            <a:pPr algn="just"/>
            <a:r>
              <a:rPr lang="en-GB" b="0" i="0" dirty="0">
                <a:solidFill>
                  <a:schemeClr val="tx1">
                    <a:lumMod val="95000"/>
                    <a:lumOff val="5000"/>
                  </a:schemeClr>
                </a:solidFill>
                <a:effectLst/>
              </a:rPr>
              <a:t>In a directed graph, edges form an ordered pair. Edges represent a specific path from some vertex A to another vertex B. Node A is called initial node while node B is called terminal node.</a:t>
            </a:r>
            <a:endParaRPr lang="en-IN" dirty="0">
              <a:solidFill>
                <a:schemeClr val="tx1">
                  <a:lumMod val="95000"/>
                  <a:lumOff val="5000"/>
                </a:schemeClr>
              </a:solidFill>
            </a:endParaRPr>
          </a:p>
        </p:txBody>
      </p:sp>
      <p:sp>
        <p:nvSpPr>
          <p:cNvPr id="6" name="TextBox 5">
            <a:extLst>
              <a:ext uri="{FF2B5EF4-FFF2-40B4-BE49-F238E27FC236}">
                <a16:creationId xmlns:a16="http://schemas.microsoft.com/office/drawing/2014/main" id="{7680E894-3107-392B-6B02-D5816FA529AE}"/>
              </a:ext>
            </a:extLst>
          </p:cNvPr>
          <p:cNvSpPr txBox="1"/>
          <p:nvPr/>
        </p:nvSpPr>
        <p:spPr>
          <a:xfrm>
            <a:off x="6348264" y="1386099"/>
            <a:ext cx="5384949" cy="1938992"/>
          </a:xfrm>
          <a:prstGeom prst="rect">
            <a:avLst/>
          </a:prstGeom>
          <a:noFill/>
        </p:spPr>
        <p:txBody>
          <a:bodyPr wrap="square">
            <a:spAutoFit/>
          </a:bodyPr>
          <a:lstStyle/>
          <a:p>
            <a:pPr algn="just"/>
            <a:r>
              <a:rPr lang="en-GB" dirty="0">
                <a:solidFill>
                  <a:schemeClr val="tx1">
                    <a:lumMod val="95000"/>
                    <a:lumOff val="5000"/>
                  </a:schemeClr>
                </a:solidFill>
              </a:rPr>
              <a:t>I</a:t>
            </a:r>
            <a:r>
              <a:rPr lang="en-GB" b="0" i="0" dirty="0">
                <a:solidFill>
                  <a:schemeClr val="tx1">
                    <a:lumMod val="95000"/>
                    <a:lumOff val="5000"/>
                  </a:schemeClr>
                </a:solidFill>
                <a:effectLst/>
              </a:rPr>
              <a:t>n an undirected graph, edges are not associated with the directions with them. If an edge exists between vertex A and B then the vertices can be traversed from B to A as well as A to B.</a:t>
            </a:r>
            <a:endParaRPr lang="en-IN" dirty="0">
              <a:solidFill>
                <a:schemeClr val="tx1">
                  <a:lumMod val="95000"/>
                  <a:lumOff val="5000"/>
                </a:schemeClr>
              </a:solidFill>
            </a:endParaRP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Graph Terminology</a:t>
            </a:r>
          </a:p>
        </p:txBody>
      </p:sp>
      <p:sp>
        <p:nvSpPr>
          <p:cNvPr id="4" name="TextBox 3">
            <a:extLst>
              <a:ext uri="{FF2B5EF4-FFF2-40B4-BE49-F238E27FC236}">
                <a16:creationId xmlns:a16="http://schemas.microsoft.com/office/drawing/2014/main" id="{777B7549-94DF-3AF0-4736-CA72EBBEDB35}"/>
              </a:ext>
            </a:extLst>
          </p:cNvPr>
          <p:cNvSpPr txBox="1"/>
          <p:nvPr/>
        </p:nvSpPr>
        <p:spPr>
          <a:xfrm>
            <a:off x="646112" y="1447800"/>
            <a:ext cx="10668000" cy="4524315"/>
          </a:xfrm>
          <a:prstGeom prst="rect">
            <a:avLst/>
          </a:prstGeom>
          <a:noFill/>
        </p:spPr>
        <p:txBody>
          <a:bodyPr wrap="square">
            <a:spAutoFit/>
          </a:bodyPr>
          <a:lstStyle/>
          <a:p>
            <a:pPr marL="342900" indent="-342900" algn="just">
              <a:buFont typeface="Wingdings" panose="05000000000000000000" pitchFamily="2" charset="2"/>
              <a:buChar char="§"/>
            </a:pPr>
            <a:r>
              <a:rPr lang="en-GB" b="1" i="0" dirty="0">
                <a:solidFill>
                  <a:schemeClr val="tx1">
                    <a:lumMod val="95000"/>
                    <a:lumOff val="5000"/>
                  </a:schemeClr>
                </a:solidFill>
                <a:effectLst/>
              </a:rPr>
              <a:t>Path</a:t>
            </a:r>
          </a:p>
          <a:p>
            <a:pPr algn="just"/>
            <a:r>
              <a:rPr lang="en-GB" b="0" i="0" dirty="0">
                <a:solidFill>
                  <a:schemeClr val="tx1">
                    <a:lumMod val="95000"/>
                    <a:lumOff val="5000"/>
                  </a:schemeClr>
                </a:solidFill>
                <a:effectLst/>
              </a:rPr>
              <a:t>A path can be defined as the sequence of nodes that are followed in order to reach some terminal node V from the initial node U.</a:t>
            </a:r>
          </a:p>
          <a:p>
            <a:pPr algn="just"/>
            <a:endParaRPr lang="en-GB" dirty="0">
              <a:solidFill>
                <a:schemeClr val="tx1">
                  <a:lumMod val="95000"/>
                  <a:lumOff val="5000"/>
                </a:schemeClr>
              </a:solidFill>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Closed Path</a:t>
            </a:r>
          </a:p>
          <a:p>
            <a:pPr algn="just"/>
            <a:r>
              <a:rPr lang="en-GB" b="0" i="0" dirty="0">
                <a:solidFill>
                  <a:schemeClr val="tx1">
                    <a:lumMod val="95000"/>
                    <a:lumOff val="5000"/>
                  </a:schemeClr>
                </a:solidFill>
                <a:effectLst/>
              </a:rPr>
              <a:t>A path will be called as closed path if the initial node is same as terminal node. A path will be closed path if V</a:t>
            </a:r>
            <a:r>
              <a:rPr lang="en-GB" b="0" i="0" baseline="-25000" dirty="0">
                <a:solidFill>
                  <a:schemeClr val="tx1">
                    <a:lumMod val="95000"/>
                    <a:lumOff val="5000"/>
                  </a:schemeClr>
                </a:solidFill>
                <a:effectLst/>
              </a:rPr>
              <a:t>0</a:t>
            </a:r>
            <a:r>
              <a:rPr lang="en-GB" b="0" i="0" dirty="0">
                <a:solidFill>
                  <a:schemeClr val="tx1">
                    <a:lumMod val="95000"/>
                    <a:lumOff val="5000"/>
                  </a:schemeClr>
                </a:solidFill>
                <a:effectLst/>
              </a:rPr>
              <a:t>=V</a:t>
            </a:r>
            <a:r>
              <a:rPr lang="en-GB" b="0" i="0" baseline="-25000" dirty="0">
                <a:solidFill>
                  <a:schemeClr val="tx1">
                    <a:lumMod val="95000"/>
                    <a:lumOff val="5000"/>
                  </a:schemeClr>
                </a:solidFill>
                <a:effectLst/>
              </a:rPr>
              <a:t>N</a:t>
            </a:r>
            <a:r>
              <a:rPr lang="en-GB" b="0" i="0" dirty="0">
                <a:solidFill>
                  <a:schemeClr val="tx1">
                    <a:lumMod val="95000"/>
                    <a:lumOff val="5000"/>
                  </a:schemeClr>
                </a:solidFill>
                <a:effectLst/>
              </a:rPr>
              <a:t>.</a:t>
            </a:r>
          </a:p>
          <a:p>
            <a:pPr algn="just"/>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Simple Path</a:t>
            </a:r>
          </a:p>
          <a:p>
            <a:pPr algn="just"/>
            <a:r>
              <a:rPr lang="en-GB" b="0" i="0" dirty="0">
                <a:solidFill>
                  <a:schemeClr val="tx1">
                    <a:lumMod val="95000"/>
                    <a:lumOff val="5000"/>
                  </a:schemeClr>
                </a:solidFill>
                <a:effectLst/>
              </a:rPr>
              <a:t>If all the nodes of the graph are distinct with an exception V</a:t>
            </a:r>
            <a:r>
              <a:rPr lang="en-GB" b="0" i="0" baseline="-25000" dirty="0">
                <a:solidFill>
                  <a:schemeClr val="tx1">
                    <a:lumMod val="95000"/>
                    <a:lumOff val="5000"/>
                  </a:schemeClr>
                </a:solidFill>
                <a:effectLst/>
              </a:rPr>
              <a:t>0</a:t>
            </a:r>
            <a:r>
              <a:rPr lang="en-GB" b="0" i="0" dirty="0">
                <a:solidFill>
                  <a:schemeClr val="tx1">
                    <a:lumMod val="95000"/>
                    <a:lumOff val="5000"/>
                  </a:schemeClr>
                </a:solidFill>
                <a:effectLst/>
              </a:rPr>
              <a:t>=V</a:t>
            </a:r>
            <a:r>
              <a:rPr lang="en-GB" b="0" i="0" baseline="-25000" dirty="0">
                <a:solidFill>
                  <a:schemeClr val="tx1">
                    <a:lumMod val="95000"/>
                    <a:lumOff val="5000"/>
                  </a:schemeClr>
                </a:solidFill>
                <a:effectLst/>
              </a:rPr>
              <a:t>N</a:t>
            </a:r>
            <a:r>
              <a:rPr lang="en-GB" b="0" i="0" dirty="0">
                <a:solidFill>
                  <a:schemeClr val="tx1">
                    <a:lumMod val="95000"/>
                    <a:lumOff val="5000"/>
                  </a:schemeClr>
                </a:solidFill>
                <a:effectLst/>
              </a:rPr>
              <a:t>, then such path P is called as closed simple path.</a:t>
            </a:r>
          </a:p>
          <a:p>
            <a:pPr algn="just"/>
            <a:endParaRPr lang="en-GB" b="0" i="0" dirty="0">
              <a:solidFill>
                <a:schemeClr val="tx1">
                  <a:lumMod val="95000"/>
                  <a:lumOff val="5000"/>
                </a:schemeClr>
              </a:solidFill>
              <a:effectLst/>
            </a:endParaRPr>
          </a:p>
        </p:txBody>
      </p:sp>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Graph Terminology</a:t>
            </a:r>
          </a:p>
        </p:txBody>
      </p:sp>
      <p:sp>
        <p:nvSpPr>
          <p:cNvPr id="4" name="TextBox 3">
            <a:extLst>
              <a:ext uri="{FF2B5EF4-FFF2-40B4-BE49-F238E27FC236}">
                <a16:creationId xmlns:a16="http://schemas.microsoft.com/office/drawing/2014/main" id="{777B7549-94DF-3AF0-4736-CA72EBBEDB35}"/>
              </a:ext>
            </a:extLst>
          </p:cNvPr>
          <p:cNvSpPr txBox="1"/>
          <p:nvPr/>
        </p:nvSpPr>
        <p:spPr>
          <a:xfrm>
            <a:off x="646112" y="1447800"/>
            <a:ext cx="10668000" cy="4893647"/>
          </a:xfrm>
          <a:prstGeom prst="rect">
            <a:avLst/>
          </a:prstGeom>
          <a:noFill/>
        </p:spPr>
        <p:txBody>
          <a:bodyPr wrap="square">
            <a:spAutoFit/>
          </a:bodyPr>
          <a:lstStyle/>
          <a:p>
            <a:pPr algn="just"/>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Cycle</a:t>
            </a:r>
          </a:p>
          <a:p>
            <a:pPr algn="just"/>
            <a:r>
              <a:rPr lang="en-GB" b="0" i="0" dirty="0">
                <a:solidFill>
                  <a:schemeClr val="tx1">
                    <a:lumMod val="95000"/>
                    <a:lumOff val="5000"/>
                  </a:schemeClr>
                </a:solidFill>
                <a:effectLst/>
              </a:rPr>
              <a:t>A cycle can be defined as the path which has no repeated edges or vertices except the first and last vertices.</a:t>
            </a:r>
          </a:p>
          <a:p>
            <a:pPr algn="just"/>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Connected Graph</a:t>
            </a:r>
          </a:p>
          <a:p>
            <a:pPr algn="just"/>
            <a:r>
              <a:rPr lang="en-GB" b="0" i="0" dirty="0">
                <a:solidFill>
                  <a:schemeClr val="tx1">
                    <a:lumMod val="95000"/>
                    <a:lumOff val="5000"/>
                  </a:schemeClr>
                </a:solidFill>
                <a:effectLst/>
              </a:rPr>
              <a:t>A connected graph is the one in which some path exists between every two vertices (u, v) in V. There are no isolated nodes in connected graph.</a:t>
            </a:r>
          </a:p>
          <a:p>
            <a:pPr algn="just"/>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Complete Graph</a:t>
            </a:r>
          </a:p>
          <a:p>
            <a:pPr algn="just"/>
            <a:r>
              <a:rPr lang="en-GB" b="0" i="0" dirty="0">
                <a:solidFill>
                  <a:schemeClr val="tx1">
                    <a:lumMod val="95000"/>
                    <a:lumOff val="5000"/>
                  </a:schemeClr>
                </a:solidFill>
                <a:effectLst/>
              </a:rPr>
              <a:t>A complete graph is the one in which every node is connected with all other nodes. A complete graph contain n(n-1)/2 edges where n is the number of nodes in the graph.</a:t>
            </a:r>
          </a:p>
        </p:txBody>
      </p:sp>
    </p:spTree>
    <p:extLst>
      <p:ext uri="{BB962C8B-B14F-4D97-AF65-F5344CB8AC3E}">
        <p14:creationId xmlns:p14="http://schemas.microsoft.com/office/powerpoint/2010/main" val="3348509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Graph Terminology</a:t>
            </a:r>
          </a:p>
        </p:txBody>
      </p:sp>
      <p:sp>
        <p:nvSpPr>
          <p:cNvPr id="4" name="TextBox 3">
            <a:extLst>
              <a:ext uri="{FF2B5EF4-FFF2-40B4-BE49-F238E27FC236}">
                <a16:creationId xmlns:a16="http://schemas.microsoft.com/office/drawing/2014/main" id="{777B7549-94DF-3AF0-4736-CA72EBBEDB35}"/>
              </a:ext>
            </a:extLst>
          </p:cNvPr>
          <p:cNvSpPr txBox="1"/>
          <p:nvPr/>
        </p:nvSpPr>
        <p:spPr>
          <a:xfrm>
            <a:off x="646112" y="1447800"/>
            <a:ext cx="10668000" cy="4524315"/>
          </a:xfrm>
          <a:prstGeom prst="rect">
            <a:avLst/>
          </a:prstGeom>
          <a:noFill/>
        </p:spPr>
        <p:txBody>
          <a:bodyPr wrap="square">
            <a:spAutoFit/>
          </a:bodyPr>
          <a:lstStyle/>
          <a:p>
            <a:pPr algn="just"/>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Weighted Graph</a:t>
            </a:r>
          </a:p>
          <a:p>
            <a:pPr algn="just"/>
            <a:r>
              <a:rPr lang="en-GB" b="0" i="0" dirty="0">
                <a:solidFill>
                  <a:schemeClr val="tx1">
                    <a:lumMod val="95000"/>
                    <a:lumOff val="5000"/>
                  </a:schemeClr>
                </a:solidFill>
                <a:effectLst/>
              </a:rPr>
              <a:t>In a weighted graph, each edge is assigned with some data such as length or weight. The weight of an edge e can be given as w(e) which must be a positive (+) value indicating the cost of traversing the edge.</a:t>
            </a:r>
          </a:p>
          <a:p>
            <a:pPr marL="342900" indent="-342900" algn="just">
              <a:buFont typeface="Wingdings" panose="05000000000000000000" pitchFamily="2" charset="2"/>
              <a:buChar char="§"/>
            </a:pPr>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Digraph</a:t>
            </a:r>
          </a:p>
          <a:p>
            <a:pPr algn="just"/>
            <a:r>
              <a:rPr lang="en-GB" b="0" i="0" dirty="0">
                <a:solidFill>
                  <a:schemeClr val="tx1">
                    <a:lumMod val="95000"/>
                    <a:lumOff val="5000"/>
                  </a:schemeClr>
                </a:solidFill>
                <a:effectLst/>
              </a:rPr>
              <a:t>A digraph is a directed graph in which each edge of the graph is associated with some direction and the traversing can be done only in the specified direction.</a:t>
            </a:r>
          </a:p>
          <a:p>
            <a:pPr marL="342900" indent="-342900" algn="just">
              <a:buFont typeface="Wingdings" panose="05000000000000000000" pitchFamily="2" charset="2"/>
              <a:buChar char="§"/>
            </a:pPr>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Loop</a:t>
            </a:r>
          </a:p>
          <a:p>
            <a:pPr algn="just"/>
            <a:r>
              <a:rPr lang="en-GB" b="0" i="0" dirty="0">
                <a:solidFill>
                  <a:schemeClr val="tx1">
                    <a:lumMod val="95000"/>
                    <a:lumOff val="5000"/>
                  </a:schemeClr>
                </a:solidFill>
                <a:effectLst/>
              </a:rPr>
              <a:t>An edge that is associated with the similar end points can be called as Loop.</a:t>
            </a:r>
          </a:p>
        </p:txBody>
      </p:sp>
    </p:spTree>
    <p:extLst>
      <p:ext uri="{BB962C8B-B14F-4D97-AF65-F5344CB8AC3E}">
        <p14:creationId xmlns:p14="http://schemas.microsoft.com/office/powerpoint/2010/main" val="2852905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Graph Terminology</a:t>
            </a:r>
          </a:p>
        </p:txBody>
      </p:sp>
      <p:sp>
        <p:nvSpPr>
          <p:cNvPr id="4" name="TextBox 3">
            <a:extLst>
              <a:ext uri="{FF2B5EF4-FFF2-40B4-BE49-F238E27FC236}">
                <a16:creationId xmlns:a16="http://schemas.microsoft.com/office/drawing/2014/main" id="{777B7549-94DF-3AF0-4736-CA72EBBEDB35}"/>
              </a:ext>
            </a:extLst>
          </p:cNvPr>
          <p:cNvSpPr txBox="1"/>
          <p:nvPr/>
        </p:nvSpPr>
        <p:spPr>
          <a:xfrm>
            <a:off x="646112" y="1447800"/>
            <a:ext cx="10668000" cy="3046988"/>
          </a:xfrm>
          <a:prstGeom prst="rect">
            <a:avLst/>
          </a:prstGeom>
          <a:noFill/>
        </p:spPr>
        <p:txBody>
          <a:bodyPr wrap="square">
            <a:spAutoFit/>
          </a:bodyPr>
          <a:lstStyle/>
          <a:p>
            <a:pPr marL="342900" indent="-342900" algn="just">
              <a:buFont typeface="Wingdings" panose="05000000000000000000" pitchFamily="2" charset="2"/>
              <a:buChar char="§"/>
            </a:pPr>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Adjacent Nodes</a:t>
            </a:r>
          </a:p>
          <a:p>
            <a:pPr algn="just"/>
            <a:r>
              <a:rPr lang="en-GB" b="0" i="0" dirty="0">
                <a:solidFill>
                  <a:schemeClr val="tx1">
                    <a:lumMod val="95000"/>
                    <a:lumOff val="5000"/>
                  </a:schemeClr>
                </a:solidFill>
                <a:effectLst/>
              </a:rPr>
              <a:t>If two nodes u and v are connected via an edge e, then the nodes u and v are called as neighbours or adjacent nodes.</a:t>
            </a:r>
          </a:p>
          <a:p>
            <a:pPr marL="342900" indent="-342900" algn="just">
              <a:buFont typeface="Wingdings" panose="05000000000000000000" pitchFamily="2" charset="2"/>
              <a:buChar char="§"/>
            </a:pPr>
            <a:endParaRPr lang="en-GB" b="0" i="0" dirty="0">
              <a:solidFill>
                <a:schemeClr val="tx1">
                  <a:lumMod val="95000"/>
                  <a:lumOff val="5000"/>
                </a:schemeClr>
              </a:solidFill>
              <a:effectLst/>
            </a:endParaRPr>
          </a:p>
          <a:p>
            <a:pPr marL="342900" indent="-342900" algn="just">
              <a:buFont typeface="Wingdings" panose="05000000000000000000" pitchFamily="2" charset="2"/>
              <a:buChar char="§"/>
            </a:pPr>
            <a:r>
              <a:rPr lang="en-GB" b="1" i="0" dirty="0">
                <a:solidFill>
                  <a:schemeClr val="tx1">
                    <a:lumMod val="95000"/>
                    <a:lumOff val="5000"/>
                  </a:schemeClr>
                </a:solidFill>
                <a:effectLst/>
              </a:rPr>
              <a:t>Degree of the Node</a:t>
            </a:r>
          </a:p>
          <a:p>
            <a:pPr algn="just"/>
            <a:r>
              <a:rPr lang="en-GB" b="0" i="0" dirty="0">
                <a:solidFill>
                  <a:schemeClr val="tx1">
                    <a:lumMod val="95000"/>
                    <a:lumOff val="5000"/>
                  </a:schemeClr>
                </a:solidFill>
                <a:effectLst/>
              </a:rPr>
              <a:t>A degree of a node is the number of edges that are connected with that node. A node with degree 0 is called as isolated node.</a:t>
            </a:r>
          </a:p>
        </p:txBody>
      </p:sp>
    </p:spTree>
    <p:extLst>
      <p:ext uri="{BB962C8B-B14F-4D97-AF65-F5344CB8AC3E}">
        <p14:creationId xmlns:p14="http://schemas.microsoft.com/office/powerpoint/2010/main" val="1898939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Graph Representation</a:t>
            </a:r>
          </a:p>
        </p:txBody>
      </p:sp>
      <p:sp>
        <p:nvSpPr>
          <p:cNvPr id="3" name="TextBox 2">
            <a:extLst>
              <a:ext uri="{FF2B5EF4-FFF2-40B4-BE49-F238E27FC236}">
                <a16:creationId xmlns:a16="http://schemas.microsoft.com/office/drawing/2014/main" id="{498C689E-9DBF-BF8C-4DF7-AE01EDF85953}"/>
              </a:ext>
            </a:extLst>
          </p:cNvPr>
          <p:cNvSpPr txBox="1"/>
          <p:nvPr/>
        </p:nvSpPr>
        <p:spPr>
          <a:xfrm>
            <a:off x="1139825" y="838200"/>
            <a:ext cx="11049000" cy="1200329"/>
          </a:xfrm>
          <a:prstGeom prst="rect">
            <a:avLst/>
          </a:prstGeom>
          <a:noFill/>
        </p:spPr>
        <p:txBody>
          <a:bodyPr wrap="square">
            <a:spAutoFit/>
          </a:bodyPr>
          <a:lstStyle/>
          <a:p>
            <a:pPr algn="just"/>
            <a:r>
              <a:rPr lang="en-GB" b="0" i="0" dirty="0">
                <a:solidFill>
                  <a:schemeClr val="tx1">
                    <a:lumMod val="95000"/>
                    <a:lumOff val="5000"/>
                  </a:schemeClr>
                </a:solidFill>
                <a:effectLst/>
              </a:rPr>
              <a:t>There are two ways to store Graphs into the computer's memory:</a:t>
            </a:r>
          </a:p>
          <a:p>
            <a:pPr algn="just">
              <a:buFont typeface="Arial" panose="020B0604020202020204" pitchFamily="34" charset="0"/>
              <a:buChar char="•"/>
            </a:pPr>
            <a:r>
              <a:rPr lang="en-GB" b="1" i="0" dirty="0">
                <a:solidFill>
                  <a:schemeClr val="tx1">
                    <a:lumMod val="95000"/>
                    <a:lumOff val="5000"/>
                  </a:schemeClr>
                </a:solidFill>
                <a:effectLst/>
              </a:rPr>
              <a:t>Sequential representation</a:t>
            </a:r>
            <a:r>
              <a:rPr lang="en-GB" b="0" i="0" dirty="0">
                <a:solidFill>
                  <a:schemeClr val="tx1">
                    <a:lumMod val="95000"/>
                    <a:lumOff val="5000"/>
                  </a:schemeClr>
                </a:solidFill>
                <a:effectLst/>
              </a:rPr>
              <a:t> (or, Adjacency matrix representation)</a:t>
            </a:r>
          </a:p>
          <a:p>
            <a:pPr algn="just">
              <a:buFont typeface="Arial" panose="020B0604020202020204" pitchFamily="34" charset="0"/>
              <a:buChar char="•"/>
            </a:pPr>
            <a:r>
              <a:rPr lang="en-GB" b="1" i="0" dirty="0">
                <a:solidFill>
                  <a:schemeClr val="tx1">
                    <a:lumMod val="95000"/>
                    <a:lumOff val="5000"/>
                  </a:schemeClr>
                </a:solidFill>
                <a:effectLst/>
              </a:rPr>
              <a:t>Linked list representation</a:t>
            </a:r>
            <a:r>
              <a:rPr lang="en-GB" b="0" i="0" dirty="0">
                <a:solidFill>
                  <a:schemeClr val="tx1">
                    <a:lumMod val="95000"/>
                    <a:lumOff val="5000"/>
                  </a:schemeClr>
                </a:solidFill>
                <a:effectLst/>
              </a:rPr>
              <a:t> (or, Adjacency list representation)</a:t>
            </a:r>
          </a:p>
        </p:txBody>
      </p:sp>
      <p:sp>
        <p:nvSpPr>
          <p:cNvPr id="6" name="TextBox 5">
            <a:extLst>
              <a:ext uri="{FF2B5EF4-FFF2-40B4-BE49-F238E27FC236}">
                <a16:creationId xmlns:a16="http://schemas.microsoft.com/office/drawing/2014/main" id="{64F209A7-0792-A5CE-2EB2-DF6A9FDF7E83}"/>
              </a:ext>
            </a:extLst>
          </p:cNvPr>
          <p:cNvSpPr txBox="1"/>
          <p:nvPr/>
        </p:nvSpPr>
        <p:spPr>
          <a:xfrm>
            <a:off x="455612" y="2141220"/>
            <a:ext cx="11049000" cy="1938992"/>
          </a:xfrm>
          <a:prstGeom prst="rect">
            <a:avLst/>
          </a:prstGeom>
          <a:noFill/>
        </p:spPr>
        <p:txBody>
          <a:bodyPr wrap="square">
            <a:spAutoFit/>
          </a:bodyPr>
          <a:lstStyle/>
          <a:p>
            <a:pPr marL="342900" indent="-342900" algn="just">
              <a:buFont typeface="Wingdings" panose="05000000000000000000" pitchFamily="2" charset="2"/>
              <a:buChar char="Ø"/>
            </a:pPr>
            <a:r>
              <a:rPr lang="en-GB" b="1" i="0" dirty="0">
                <a:solidFill>
                  <a:schemeClr val="tx1">
                    <a:lumMod val="95000"/>
                    <a:lumOff val="5000"/>
                  </a:schemeClr>
                </a:solidFill>
                <a:effectLst/>
              </a:rPr>
              <a:t>Sequential representation:</a:t>
            </a:r>
          </a:p>
          <a:p>
            <a:pPr algn="just"/>
            <a:r>
              <a:rPr lang="en-GB" b="0" i="0" dirty="0">
                <a:solidFill>
                  <a:schemeClr val="tx1">
                    <a:lumMod val="95000"/>
                    <a:lumOff val="5000"/>
                  </a:schemeClr>
                </a:solidFill>
                <a:effectLst/>
              </a:rPr>
              <a:t>In sequential representation, there is a use of an adjacency matrix to represent the mapping between vertices and edges of the graph. We can use an adjacency matrix to represent the undirected graph, directed graph, weighted directed graph, and weighted undirected graph.</a:t>
            </a:r>
          </a:p>
        </p:txBody>
      </p:sp>
      <p:pic>
        <p:nvPicPr>
          <p:cNvPr id="3074" name="Picture 2" descr="Graph Representation">
            <a:extLst>
              <a:ext uri="{FF2B5EF4-FFF2-40B4-BE49-F238E27FC236}">
                <a16:creationId xmlns:a16="http://schemas.microsoft.com/office/drawing/2014/main" id="{ECF4B712-655B-600D-E4C5-BE7714CC7A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99"/>
          <a:stretch/>
        </p:blipFill>
        <p:spPr bwMode="auto">
          <a:xfrm>
            <a:off x="303212" y="4495800"/>
            <a:ext cx="3708945" cy="153399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6" name="Picture 4" descr="Graph Representation">
            <a:extLst>
              <a:ext uri="{FF2B5EF4-FFF2-40B4-BE49-F238E27FC236}">
                <a16:creationId xmlns:a16="http://schemas.microsoft.com/office/drawing/2014/main" id="{8A477FAB-65A6-9F9C-58FD-F254D46F7D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70"/>
          <a:stretch/>
        </p:blipFill>
        <p:spPr bwMode="auto">
          <a:xfrm>
            <a:off x="4113212" y="4476601"/>
            <a:ext cx="3600449" cy="153399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8" name="Picture 6" descr="Graph Representation">
            <a:extLst>
              <a:ext uri="{FF2B5EF4-FFF2-40B4-BE49-F238E27FC236}">
                <a16:creationId xmlns:a16="http://schemas.microsoft.com/office/drawing/2014/main" id="{D600FD25-0584-8E29-EA69-97D6CC04C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963" y="4457501"/>
            <a:ext cx="3676649" cy="147294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Graph Representation</a:t>
            </a:r>
          </a:p>
        </p:txBody>
      </p:sp>
      <p:sp>
        <p:nvSpPr>
          <p:cNvPr id="6" name="TextBox 5">
            <a:extLst>
              <a:ext uri="{FF2B5EF4-FFF2-40B4-BE49-F238E27FC236}">
                <a16:creationId xmlns:a16="http://schemas.microsoft.com/office/drawing/2014/main" id="{64F209A7-0792-A5CE-2EB2-DF6A9FDF7E83}"/>
              </a:ext>
            </a:extLst>
          </p:cNvPr>
          <p:cNvSpPr txBox="1"/>
          <p:nvPr/>
        </p:nvSpPr>
        <p:spPr>
          <a:xfrm>
            <a:off x="1233488" y="966802"/>
            <a:ext cx="10588045" cy="1569660"/>
          </a:xfrm>
          <a:prstGeom prst="rect">
            <a:avLst/>
          </a:prstGeom>
          <a:noFill/>
        </p:spPr>
        <p:txBody>
          <a:bodyPr wrap="square">
            <a:spAutoFit/>
          </a:bodyPr>
          <a:lstStyle/>
          <a:p>
            <a:pPr marL="342900" indent="-342900" algn="just">
              <a:buFont typeface="Wingdings" panose="05000000000000000000" pitchFamily="2" charset="2"/>
              <a:buChar char="Ø"/>
            </a:pPr>
            <a:r>
              <a:rPr lang="en-GB" b="1" i="0" dirty="0">
                <a:solidFill>
                  <a:schemeClr val="tx1">
                    <a:lumMod val="95000"/>
                    <a:lumOff val="5000"/>
                  </a:schemeClr>
                </a:solidFill>
                <a:effectLst/>
              </a:rPr>
              <a:t>Linked list representation:</a:t>
            </a:r>
          </a:p>
          <a:p>
            <a:pPr algn="just"/>
            <a:r>
              <a:rPr lang="en-GB" b="0" i="0" dirty="0">
                <a:solidFill>
                  <a:schemeClr val="tx1">
                    <a:lumMod val="95000"/>
                    <a:lumOff val="5000"/>
                  </a:schemeClr>
                </a:solidFill>
                <a:effectLst/>
              </a:rPr>
              <a:t>An adjacency list is used in the linked representation to store the Graph in the computer's memory. It is efficient in terms of storage as we only have to store the values for edges.</a:t>
            </a:r>
          </a:p>
        </p:txBody>
      </p:sp>
      <p:pic>
        <p:nvPicPr>
          <p:cNvPr id="4098" name="Picture 2" descr="Graph Representation">
            <a:extLst>
              <a:ext uri="{FF2B5EF4-FFF2-40B4-BE49-F238E27FC236}">
                <a16:creationId xmlns:a16="http://schemas.microsoft.com/office/drawing/2014/main" id="{0E25A000-4225-B565-A5AA-3FDC64A8B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2590800"/>
            <a:ext cx="6500812" cy="192256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100" name="Picture 4" descr="Graph Representation">
            <a:extLst>
              <a:ext uri="{FF2B5EF4-FFF2-40B4-BE49-F238E27FC236}">
                <a16:creationId xmlns:a16="http://schemas.microsoft.com/office/drawing/2014/main" id="{3F12E322-9549-DF80-702E-BA5C3274F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813" y="2667000"/>
            <a:ext cx="4812720" cy="164793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102" name="Picture 6" descr="Graph Representation">
            <a:extLst>
              <a:ext uri="{FF2B5EF4-FFF2-40B4-BE49-F238E27FC236}">
                <a16:creationId xmlns:a16="http://schemas.microsoft.com/office/drawing/2014/main" id="{C7E5522C-61FD-41BD-9F2B-0A4EC92D4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2" y="4648200"/>
            <a:ext cx="7391400" cy="210483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474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626</TotalTime>
  <Words>1549</Words>
  <Application>Microsoft Office PowerPoint</Application>
  <PresentationFormat>Custom</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Constantia</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319</cp:revision>
  <dcterms:created xsi:type="dcterms:W3CDTF">2021-12-19T05:09:16Z</dcterms:created>
  <dcterms:modified xsi:type="dcterms:W3CDTF">2023-01-04T14:37:14Z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