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6" r:id="rId5"/>
    <p:sldId id="275" r:id="rId6"/>
    <p:sldId id="295" r:id="rId7"/>
    <p:sldId id="299" r:id="rId8"/>
    <p:sldId id="302" r:id="rId9"/>
    <p:sldId id="301" r:id="rId10"/>
    <p:sldId id="303" r:id="rId11"/>
    <p:sldId id="259" r:id="rId1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492" autoAdjust="0"/>
  </p:normalViewPr>
  <p:slideViewPr>
    <p:cSldViewPr>
      <p:cViewPr varScale="1">
        <p:scale>
          <a:sx n="72" d="100"/>
          <a:sy n="72" d="100"/>
        </p:scale>
        <p:origin x="798" y="9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1/4/2023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1/4/2023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1/4/2023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1/4/2023</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1/4/2023</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1/4/2023</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1/4/2023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1/4/2023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1/4/2023</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10427677" cy="838200"/>
          </a:xfrm>
        </p:spPr>
        <p:txBody>
          <a:bodyPr/>
          <a:lstStyle/>
          <a:p>
            <a:r>
              <a:rPr lang="en-IN" b="1" dirty="0"/>
              <a:t>Data Structures</a:t>
            </a:r>
          </a:p>
        </p:txBody>
      </p:sp>
      <p:graphicFrame>
        <p:nvGraphicFramePr>
          <p:cNvPr id="4" name="Table 3"/>
          <p:cNvGraphicFramePr>
            <a:graphicFrameLocks noGrp="1"/>
          </p:cNvGraphicFramePr>
          <p:nvPr>
            <p:extLst>
              <p:ext uri="{D42A27DB-BD31-4B8C-83A1-F6EECF244321}">
                <p14:modId xmlns:p14="http://schemas.microsoft.com/office/powerpoint/2010/main" val="2057488653"/>
              </p:ext>
            </p:extLst>
          </p:nvPr>
        </p:nvGraphicFramePr>
        <p:xfrm>
          <a:off x="455612" y="2514600"/>
          <a:ext cx="11041040" cy="1371600"/>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3486249953"/>
                    </a:ext>
                  </a:extLst>
                </a:gridCol>
              </a:tblGrid>
              <a:tr h="419909">
                <a:tc gridSpan="2">
                  <a:txBody>
                    <a:bodyPr/>
                    <a:lstStyle/>
                    <a:p>
                      <a:pPr algn="ctr"/>
                      <a:r>
                        <a:rPr lang="en-US" sz="2400" dirty="0">
                          <a:solidFill>
                            <a:schemeClr val="tx1"/>
                          </a:solidFill>
                          <a:latin typeface="Verdana" panose="020B0604030504040204" pitchFamily="34" charset="0"/>
                          <a:ea typeface="Verdana" panose="020B0604030504040204" pitchFamily="34" charset="0"/>
                        </a:rPr>
                        <a:t>Searching Algorithms</a:t>
                      </a:r>
                    </a:p>
                  </a:txBody>
                  <a:tcPr anchor="ctr"/>
                </a:tc>
                <a:tc hMerge="1">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Expressions</a:t>
                      </a:r>
                    </a:p>
                  </a:txBody>
                  <a:tcPr anchor="ctr"/>
                </a:tc>
                <a:extLst>
                  <a:ext uri="{0D108BD9-81ED-4DB2-BD59-A6C34878D82A}">
                    <a16:rowId xmlns:a16="http://schemas.microsoft.com/office/drawing/2014/main" val="10000"/>
                  </a:ext>
                </a:extLst>
              </a:tr>
              <a:tr h="4199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Linear Search</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Binary Search</a:t>
                      </a:r>
                    </a:p>
                  </a:txBody>
                  <a:tcPr anchor="ctr"/>
                </a:tc>
                <a:extLst>
                  <a:ext uri="{0D108BD9-81ED-4DB2-BD59-A6C34878D82A}">
                    <a16:rowId xmlns:a16="http://schemas.microsoft.com/office/drawing/2014/main" val="2256441258"/>
                  </a:ext>
                </a:extLst>
              </a:tr>
              <a:tr h="419909">
                <a:tc>
                  <a:txBody>
                    <a:bodyPr/>
                    <a:lstStyle/>
                    <a:p>
                      <a:pPr marL="342900" indent="-342900" algn="l">
                        <a:buFont typeface="Wingdings" panose="05000000000000000000" pitchFamily="2" charset="2"/>
                        <a:buChar char="Ø"/>
                      </a:pPr>
                      <a:endParaRPr lang="en-US" sz="2400" b="1" dirty="0">
                        <a:solidFill>
                          <a:schemeClr val="tx1"/>
                        </a:solidFill>
                        <a:latin typeface="Verdana" panose="020B0604030504040204" pitchFamily="34" charset="0"/>
                        <a:ea typeface="Verdana" panose="020B0604030504040204" pitchFamily="34" charset="0"/>
                      </a:endParaRPr>
                    </a:p>
                  </a:txBody>
                  <a:tcPr anchor="ctr"/>
                </a:tc>
                <a:tc>
                  <a:txBody>
                    <a:bodyPr/>
                    <a:lstStyle/>
                    <a:p>
                      <a:pPr marL="0" indent="0" algn="l">
                        <a:buFont typeface="Wingdings" panose="05000000000000000000" pitchFamily="2" charset="2"/>
                        <a:buNone/>
                      </a:pPr>
                      <a:endParaRPr lang="en-US" sz="2400" b="1" dirty="0">
                        <a:solidFill>
                          <a:schemeClr val="tx1"/>
                        </a:solidFill>
                        <a:latin typeface="Verdana" panose="020B0604030504040204" pitchFamily="34" charset="0"/>
                        <a:ea typeface="Verdana" panose="020B0604030504040204" pitchFamily="34" charset="0"/>
                      </a:endParaRPr>
                    </a:p>
                  </a:txBody>
                  <a:tcPr anchor="ctr"/>
                </a:tc>
                <a:extLst>
                  <a:ext uri="{0D108BD9-81ED-4DB2-BD59-A6C34878D82A}">
                    <a16:rowId xmlns:a16="http://schemas.microsoft.com/office/drawing/2014/main" val="2752043109"/>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Linear Search</a:t>
            </a:r>
          </a:p>
        </p:txBody>
      </p:sp>
      <p:sp>
        <p:nvSpPr>
          <p:cNvPr id="6" name="TextBox 5">
            <a:extLst>
              <a:ext uri="{FF2B5EF4-FFF2-40B4-BE49-F238E27FC236}">
                <a16:creationId xmlns:a16="http://schemas.microsoft.com/office/drawing/2014/main" id="{A66A512E-CB93-9D87-A165-A37DA2508782}"/>
              </a:ext>
            </a:extLst>
          </p:cNvPr>
          <p:cNvSpPr txBox="1"/>
          <p:nvPr/>
        </p:nvSpPr>
        <p:spPr>
          <a:xfrm>
            <a:off x="841817" y="1905000"/>
            <a:ext cx="10505189" cy="3785652"/>
          </a:xfrm>
          <a:prstGeom prst="rect">
            <a:avLst/>
          </a:prstGeom>
          <a:noFill/>
        </p:spPr>
        <p:txBody>
          <a:bodyPr wrap="square">
            <a:spAutoFit/>
          </a:bodyPr>
          <a:lstStyle/>
          <a:p>
            <a:pPr algn="just"/>
            <a:r>
              <a:rPr lang="en-GB" b="0" i="0" dirty="0">
                <a:solidFill>
                  <a:schemeClr val="tx1">
                    <a:lumMod val="95000"/>
                    <a:lumOff val="5000"/>
                  </a:schemeClr>
                </a:solidFill>
                <a:effectLst/>
              </a:rPr>
              <a:t>Linear search is also called as </a:t>
            </a:r>
            <a:r>
              <a:rPr lang="en-GB" b="1" i="0" dirty="0">
                <a:solidFill>
                  <a:schemeClr val="tx1">
                    <a:lumMod val="95000"/>
                    <a:lumOff val="5000"/>
                  </a:schemeClr>
                </a:solidFill>
                <a:effectLst/>
              </a:rPr>
              <a:t>sequential search algorithm.</a:t>
            </a:r>
            <a:r>
              <a:rPr lang="en-GB" b="0" i="0" dirty="0">
                <a:solidFill>
                  <a:schemeClr val="tx1">
                    <a:lumMod val="95000"/>
                    <a:lumOff val="5000"/>
                  </a:schemeClr>
                </a:solidFill>
                <a:effectLst/>
              </a:rPr>
              <a:t> It is the simplest searching algorithm. </a:t>
            </a:r>
          </a:p>
          <a:p>
            <a:pPr algn="just"/>
            <a:endParaRPr lang="en-GB" dirty="0">
              <a:solidFill>
                <a:schemeClr val="tx1">
                  <a:lumMod val="95000"/>
                  <a:lumOff val="5000"/>
                </a:schemeClr>
              </a:solidFill>
            </a:endParaRPr>
          </a:p>
          <a:p>
            <a:pPr algn="just"/>
            <a:r>
              <a:rPr lang="en-GB" b="0" i="0" dirty="0">
                <a:solidFill>
                  <a:schemeClr val="tx1">
                    <a:lumMod val="95000"/>
                    <a:lumOff val="5000"/>
                  </a:schemeClr>
                </a:solidFill>
                <a:effectLst/>
              </a:rPr>
              <a:t>In Linear search, we simply traverse the list completely and match each element of the list with the item whose location is to be found. If the match is found, then the location of the item is returned; otherwise, the algorithm returns NULL.</a:t>
            </a:r>
          </a:p>
          <a:p>
            <a:pPr algn="just"/>
            <a:endParaRPr lang="en-GB" b="0" i="0" dirty="0">
              <a:solidFill>
                <a:schemeClr val="tx1">
                  <a:lumMod val="95000"/>
                  <a:lumOff val="5000"/>
                </a:schemeClr>
              </a:solidFill>
              <a:effectLst/>
            </a:endParaRPr>
          </a:p>
          <a:p>
            <a:pPr algn="just"/>
            <a:r>
              <a:rPr lang="en-GB" b="0" i="0" dirty="0">
                <a:solidFill>
                  <a:schemeClr val="tx1">
                    <a:lumMod val="95000"/>
                    <a:lumOff val="5000"/>
                  </a:schemeClr>
                </a:solidFill>
                <a:effectLst/>
              </a:rPr>
              <a:t>It is widely used to search an element from the unordered list, i.e., the list in which items are not sorted.</a:t>
            </a:r>
          </a:p>
        </p:txBody>
      </p:sp>
    </p:spTree>
    <p:extLst>
      <p:ext uri="{BB962C8B-B14F-4D97-AF65-F5344CB8AC3E}">
        <p14:creationId xmlns:p14="http://schemas.microsoft.com/office/powerpoint/2010/main" val="235427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Linear Search</a:t>
            </a:r>
          </a:p>
        </p:txBody>
      </p:sp>
      <p:sp>
        <p:nvSpPr>
          <p:cNvPr id="4" name="TextBox 3">
            <a:extLst>
              <a:ext uri="{FF2B5EF4-FFF2-40B4-BE49-F238E27FC236}">
                <a16:creationId xmlns:a16="http://schemas.microsoft.com/office/drawing/2014/main" id="{E450EE6D-C7DA-CB6E-02D9-59616DFA7E68}"/>
              </a:ext>
            </a:extLst>
          </p:cNvPr>
          <p:cNvSpPr txBox="1"/>
          <p:nvPr/>
        </p:nvSpPr>
        <p:spPr>
          <a:xfrm>
            <a:off x="1065212" y="762000"/>
            <a:ext cx="10591800" cy="6001643"/>
          </a:xfrm>
          <a:prstGeom prst="rect">
            <a:avLst/>
          </a:prstGeom>
          <a:noFill/>
        </p:spPr>
        <p:txBody>
          <a:bodyPr wrap="square">
            <a:spAutoFit/>
          </a:bodyPr>
          <a:lstStyle/>
          <a:p>
            <a:pPr algn="just"/>
            <a:r>
              <a:rPr lang="en-GB" b="0" i="0" dirty="0" err="1">
                <a:solidFill>
                  <a:schemeClr val="tx1">
                    <a:lumMod val="95000"/>
                    <a:lumOff val="5000"/>
                  </a:schemeClr>
                </a:solidFill>
                <a:effectLst/>
              </a:rPr>
              <a:t>Linear_Search</a:t>
            </a:r>
            <a:r>
              <a:rPr lang="en-GB" b="0" i="0" dirty="0">
                <a:solidFill>
                  <a:schemeClr val="tx1">
                    <a:lumMod val="95000"/>
                    <a:lumOff val="5000"/>
                  </a:schemeClr>
                </a:solidFill>
                <a:effectLst/>
              </a:rPr>
              <a:t>(a, </a:t>
            </a:r>
            <a:r>
              <a:rPr lang="en-GB" dirty="0">
                <a:solidFill>
                  <a:schemeClr val="tx1">
                    <a:lumMod val="95000"/>
                    <a:lumOff val="5000"/>
                  </a:schemeClr>
                </a:solidFill>
              </a:rPr>
              <a:t>n</a:t>
            </a:r>
            <a:r>
              <a:rPr lang="en-GB" b="0" i="0" dirty="0">
                <a:solidFill>
                  <a:schemeClr val="tx1">
                    <a:lumMod val="95000"/>
                    <a:lumOff val="5000"/>
                  </a:schemeClr>
                </a:solidFill>
                <a:effectLst/>
              </a:rPr>
              <a:t>, </a:t>
            </a:r>
            <a:r>
              <a:rPr lang="en-GB" b="0" i="0" dirty="0" err="1">
                <a:solidFill>
                  <a:schemeClr val="tx1">
                    <a:lumMod val="95000"/>
                    <a:lumOff val="5000"/>
                  </a:schemeClr>
                </a:solidFill>
                <a:effectLst/>
              </a:rPr>
              <a:t>val</a:t>
            </a:r>
            <a:r>
              <a:rPr lang="en-GB" b="0" i="0" dirty="0">
                <a:solidFill>
                  <a:schemeClr val="tx1">
                    <a:lumMod val="95000"/>
                    <a:lumOff val="5000"/>
                  </a:schemeClr>
                </a:solidFill>
                <a:effectLst/>
              </a:rPr>
              <a:t>) //a-array, n-size of array, </a:t>
            </a:r>
            <a:r>
              <a:rPr lang="en-GB" b="0" i="0" dirty="0" err="1">
                <a:solidFill>
                  <a:schemeClr val="tx1">
                    <a:lumMod val="95000"/>
                    <a:lumOff val="5000"/>
                  </a:schemeClr>
                </a:solidFill>
                <a:effectLst/>
              </a:rPr>
              <a:t>val</a:t>
            </a:r>
            <a:r>
              <a:rPr lang="en-GB" b="0" i="0" dirty="0">
                <a:solidFill>
                  <a:schemeClr val="tx1">
                    <a:lumMod val="95000"/>
                    <a:lumOff val="5000"/>
                  </a:schemeClr>
                </a:solidFill>
                <a:effectLst/>
              </a:rPr>
              <a:t>- key to search</a:t>
            </a:r>
          </a:p>
          <a:p>
            <a:pPr algn="just"/>
            <a:r>
              <a:rPr lang="en-GB" b="0" i="0" dirty="0">
                <a:solidFill>
                  <a:schemeClr val="tx1">
                    <a:lumMod val="95000"/>
                    <a:lumOff val="5000"/>
                  </a:schemeClr>
                </a:solidFill>
                <a:effectLst/>
              </a:rPr>
              <a:t> </a:t>
            </a:r>
          </a:p>
          <a:p>
            <a:pPr algn="just"/>
            <a:r>
              <a:rPr lang="en-GB" b="1" i="0" dirty="0">
                <a:solidFill>
                  <a:schemeClr val="tx1">
                    <a:lumMod val="95000"/>
                    <a:lumOff val="5000"/>
                  </a:schemeClr>
                </a:solidFill>
                <a:effectLst/>
              </a:rPr>
              <a:t>Step 1: </a:t>
            </a:r>
            <a:r>
              <a:rPr lang="en-GB" b="0" i="0" dirty="0">
                <a:solidFill>
                  <a:schemeClr val="tx1">
                    <a:lumMod val="95000"/>
                    <a:lumOff val="5000"/>
                  </a:schemeClr>
                </a:solidFill>
                <a:effectLst/>
              </a:rPr>
              <a:t>set </a:t>
            </a:r>
            <a:r>
              <a:rPr lang="en-GB" b="0" i="0" dirty="0" err="1">
                <a:solidFill>
                  <a:schemeClr val="tx1">
                    <a:lumMod val="95000"/>
                    <a:lumOff val="5000"/>
                  </a:schemeClr>
                </a:solidFill>
                <a:effectLst/>
              </a:rPr>
              <a:t>pos</a:t>
            </a:r>
            <a:r>
              <a:rPr lang="en-GB" b="0" i="0" dirty="0">
                <a:solidFill>
                  <a:schemeClr val="tx1">
                    <a:lumMod val="95000"/>
                    <a:lumOff val="5000"/>
                  </a:schemeClr>
                </a:solidFill>
                <a:effectLst/>
              </a:rPr>
              <a:t> = -1  </a:t>
            </a:r>
          </a:p>
          <a:p>
            <a:pPr algn="just"/>
            <a:r>
              <a:rPr lang="en-GB" b="1" i="0" dirty="0">
                <a:solidFill>
                  <a:schemeClr val="tx1">
                    <a:lumMod val="95000"/>
                    <a:lumOff val="5000"/>
                  </a:schemeClr>
                </a:solidFill>
                <a:effectLst/>
              </a:rPr>
              <a:t>Step 2: </a:t>
            </a:r>
            <a:r>
              <a:rPr lang="en-GB" b="0" i="0" dirty="0">
                <a:solidFill>
                  <a:schemeClr val="tx1">
                    <a:lumMod val="95000"/>
                    <a:lumOff val="5000"/>
                  </a:schemeClr>
                </a:solidFill>
                <a:effectLst/>
              </a:rPr>
              <a:t>set </a:t>
            </a:r>
            <a:r>
              <a:rPr lang="en-GB" b="0" i="0" dirty="0" err="1">
                <a:solidFill>
                  <a:schemeClr val="tx1">
                    <a:lumMod val="95000"/>
                    <a:lumOff val="5000"/>
                  </a:schemeClr>
                </a:solidFill>
                <a:effectLst/>
              </a:rPr>
              <a:t>i</a:t>
            </a:r>
            <a:r>
              <a:rPr lang="en-GB" b="0" i="0" dirty="0">
                <a:solidFill>
                  <a:schemeClr val="tx1">
                    <a:lumMod val="95000"/>
                    <a:lumOff val="5000"/>
                  </a:schemeClr>
                </a:solidFill>
                <a:effectLst/>
              </a:rPr>
              <a:t> = 1  </a:t>
            </a:r>
          </a:p>
          <a:p>
            <a:pPr algn="just"/>
            <a:r>
              <a:rPr lang="en-GB" b="1" i="0" dirty="0">
                <a:solidFill>
                  <a:schemeClr val="tx1">
                    <a:lumMod val="95000"/>
                    <a:lumOff val="5000"/>
                  </a:schemeClr>
                </a:solidFill>
                <a:effectLst/>
              </a:rPr>
              <a:t>Step 3: </a:t>
            </a:r>
            <a:r>
              <a:rPr lang="en-GB" b="0" i="0" dirty="0">
                <a:solidFill>
                  <a:schemeClr val="tx1">
                    <a:lumMod val="95000"/>
                    <a:lumOff val="5000"/>
                  </a:schemeClr>
                </a:solidFill>
                <a:effectLst/>
              </a:rPr>
              <a:t>repeat step 4 while </a:t>
            </a:r>
            <a:r>
              <a:rPr lang="en-GB" b="0" i="0" dirty="0" err="1">
                <a:solidFill>
                  <a:schemeClr val="tx1">
                    <a:lumMod val="95000"/>
                    <a:lumOff val="5000"/>
                  </a:schemeClr>
                </a:solidFill>
                <a:effectLst/>
              </a:rPr>
              <a:t>i</a:t>
            </a:r>
            <a:r>
              <a:rPr lang="en-GB" b="0" i="0" dirty="0">
                <a:solidFill>
                  <a:schemeClr val="tx1">
                    <a:lumMod val="95000"/>
                    <a:lumOff val="5000"/>
                  </a:schemeClr>
                </a:solidFill>
                <a:effectLst/>
              </a:rPr>
              <a:t> </a:t>
            </a:r>
            <a:r>
              <a:rPr lang="en-GB" b="1" i="0" dirty="0">
                <a:solidFill>
                  <a:schemeClr val="tx1">
                    <a:lumMod val="95000"/>
                    <a:lumOff val="5000"/>
                  </a:schemeClr>
                </a:solidFill>
                <a:effectLst/>
              </a:rPr>
              <a:t>&lt;</a:t>
            </a:r>
            <a:r>
              <a:rPr lang="en-GB" b="0" i="0" dirty="0">
                <a:solidFill>
                  <a:schemeClr val="tx1">
                    <a:lumMod val="95000"/>
                    <a:lumOff val="5000"/>
                  </a:schemeClr>
                </a:solidFill>
                <a:effectLst/>
              </a:rPr>
              <a:t>= n  </a:t>
            </a:r>
          </a:p>
          <a:p>
            <a:pPr algn="just"/>
            <a:r>
              <a:rPr lang="en-GB" b="1" i="0" dirty="0">
                <a:solidFill>
                  <a:schemeClr val="tx1">
                    <a:lumMod val="95000"/>
                    <a:lumOff val="5000"/>
                  </a:schemeClr>
                </a:solidFill>
                <a:effectLst/>
              </a:rPr>
              <a:t>Step 4: </a:t>
            </a:r>
            <a:r>
              <a:rPr lang="en-GB" b="0" i="0" dirty="0">
                <a:solidFill>
                  <a:schemeClr val="tx1">
                    <a:lumMod val="95000"/>
                    <a:lumOff val="5000"/>
                  </a:schemeClr>
                </a:solidFill>
                <a:effectLst/>
              </a:rPr>
              <a:t>if a[</a:t>
            </a:r>
            <a:r>
              <a:rPr lang="en-GB" b="0" i="0" dirty="0" err="1">
                <a:solidFill>
                  <a:schemeClr val="tx1">
                    <a:lumMod val="95000"/>
                    <a:lumOff val="5000"/>
                  </a:schemeClr>
                </a:solidFill>
                <a:effectLst/>
              </a:rPr>
              <a:t>i</a:t>
            </a:r>
            <a:r>
              <a:rPr lang="en-GB" b="0" i="0" dirty="0">
                <a:solidFill>
                  <a:schemeClr val="tx1">
                    <a:lumMod val="95000"/>
                    <a:lumOff val="5000"/>
                  </a:schemeClr>
                </a:solidFill>
                <a:effectLst/>
              </a:rPr>
              <a:t>] == </a:t>
            </a:r>
            <a:r>
              <a:rPr lang="en-GB" b="0" i="0" dirty="0" err="1">
                <a:solidFill>
                  <a:schemeClr val="tx1">
                    <a:lumMod val="95000"/>
                    <a:lumOff val="5000"/>
                  </a:schemeClr>
                </a:solidFill>
                <a:effectLst/>
              </a:rPr>
              <a:t>val</a:t>
            </a:r>
            <a:r>
              <a:rPr lang="en-GB" b="0" i="0" dirty="0">
                <a:solidFill>
                  <a:schemeClr val="tx1">
                    <a:lumMod val="95000"/>
                    <a:lumOff val="5000"/>
                  </a:schemeClr>
                </a:solidFill>
                <a:effectLst/>
              </a:rPr>
              <a:t>  </a:t>
            </a:r>
          </a:p>
          <a:p>
            <a:pPr lvl="2" algn="just"/>
            <a:r>
              <a:rPr lang="en-GB" b="0" i="0" dirty="0">
                <a:solidFill>
                  <a:schemeClr val="tx1">
                    <a:lumMod val="95000"/>
                    <a:lumOff val="5000"/>
                  </a:schemeClr>
                </a:solidFill>
                <a:effectLst/>
              </a:rPr>
              <a:t>set </a:t>
            </a:r>
            <a:r>
              <a:rPr lang="en-GB" b="0" i="0" dirty="0" err="1">
                <a:solidFill>
                  <a:schemeClr val="tx1">
                    <a:lumMod val="95000"/>
                    <a:lumOff val="5000"/>
                  </a:schemeClr>
                </a:solidFill>
                <a:effectLst/>
              </a:rPr>
              <a:t>pos</a:t>
            </a:r>
            <a:r>
              <a:rPr lang="en-GB" b="0" i="0" dirty="0">
                <a:solidFill>
                  <a:schemeClr val="tx1">
                    <a:lumMod val="95000"/>
                    <a:lumOff val="5000"/>
                  </a:schemeClr>
                </a:solidFill>
                <a:effectLst/>
              </a:rPr>
              <a:t> = </a:t>
            </a:r>
            <a:r>
              <a:rPr lang="en-GB" b="0" i="0" dirty="0" err="1">
                <a:solidFill>
                  <a:schemeClr val="tx1">
                    <a:lumMod val="95000"/>
                    <a:lumOff val="5000"/>
                  </a:schemeClr>
                </a:solidFill>
                <a:effectLst/>
              </a:rPr>
              <a:t>i</a:t>
            </a:r>
            <a:r>
              <a:rPr lang="en-GB" b="0" i="0" dirty="0">
                <a:solidFill>
                  <a:schemeClr val="tx1">
                    <a:lumMod val="95000"/>
                    <a:lumOff val="5000"/>
                  </a:schemeClr>
                </a:solidFill>
                <a:effectLst/>
              </a:rPr>
              <a:t>  </a:t>
            </a:r>
          </a:p>
          <a:p>
            <a:pPr lvl="2" algn="just"/>
            <a:r>
              <a:rPr lang="en-GB" b="0" i="0" dirty="0">
                <a:solidFill>
                  <a:schemeClr val="tx1">
                    <a:lumMod val="95000"/>
                    <a:lumOff val="5000"/>
                  </a:schemeClr>
                </a:solidFill>
                <a:effectLst/>
              </a:rPr>
              <a:t>print </a:t>
            </a:r>
            <a:r>
              <a:rPr lang="en-GB" b="0" i="0" dirty="0" err="1">
                <a:solidFill>
                  <a:schemeClr val="tx1">
                    <a:lumMod val="95000"/>
                    <a:lumOff val="5000"/>
                  </a:schemeClr>
                </a:solidFill>
                <a:effectLst/>
              </a:rPr>
              <a:t>pos</a:t>
            </a:r>
            <a:r>
              <a:rPr lang="en-GB" b="0" i="0" dirty="0">
                <a:solidFill>
                  <a:schemeClr val="tx1">
                    <a:lumMod val="95000"/>
                    <a:lumOff val="5000"/>
                  </a:schemeClr>
                </a:solidFill>
                <a:effectLst/>
              </a:rPr>
              <a:t>  </a:t>
            </a:r>
          </a:p>
          <a:p>
            <a:pPr lvl="2" algn="just"/>
            <a:r>
              <a:rPr lang="en-GB" b="0" i="0" dirty="0">
                <a:solidFill>
                  <a:schemeClr val="tx1">
                    <a:lumMod val="95000"/>
                    <a:lumOff val="5000"/>
                  </a:schemeClr>
                </a:solidFill>
                <a:effectLst/>
              </a:rPr>
              <a:t>go to step 6  </a:t>
            </a:r>
          </a:p>
          <a:p>
            <a:pPr lvl="2" algn="just"/>
            <a:r>
              <a:rPr lang="en-GB" b="0" i="0" dirty="0">
                <a:solidFill>
                  <a:schemeClr val="tx1">
                    <a:lumMod val="95000"/>
                    <a:lumOff val="5000"/>
                  </a:schemeClr>
                </a:solidFill>
                <a:effectLst/>
              </a:rPr>
              <a:t>[end of if]  </a:t>
            </a:r>
          </a:p>
          <a:p>
            <a:pPr lvl="2" algn="just"/>
            <a:r>
              <a:rPr lang="en-GB" b="0" i="0" dirty="0">
                <a:solidFill>
                  <a:schemeClr val="tx1">
                    <a:lumMod val="95000"/>
                    <a:lumOff val="5000"/>
                  </a:schemeClr>
                </a:solidFill>
                <a:effectLst/>
              </a:rPr>
              <a:t>set ii = </a:t>
            </a:r>
            <a:r>
              <a:rPr lang="en-GB" b="0" i="0" dirty="0" err="1">
                <a:solidFill>
                  <a:schemeClr val="tx1">
                    <a:lumMod val="95000"/>
                    <a:lumOff val="5000"/>
                  </a:schemeClr>
                </a:solidFill>
                <a:effectLst/>
              </a:rPr>
              <a:t>i</a:t>
            </a:r>
            <a:r>
              <a:rPr lang="en-GB" b="0" i="0" dirty="0">
                <a:solidFill>
                  <a:schemeClr val="tx1">
                    <a:lumMod val="95000"/>
                    <a:lumOff val="5000"/>
                  </a:schemeClr>
                </a:solidFill>
                <a:effectLst/>
              </a:rPr>
              <a:t> + 1  </a:t>
            </a:r>
          </a:p>
          <a:p>
            <a:pPr lvl="2" algn="just"/>
            <a:r>
              <a:rPr lang="en-GB" b="0" i="0" dirty="0">
                <a:solidFill>
                  <a:schemeClr val="tx1">
                    <a:lumMod val="95000"/>
                    <a:lumOff val="5000"/>
                  </a:schemeClr>
                </a:solidFill>
                <a:effectLst/>
              </a:rPr>
              <a:t>[end of loop]  </a:t>
            </a:r>
          </a:p>
          <a:p>
            <a:pPr algn="just"/>
            <a:r>
              <a:rPr lang="en-GB" b="1" i="0" dirty="0">
                <a:solidFill>
                  <a:schemeClr val="tx1">
                    <a:lumMod val="95000"/>
                    <a:lumOff val="5000"/>
                  </a:schemeClr>
                </a:solidFill>
                <a:effectLst/>
              </a:rPr>
              <a:t>Step 5: </a:t>
            </a:r>
            <a:r>
              <a:rPr lang="en-GB" b="0" i="0" dirty="0">
                <a:solidFill>
                  <a:schemeClr val="tx1">
                    <a:lumMod val="95000"/>
                    <a:lumOff val="5000"/>
                  </a:schemeClr>
                </a:solidFill>
                <a:effectLst/>
              </a:rPr>
              <a:t>if </a:t>
            </a:r>
            <a:r>
              <a:rPr lang="en-GB" b="0" i="0" dirty="0" err="1">
                <a:solidFill>
                  <a:schemeClr val="tx1">
                    <a:lumMod val="95000"/>
                    <a:lumOff val="5000"/>
                  </a:schemeClr>
                </a:solidFill>
                <a:effectLst/>
              </a:rPr>
              <a:t>pos</a:t>
            </a:r>
            <a:r>
              <a:rPr lang="en-GB" b="0" i="0" dirty="0">
                <a:solidFill>
                  <a:schemeClr val="tx1">
                    <a:lumMod val="95000"/>
                    <a:lumOff val="5000"/>
                  </a:schemeClr>
                </a:solidFill>
                <a:effectLst/>
              </a:rPr>
              <a:t> = -1  </a:t>
            </a:r>
          </a:p>
          <a:p>
            <a:pPr algn="just"/>
            <a:r>
              <a:rPr lang="en-GB" b="0" i="0" dirty="0">
                <a:solidFill>
                  <a:schemeClr val="tx1">
                    <a:lumMod val="95000"/>
                    <a:lumOff val="5000"/>
                  </a:schemeClr>
                </a:solidFill>
                <a:effectLst/>
              </a:rPr>
              <a:t>print "value is not present in the array "  </a:t>
            </a:r>
          </a:p>
          <a:p>
            <a:pPr algn="just"/>
            <a:r>
              <a:rPr lang="en-GB" b="0" i="0" dirty="0">
                <a:solidFill>
                  <a:schemeClr val="tx1">
                    <a:lumMod val="95000"/>
                    <a:lumOff val="5000"/>
                  </a:schemeClr>
                </a:solidFill>
                <a:effectLst/>
              </a:rPr>
              <a:t>[end of if]  </a:t>
            </a:r>
          </a:p>
          <a:p>
            <a:pPr algn="just"/>
            <a:r>
              <a:rPr lang="en-GB" b="1" i="0" dirty="0">
                <a:solidFill>
                  <a:schemeClr val="tx1">
                    <a:lumMod val="95000"/>
                    <a:lumOff val="5000"/>
                  </a:schemeClr>
                </a:solidFill>
                <a:effectLst/>
              </a:rPr>
              <a:t>Step 6: </a:t>
            </a:r>
            <a:r>
              <a:rPr lang="en-GB" b="0" i="0" dirty="0">
                <a:solidFill>
                  <a:schemeClr val="tx1">
                    <a:lumMod val="95000"/>
                    <a:lumOff val="5000"/>
                  </a:schemeClr>
                </a:solidFill>
                <a:effectLst/>
              </a:rPr>
              <a:t>exit  </a:t>
            </a:r>
          </a:p>
        </p:txBody>
      </p:sp>
    </p:spTree>
    <p:extLst>
      <p:ext uri="{BB962C8B-B14F-4D97-AF65-F5344CB8AC3E}">
        <p14:creationId xmlns:p14="http://schemas.microsoft.com/office/powerpoint/2010/main" val="237735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Linear Search</a:t>
            </a:r>
          </a:p>
        </p:txBody>
      </p:sp>
      <p:graphicFrame>
        <p:nvGraphicFramePr>
          <p:cNvPr id="4" name="Table 3">
            <a:extLst>
              <a:ext uri="{FF2B5EF4-FFF2-40B4-BE49-F238E27FC236}">
                <a16:creationId xmlns:a16="http://schemas.microsoft.com/office/drawing/2014/main" id="{29871A7D-A074-71BD-8CC4-7CD5C4AD3839}"/>
              </a:ext>
            </a:extLst>
          </p:cNvPr>
          <p:cNvGraphicFramePr>
            <a:graphicFrameLocks noGrp="1"/>
          </p:cNvGraphicFramePr>
          <p:nvPr>
            <p:extLst>
              <p:ext uri="{D42A27DB-BD31-4B8C-83A1-F6EECF244321}">
                <p14:modId xmlns:p14="http://schemas.microsoft.com/office/powerpoint/2010/main" val="1068692820"/>
              </p:ext>
            </p:extLst>
          </p:nvPr>
        </p:nvGraphicFramePr>
        <p:xfrm>
          <a:off x="1217612" y="1676400"/>
          <a:ext cx="8991600" cy="2705100"/>
        </p:xfrm>
        <a:graphic>
          <a:graphicData uri="http://schemas.openxmlformats.org/drawingml/2006/table">
            <a:tbl>
              <a:tblPr firstRow="1" bandRow="1">
                <a:tableStyleId>{EB9631B5-78F2-41C9-869B-9F39066F8104}</a:tableStyleId>
              </a:tblPr>
              <a:tblGrid>
                <a:gridCol w="2327090">
                  <a:extLst>
                    <a:ext uri="{9D8B030D-6E8A-4147-A177-3AD203B41FA5}">
                      <a16:colId xmlns:a16="http://schemas.microsoft.com/office/drawing/2014/main" val="20000"/>
                    </a:ext>
                  </a:extLst>
                </a:gridCol>
                <a:gridCol w="6664510">
                  <a:extLst>
                    <a:ext uri="{9D8B030D-6E8A-4147-A177-3AD203B41FA5}">
                      <a16:colId xmlns:a16="http://schemas.microsoft.com/office/drawing/2014/main" val="2392900803"/>
                    </a:ext>
                  </a:extLst>
                </a:gridCol>
              </a:tblGrid>
              <a:tr h="419909">
                <a:tc>
                  <a:txBody>
                    <a:bodyPr/>
                    <a:lstStyle/>
                    <a:p>
                      <a:pPr algn="l" fontAlgn="t"/>
                      <a:r>
                        <a:rPr lang="en-IN" dirty="0">
                          <a:solidFill>
                            <a:srgbClr val="000000"/>
                          </a:solidFill>
                          <a:effectLst/>
                          <a:latin typeface="+mn-lt"/>
                        </a:rPr>
                        <a:t>Case</a:t>
                      </a:r>
                    </a:p>
                  </a:txBody>
                  <a:tcPr marL="114300" marR="114300" marT="114300" marB="114300"/>
                </a:tc>
                <a:tc>
                  <a:txBody>
                    <a:bodyPr/>
                    <a:lstStyle/>
                    <a:p>
                      <a:pPr algn="l" fontAlgn="t"/>
                      <a:r>
                        <a:rPr lang="en-IN">
                          <a:solidFill>
                            <a:srgbClr val="000000"/>
                          </a:solidFill>
                          <a:effectLst/>
                          <a:latin typeface="+mn-lt"/>
                        </a:rPr>
                        <a:t>Time Complexity</a:t>
                      </a:r>
                    </a:p>
                  </a:txBody>
                  <a:tcPr marL="114300" marR="114300" marT="114300" marB="114300"/>
                </a:tc>
                <a:extLst>
                  <a:ext uri="{0D108BD9-81ED-4DB2-BD59-A6C34878D82A}">
                    <a16:rowId xmlns:a16="http://schemas.microsoft.com/office/drawing/2014/main" val="10000"/>
                  </a:ext>
                </a:extLst>
              </a:tr>
              <a:tr h="419909">
                <a:tc>
                  <a:txBody>
                    <a:bodyPr/>
                    <a:lstStyle/>
                    <a:p>
                      <a:pPr algn="just" fontAlgn="t"/>
                      <a:r>
                        <a:rPr lang="en-IN" b="1" dirty="0">
                          <a:solidFill>
                            <a:srgbClr val="333333"/>
                          </a:solidFill>
                          <a:effectLst/>
                          <a:latin typeface="+mn-lt"/>
                        </a:rPr>
                        <a:t>Best Case</a:t>
                      </a:r>
                      <a:endParaRPr lang="en-IN" dirty="0">
                        <a:solidFill>
                          <a:srgbClr val="333333"/>
                        </a:solidFill>
                        <a:effectLst/>
                        <a:latin typeface="+mn-lt"/>
                      </a:endParaRPr>
                    </a:p>
                  </a:txBody>
                  <a:tcPr marL="76200" marR="76200" marT="76200" marB="76200"/>
                </a:tc>
                <a:tc>
                  <a:txBody>
                    <a:bodyPr/>
                    <a:lstStyle/>
                    <a:p>
                      <a:pPr algn="just" fontAlgn="t"/>
                      <a:r>
                        <a:rPr lang="en-IN">
                          <a:solidFill>
                            <a:srgbClr val="333333"/>
                          </a:solidFill>
                          <a:effectLst/>
                          <a:latin typeface="+mn-lt"/>
                        </a:rPr>
                        <a:t>O(1)</a:t>
                      </a:r>
                    </a:p>
                  </a:txBody>
                  <a:tcPr marL="76200" marR="76200" marT="76200" marB="76200"/>
                </a:tc>
                <a:extLst>
                  <a:ext uri="{0D108BD9-81ED-4DB2-BD59-A6C34878D82A}">
                    <a16:rowId xmlns:a16="http://schemas.microsoft.com/office/drawing/2014/main" val="3717925243"/>
                  </a:ext>
                </a:extLst>
              </a:tr>
              <a:tr h="419909">
                <a:tc>
                  <a:txBody>
                    <a:bodyPr/>
                    <a:lstStyle/>
                    <a:p>
                      <a:pPr algn="just" fontAlgn="t"/>
                      <a:r>
                        <a:rPr lang="en-IN" b="1">
                          <a:solidFill>
                            <a:srgbClr val="333333"/>
                          </a:solidFill>
                          <a:effectLst/>
                          <a:latin typeface="+mn-lt"/>
                        </a:rPr>
                        <a:t>Average Case</a:t>
                      </a:r>
                      <a:endParaRPr lang="en-IN">
                        <a:solidFill>
                          <a:srgbClr val="333333"/>
                        </a:solidFill>
                        <a:effectLst/>
                        <a:latin typeface="+mn-lt"/>
                      </a:endParaRPr>
                    </a:p>
                  </a:txBody>
                  <a:tcPr marL="76200" marR="76200" marT="76200" marB="76200"/>
                </a:tc>
                <a:tc>
                  <a:txBody>
                    <a:bodyPr/>
                    <a:lstStyle/>
                    <a:p>
                      <a:pPr algn="just" fontAlgn="t"/>
                      <a:r>
                        <a:rPr lang="en-IN">
                          <a:solidFill>
                            <a:srgbClr val="333333"/>
                          </a:solidFill>
                          <a:effectLst/>
                          <a:latin typeface="+mn-lt"/>
                        </a:rPr>
                        <a:t>O(n)</a:t>
                      </a:r>
                    </a:p>
                  </a:txBody>
                  <a:tcPr marL="76200" marR="76200" marT="76200" marB="76200"/>
                </a:tc>
                <a:extLst>
                  <a:ext uri="{0D108BD9-81ED-4DB2-BD59-A6C34878D82A}">
                    <a16:rowId xmlns:a16="http://schemas.microsoft.com/office/drawing/2014/main" val="76829077"/>
                  </a:ext>
                </a:extLst>
              </a:tr>
              <a:tr h="419909">
                <a:tc>
                  <a:txBody>
                    <a:bodyPr/>
                    <a:lstStyle/>
                    <a:p>
                      <a:pPr algn="just" fontAlgn="t"/>
                      <a:r>
                        <a:rPr lang="en-IN" b="1">
                          <a:solidFill>
                            <a:srgbClr val="333333"/>
                          </a:solidFill>
                          <a:effectLst/>
                          <a:latin typeface="+mn-lt"/>
                        </a:rPr>
                        <a:t>Worst Case</a:t>
                      </a:r>
                      <a:endParaRPr lang="en-IN">
                        <a:solidFill>
                          <a:srgbClr val="333333"/>
                        </a:solidFill>
                        <a:effectLst/>
                        <a:latin typeface="+mn-lt"/>
                      </a:endParaRPr>
                    </a:p>
                  </a:txBody>
                  <a:tcPr marL="76200" marR="76200" marT="76200" marB="76200"/>
                </a:tc>
                <a:tc>
                  <a:txBody>
                    <a:bodyPr/>
                    <a:lstStyle/>
                    <a:p>
                      <a:pPr algn="just" fontAlgn="t"/>
                      <a:r>
                        <a:rPr lang="en-IN" dirty="0">
                          <a:solidFill>
                            <a:srgbClr val="333333"/>
                          </a:solidFill>
                          <a:effectLst/>
                          <a:latin typeface="+mn-lt"/>
                        </a:rPr>
                        <a:t>O(n)</a:t>
                      </a:r>
                    </a:p>
                  </a:txBody>
                  <a:tcPr marL="76200" marR="76200" marT="76200" marB="76200"/>
                </a:tc>
                <a:extLst>
                  <a:ext uri="{0D108BD9-81ED-4DB2-BD59-A6C34878D82A}">
                    <a16:rowId xmlns:a16="http://schemas.microsoft.com/office/drawing/2014/main" val="3561785872"/>
                  </a:ext>
                </a:extLst>
              </a:tr>
              <a:tr h="419909">
                <a:tc>
                  <a:txBody>
                    <a:bodyPr/>
                    <a:lstStyle/>
                    <a:p>
                      <a:endParaRPr lang="en-US" dirty="0">
                        <a:latin typeface="+mn-lt"/>
                      </a:endParaRPr>
                    </a:p>
                  </a:txBody>
                  <a:tcPr marL="95250" marR="95250" marT="95250" marB="95250" anchor="ctr"/>
                </a:tc>
                <a:tc>
                  <a:txBody>
                    <a:bodyPr/>
                    <a:lstStyle/>
                    <a:p>
                      <a:endParaRPr lang="en-US" dirty="0">
                        <a:latin typeface="+mn-lt"/>
                      </a:endParaRPr>
                    </a:p>
                  </a:txBody>
                  <a:tcPr marL="95250" marR="95250" marT="95250" marB="95250" anchor="ctr"/>
                </a:tc>
                <a:extLst>
                  <a:ext uri="{0D108BD9-81ED-4DB2-BD59-A6C34878D82A}">
                    <a16:rowId xmlns:a16="http://schemas.microsoft.com/office/drawing/2014/main" val="2878422729"/>
                  </a:ext>
                </a:extLst>
              </a:tr>
            </a:tbl>
          </a:graphicData>
        </a:graphic>
      </p:graphicFrame>
      <p:graphicFrame>
        <p:nvGraphicFramePr>
          <p:cNvPr id="6" name="Table 5">
            <a:extLst>
              <a:ext uri="{FF2B5EF4-FFF2-40B4-BE49-F238E27FC236}">
                <a16:creationId xmlns:a16="http://schemas.microsoft.com/office/drawing/2014/main" id="{17E8125C-41C7-B795-B839-963473505E17}"/>
              </a:ext>
            </a:extLst>
          </p:cNvPr>
          <p:cNvGraphicFramePr>
            <a:graphicFrameLocks noGrp="1"/>
          </p:cNvGraphicFramePr>
          <p:nvPr>
            <p:extLst>
              <p:ext uri="{D42A27DB-BD31-4B8C-83A1-F6EECF244321}">
                <p14:modId xmlns:p14="http://schemas.microsoft.com/office/powerpoint/2010/main" val="1415143975"/>
              </p:ext>
            </p:extLst>
          </p:nvPr>
        </p:nvGraphicFramePr>
        <p:xfrm>
          <a:off x="1217612" y="4968240"/>
          <a:ext cx="8215087" cy="518160"/>
        </p:xfrm>
        <a:graphic>
          <a:graphicData uri="http://schemas.openxmlformats.org/drawingml/2006/table">
            <a:tbl>
              <a:tblPr firstRow="1" bandRow="1">
                <a:tableStyleId>{EB9631B5-78F2-41C9-869B-9F39066F8104}</a:tableStyleId>
              </a:tblPr>
              <a:tblGrid>
                <a:gridCol w="2759393">
                  <a:extLst>
                    <a:ext uri="{9D8B030D-6E8A-4147-A177-3AD203B41FA5}">
                      <a16:colId xmlns:a16="http://schemas.microsoft.com/office/drawing/2014/main" val="748837080"/>
                    </a:ext>
                  </a:extLst>
                </a:gridCol>
                <a:gridCol w="5455694">
                  <a:extLst>
                    <a:ext uri="{9D8B030D-6E8A-4147-A177-3AD203B41FA5}">
                      <a16:colId xmlns:a16="http://schemas.microsoft.com/office/drawing/2014/main" val="2800406758"/>
                    </a:ext>
                  </a:extLst>
                </a:gridCol>
              </a:tblGrid>
              <a:tr h="419909">
                <a:tc>
                  <a:txBody>
                    <a:bodyPr/>
                    <a:lstStyle/>
                    <a:p>
                      <a:pPr algn="just" fontAlgn="t"/>
                      <a:r>
                        <a:rPr lang="en-IN" b="1" dirty="0">
                          <a:solidFill>
                            <a:schemeClr val="tx1">
                              <a:lumMod val="95000"/>
                              <a:lumOff val="5000"/>
                            </a:schemeClr>
                          </a:solidFill>
                          <a:effectLst/>
                          <a:latin typeface="+mn-lt"/>
                        </a:rPr>
                        <a:t>Space Complexity</a:t>
                      </a:r>
                      <a:endParaRPr lang="en-IN" dirty="0">
                        <a:solidFill>
                          <a:schemeClr val="tx1">
                            <a:lumMod val="95000"/>
                            <a:lumOff val="5000"/>
                          </a:schemeClr>
                        </a:solidFill>
                        <a:effectLst/>
                        <a:latin typeface="+mn-lt"/>
                      </a:endParaRPr>
                    </a:p>
                  </a:txBody>
                  <a:tcPr marL="76200" marR="76200" marT="76200" marB="76200"/>
                </a:tc>
                <a:tc>
                  <a:txBody>
                    <a:bodyPr/>
                    <a:lstStyle/>
                    <a:p>
                      <a:pPr algn="just" fontAlgn="t"/>
                      <a:r>
                        <a:rPr lang="en-IN" dirty="0">
                          <a:solidFill>
                            <a:schemeClr val="tx1">
                              <a:lumMod val="95000"/>
                              <a:lumOff val="5000"/>
                            </a:schemeClr>
                          </a:solidFill>
                          <a:effectLst/>
                          <a:latin typeface="+mn-lt"/>
                        </a:rPr>
                        <a:t>O(1)</a:t>
                      </a:r>
                    </a:p>
                  </a:txBody>
                  <a:tcPr marL="76200" marR="76200" marT="76200" marB="76200"/>
                </a:tc>
                <a:extLst>
                  <a:ext uri="{0D108BD9-81ED-4DB2-BD59-A6C34878D82A}">
                    <a16:rowId xmlns:a16="http://schemas.microsoft.com/office/drawing/2014/main" val="2923060946"/>
                  </a:ext>
                </a:extLst>
              </a:tr>
            </a:tbl>
          </a:graphicData>
        </a:graphic>
      </p:graphicFrame>
    </p:spTree>
    <p:extLst>
      <p:ext uri="{BB962C8B-B14F-4D97-AF65-F5344CB8AC3E}">
        <p14:creationId xmlns:p14="http://schemas.microsoft.com/office/powerpoint/2010/main" val="130486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Binary Search</a:t>
            </a:r>
          </a:p>
        </p:txBody>
      </p:sp>
      <p:sp>
        <p:nvSpPr>
          <p:cNvPr id="6" name="TextBox 5">
            <a:extLst>
              <a:ext uri="{FF2B5EF4-FFF2-40B4-BE49-F238E27FC236}">
                <a16:creationId xmlns:a16="http://schemas.microsoft.com/office/drawing/2014/main" id="{A66A512E-CB93-9D87-A165-A37DA2508782}"/>
              </a:ext>
            </a:extLst>
          </p:cNvPr>
          <p:cNvSpPr txBox="1"/>
          <p:nvPr/>
        </p:nvSpPr>
        <p:spPr>
          <a:xfrm>
            <a:off x="841817" y="1720840"/>
            <a:ext cx="10505189" cy="3416320"/>
          </a:xfrm>
          <a:prstGeom prst="rect">
            <a:avLst/>
          </a:prstGeom>
          <a:noFill/>
        </p:spPr>
        <p:txBody>
          <a:bodyPr wrap="square">
            <a:spAutoFit/>
          </a:bodyPr>
          <a:lstStyle/>
          <a:p>
            <a:pPr algn="just"/>
            <a:r>
              <a:rPr lang="en-GB" b="0" i="0" dirty="0">
                <a:solidFill>
                  <a:schemeClr val="tx1">
                    <a:lumMod val="95000"/>
                    <a:lumOff val="5000"/>
                  </a:schemeClr>
                </a:solidFill>
                <a:effectLst/>
              </a:rPr>
              <a:t>Binary search is the search technique that works efficiently on sorted lists. Hence, to search an element into some list using the binary search technique, we must ensure that the list is sorted.</a:t>
            </a:r>
          </a:p>
          <a:p>
            <a:pPr algn="just"/>
            <a:endParaRPr lang="en-GB" b="0" i="0" dirty="0">
              <a:solidFill>
                <a:schemeClr val="tx1">
                  <a:lumMod val="95000"/>
                  <a:lumOff val="5000"/>
                </a:schemeClr>
              </a:solidFill>
              <a:effectLst/>
            </a:endParaRPr>
          </a:p>
          <a:p>
            <a:pPr algn="just"/>
            <a:r>
              <a:rPr lang="en-GB" b="0" i="0" dirty="0">
                <a:solidFill>
                  <a:schemeClr val="tx1">
                    <a:lumMod val="95000"/>
                    <a:lumOff val="5000"/>
                  </a:schemeClr>
                </a:solidFill>
                <a:effectLst/>
              </a:rPr>
              <a:t>Binary search follows the divide and conquer approach in which the list is divided into two halves, and the item is compared with the middle element of the list. If the match is found then, the location of the middle element is returned. Otherwise, we search into either of the halves depending upon the result produced through the match.</a:t>
            </a:r>
          </a:p>
        </p:txBody>
      </p:sp>
    </p:spTree>
    <p:extLst>
      <p:ext uri="{BB962C8B-B14F-4D97-AF65-F5344CB8AC3E}">
        <p14:creationId xmlns:p14="http://schemas.microsoft.com/office/powerpoint/2010/main" val="10774477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Binary Search</a:t>
            </a:r>
          </a:p>
        </p:txBody>
      </p:sp>
      <p:sp>
        <p:nvSpPr>
          <p:cNvPr id="4" name="TextBox 3">
            <a:extLst>
              <a:ext uri="{FF2B5EF4-FFF2-40B4-BE49-F238E27FC236}">
                <a16:creationId xmlns:a16="http://schemas.microsoft.com/office/drawing/2014/main" id="{E450EE6D-C7DA-CB6E-02D9-59616DFA7E68}"/>
              </a:ext>
            </a:extLst>
          </p:cNvPr>
          <p:cNvSpPr txBox="1"/>
          <p:nvPr/>
        </p:nvSpPr>
        <p:spPr>
          <a:xfrm>
            <a:off x="1141412" y="1219200"/>
            <a:ext cx="10591800" cy="5262979"/>
          </a:xfrm>
          <a:prstGeom prst="rect">
            <a:avLst/>
          </a:prstGeom>
          <a:noFill/>
        </p:spPr>
        <p:txBody>
          <a:bodyPr wrap="square">
            <a:spAutoFit/>
          </a:bodyPr>
          <a:lstStyle/>
          <a:p>
            <a:pPr algn="just"/>
            <a:r>
              <a:rPr lang="en-GB" b="0" i="0" dirty="0" err="1">
                <a:solidFill>
                  <a:schemeClr val="tx1">
                    <a:lumMod val="95000"/>
                    <a:lumOff val="5000"/>
                  </a:schemeClr>
                </a:solidFill>
                <a:effectLst/>
              </a:rPr>
              <a:t>Binary_Search</a:t>
            </a:r>
            <a:r>
              <a:rPr lang="en-GB" b="0" i="0" dirty="0">
                <a:solidFill>
                  <a:schemeClr val="tx1">
                    <a:lumMod val="95000"/>
                    <a:lumOff val="5000"/>
                  </a:schemeClr>
                </a:solidFill>
                <a:effectLst/>
              </a:rPr>
              <a:t>(a, </a:t>
            </a:r>
            <a:r>
              <a:rPr lang="en-GB" b="0" i="0" dirty="0" err="1">
                <a:solidFill>
                  <a:schemeClr val="tx1">
                    <a:lumMod val="95000"/>
                    <a:lumOff val="5000"/>
                  </a:schemeClr>
                </a:solidFill>
                <a:effectLst/>
              </a:rPr>
              <a:t>lower_bound</a:t>
            </a:r>
            <a:r>
              <a:rPr lang="en-GB" b="0" i="0" dirty="0">
                <a:solidFill>
                  <a:schemeClr val="tx1">
                    <a:lumMod val="95000"/>
                    <a:lumOff val="5000"/>
                  </a:schemeClr>
                </a:solidFill>
                <a:effectLst/>
              </a:rPr>
              <a:t>, </a:t>
            </a:r>
            <a:r>
              <a:rPr lang="en-GB" b="0" i="0" dirty="0" err="1">
                <a:solidFill>
                  <a:schemeClr val="tx1">
                    <a:lumMod val="95000"/>
                    <a:lumOff val="5000"/>
                  </a:schemeClr>
                </a:solidFill>
                <a:effectLst/>
              </a:rPr>
              <a:t>upper_bound</a:t>
            </a:r>
            <a:r>
              <a:rPr lang="en-GB" b="0" i="0" dirty="0">
                <a:solidFill>
                  <a:schemeClr val="tx1">
                    <a:lumMod val="95000"/>
                    <a:lumOff val="5000"/>
                  </a:schemeClr>
                </a:solidFill>
                <a:effectLst/>
              </a:rPr>
              <a:t>, </a:t>
            </a:r>
            <a:r>
              <a:rPr lang="en-GB" b="0" i="0" dirty="0" err="1">
                <a:solidFill>
                  <a:schemeClr val="tx1">
                    <a:lumMod val="95000"/>
                    <a:lumOff val="5000"/>
                  </a:schemeClr>
                </a:solidFill>
                <a:effectLst/>
              </a:rPr>
              <a:t>val</a:t>
            </a:r>
            <a:r>
              <a:rPr lang="en-GB" b="0" i="0" dirty="0">
                <a:solidFill>
                  <a:schemeClr val="tx1">
                    <a:lumMod val="95000"/>
                    <a:lumOff val="5000"/>
                  </a:schemeClr>
                </a:solidFill>
                <a:effectLst/>
              </a:rPr>
              <a:t>) </a:t>
            </a:r>
          </a:p>
          <a:p>
            <a:pPr algn="just"/>
            <a:r>
              <a:rPr lang="en-GB" b="1" i="0" dirty="0">
                <a:solidFill>
                  <a:schemeClr val="tx1">
                    <a:lumMod val="95000"/>
                    <a:lumOff val="5000"/>
                  </a:schemeClr>
                </a:solidFill>
                <a:effectLst/>
              </a:rPr>
              <a:t>Step 1: </a:t>
            </a:r>
            <a:r>
              <a:rPr lang="en-GB" b="0" i="0" dirty="0">
                <a:solidFill>
                  <a:schemeClr val="tx1">
                    <a:lumMod val="95000"/>
                    <a:lumOff val="5000"/>
                  </a:schemeClr>
                </a:solidFill>
                <a:effectLst/>
              </a:rPr>
              <a:t>set beg = </a:t>
            </a:r>
            <a:r>
              <a:rPr lang="en-GB" b="0" i="0" dirty="0" err="1">
                <a:solidFill>
                  <a:schemeClr val="tx1">
                    <a:lumMod val="95000"/>
                    <a:lumOff val="5000"/>
                  </a:schemeClr>
                </a:solidFill>
                <a:effectLst/>
              </a:rPr>
              <a:t>lower_bound</a:t>
            </a:r>
            <a:r>
              <a:rPr lang="en-GB" b="0" i="0" dirty="0">
                <a:solidFill>
                  <a:schemeClr val="tx1">
                    <a:lumMod val="95000"/>
                    <a:lumOff val="5000"/>
                  </a:schemeClr>
                </a:solidFill>
                <a:effectLst/>
              </a:rPr>
              <a:t>, end = </a:t>
            </a:r>
            <a:r>
              <a:rPr lang="en-GB" b="0" i="0" dirty="0" err="1">
                <a:solidFill>
                  <a:schemeClr val="tx1">
                    <a:lumMod val="95000"/>
                    <a:lumOff val="5000"/>
                  </a:schemeClr>
                </a:solidFill>
                <a:effectLst/>
              </a:rPr>
              <a:t>upper_bound</a:t>
            </a:r>
            <a:r>
              <a:rPr lang="en-GB" b="0" i="0" dirty="0">
                <a:solidFill>
                  <a:schemeClr val="tx1">
                    <a:lumMod val="95000"/>
                    <a:lumOff val="5000"/>
                  </a:schemeClr>
                </a:solidFill>
                <a:effectLst/>
              </a:rPr>
              <a:t>, </a:t>
            </a:r>
            <a:r>
              <a:rPr lang="en-GB" b="0" i="0" dirty="0" err="1">
                <a:solidFill>
                  <a:schemeClr val="tx1">
                    <a:lumMod val="95000"/>
                    <a:lumOff val="5000"/>
                  </a:schemeClr>
                </a:solidFill>
                <a:effectLst/>
              </a:rPr>
              <a:t>pos</a:t>
            </a:r>
            <a:r>
              <a:rPr lang="en-GB" b="0" i="0" dirty="0">
                <a:solidFill>
                  <a:schemeClr val="tx1">
                    <a:lumMod val="95000"/>
                    <a:lumOff val="5000"/>
                  </a:schemeClr>
                </a:solidFill>
                <a:effectLst/>
              </a:rPr>
              <a:t> = - 1  </a:t>
            </a:r>
          </a:p>
          <a:p>
            <a:pPr algn="just"/>
            <a:r>
              <a:rPr lang="en-GB" b="1" i="0" dirty="0">
                <a:solidFill>
                  <a:schemeClr val="tx1">
                    <a:lumMod val="95000"/>
                    <a:lumOff val="5000"/>
                  </a:schemeClr>
                </a:solidFill>
                <a:effectLst/>
              </a:rPr>
              <a:t>Step 2: </a:t>
            </a:r>
            <a:r>
              <a:rPr lang="en-GB" b="0" i="0" dirty="0">
                <a:solidFill>
                  <a:schemeClr val="tx1">
                    <a:lumMod val="95000"/>
                    <a:lumOff val="5000"/>
                  </a:schemeClr>
                </a:solidFill>
                <a:effectLst/>
              </a:rPr>
              <a:t>repeat steps 3 and 4 while beg </a:t>
            </a:r>
            <a:r>
              <a:rPr lang="en-GB" b="1" i="0" dirty="0">
                <a:solidFill>
                  <a:schemeClr val="tx1">
                    <a:lumMod val="95000"/>
                    <a:lumOff val="5000"/>
                  </a:schemeClr>
                </a:solidFill>
                <a:effectLst/>
              </a:rPr>
              <a:t>&lt;</a:t>
            </a:r>
            <a:r>
              <a:rPr lang="en-GB" b="0" i="0" dirty="0">
                <a:solidFill>
                  <a:schemeClr val="tx1">
                    <a:lumMod val="95000"/>
                    <a:lumOff val="5000"/>
                  </a:schemeClr>
                </a:solidFill>
                <a:effectLst/>
              </a:rPr>
              <a:t>=end  </a:t>
            </a:r>
          </a:p>
          <a:p>
            <a:pPr algn="just"/>
            <a:r>
              <a:rPr lang="en-GB" b="1" i="0" dirty="0">
                <a:solidFill>
                  <a:schemeClr val="tx1">
                    <a:lumMod val="95000"/>
                    <a:lumOff val="5000"/>
                  </a:schemeClr>
                </a:solidFill>
                <a:effectLst/>
              </a:rPr>
              <a:t>Step 3: </a:t>
            </a:r>
            <a:r>
              <a:rPr lang="en-GB" b="0" i="0" dirty="0">
                <a:solidFill>
                  <a:schemeClr val="tx1">
                    <a:lumMod val="95000"/>
                    <a:lumOff val="5000"/>
                  </a:schemeClr>
                </a:solidFill>
                <a:effectLst/>
              </a:rPr>
              <a:t>set mid = (beg + end)/2  </a:t>
            </a:r>
          </a:p>
          <a:p>
            <a:pPr algn="just"/>
            <a:r>
              <a:rPr lang="en-GB" b="1" i="0" dirty="0">
                <a:solidFill>
                  <a:schemeClr val="tx1">
                    <a:lumMod val="95000"/>
                    <a:lumOff val="5000"/>
                  </a:schemeClr>
                </a:solidFill>
                <a:effectLst/>
              </a:rPr>
              <a:t>Step 4: </a:t>
            </a:r>
            <a:r>
              <a:rPr lang="en-GB" b="0" i="0" dirty="0">
                <a:solidFill>
                  <a:schemeClr val="tx1">
                    <a:lumMod val="95000"/>
                    <a:lumOff val="5000"/>
                  </a:schemeClr>
                </a:solidFill>
                <a:effectLst/>
              </a:rPr>
              <a:t>if a[mid] = </a:t>
            </a:r>
            <a:r>
              <a:rPr lang="en-GB" b="0" i="0" dirty="0" err="1">
                <a:solidFill>
                  <a:schemeClr val="tx1">
                    <a:lumMod val="95000"/>
                    <a:lumOff val="5000"/>
                  </a:schemeClr>
                </a:solidFill>
                <a:effectLst/>
              </a:rPr>
              <a:t>val</a:t>
            </a:r>
            <a:r>
              <a:rPr lang="en-GB" b="0" i="0" dirty="0">
                <a:solidFill>
                  <a:schemeClr val="tx1">
                    <a:lumMod val="95000"/>
                    <a:lumOff val="5000"/>
                  </a:schemeClr>
                </a:solidFill>
                <a:effectLst/>
              </a:rPr>
              <a:t>  </a:t>
            </a:r>
          </a:p>
          <a:p>
            <a:pPr lvl="2" algn="just"/>
            <a:r>
              <a:rPr lang="en-GB" b="0" i="0" dirty="0">
                <a:solidFill>
                  <a:schemeClr val="tx1">
                    <a:lumMod val="95000"/>
                    <a:lumOff val="5000"/>
                  </a:schemeClr>
                </a:solidFill>
                <a:effectLst/>
              </a:rPr>
              <a:t>set </a:t>
            </a:r>
            <a:r>
              <a:rPr lang="en-GB" b="0" i="0" dirty="0" err="1">
                <a:solidFill>
                  <a:schemeClr val="tx1">
                    <a:lumMod val="95000"/>
                    <a:lumOff val="5000"/>
                  </a:schemeClr>
                </a:solidFill>
                <a:effectLst/>
              </a:rPr>
              <a:t>pos</a:t>
            </a:r>
            <a:r>
              <a:rPr lang="en-GB" b="0" i="0" dirty="0">
                <a:solidFill>
                  <a:schemeClr val="tx1">
                    <a:lumMod val="95000"/>
                    <a:lumOff val="5000"/>
                  </a:schemeClr>
                </a:solidFill>
                <a:effectLst/>
              </a:rPr>
              <a:t> = mid  print </a:t>
            </a:r>
            <a:r>
              <a:rPr lang="en-GB" b="0" i="0" dirty="0" err="1">
                <a:solidFill>
                  <a:schemeClr val="tx1">
                    <a:lumMod val="95000"/>
                    <a:lumOff val="5000"/>
                  </a:schemeClr>
                </a:solidFill>
                <a:effectLst/>
              </a:rPr>
              <a:t>pos</a:t>
            </a:r>
            <a:r>
              <a:rPr lang="en-GB" b="0" i="0" dirty="0">
                <a:solidFill>
                  <a:schemeClr val="tx1">
                    <a:lumMod val="95000"/>
                    <a:lumOff val="5000"/>
                  </a:schemeClr>
                </a:solidFill>
                <a:effectLst/>
              </a:rPr>
              <a:t>  go to step 6  </a:t>
            </a:r>
          </a:p>
          <a:p>
            <a:pPr lvl="2" algn="just"/>
            <a:r>
              <a:rPr lang="en-GB" b="0" i="0" dirty="0">
                <a:solidFill>
                  <a:schemeClr val="tx1">
                    <a:lumMod val="95000"/>
                    <a:lumOff val="5000"/>
                  </a:schemeClr>
                </a:solidFill>
                <a:effectLst/>
              </a:rPr>
              <a:t>else if a[mid] </a:t>
            </a:r>
            <a:r>
              <a:rPr lang="en-GB" b="1" i="0" dirty="0">
                <a:solidFill>
                  <a:schemeClr val="tx1">
                    <a:lumMod val="95000"/>
                    <a:lumOff val="5000"/>
                  </a:schemeClr>
                </a:solidFill>
                <a:effectLst/>
              </a:rPr>
              <a:t>&gt;</a:t>
            </a:r>
            <a:r>
              <a:rPr lang="en-GB" b="0" i="0" dirty="0">
                <a:solidFill>
                  <a:schemeClr val="tx1">
                    <a:lumMod val="95000"/>
                    <a:lumOff val="5000"/>
                  </a:schemeClr>
                </a:solidFill>
                <a:effectLst/>
              </a:rPr>
              <a:t> </a:t>
            </a:r>
            <a:r>
              <a:rPr lang="en-GB" b="0" i="0" dirty="0" err="1">
                <a:solidFill>
                  <a:schemeClr val="tx1">
                    <a:lumMod val="95000"/>
                    <a:lumOff val="5000"/>
                  </a:schemeClr>
                </a:solidFill>
                <a:effectLst/>
              </a:rPr>
              <a:t>val</a:t>
            </a:r>
            <a:r>
              <a:rPr lang="en-GB" b="0" i="0" dirty="0">
                <a:solidFill>
                  <a:schemeClr val="tx1">
                    <a:lumMod val="95000"/>
                    <a:lumOff val="5000"/>
                  </a:schemeClr>
                </a:solidFill>
                <a:effectLst/>
              </a:rPr>
              <a:t>  set end = mid - 1  </a:t>
            </a:r>
          </a:p>
          <a:p>
            <a:pPr lvl="2" algn="just"/>
            <a:r>
              <a:rPr lang="en-GB" b="0" i="0" dirty="0">
                <a:solidFill>
                  <a:schemeClr val="tx1">
                    <a:lumMod val="95000"/>
                    <a:lumOff val="5000"/>
                  </a:schemeClr>
                </a:solidFill>
                <a:effectLst/>
              </a:rPr>
              <a:t>else  set beg = mid + 1  </a:t>
            </a:r>
          </a:p>
          <a:p>
            <a:pPr lvl="2" algn="just"/>
            <a:r>
              <a:rPr lang="en-GB" b="0" i="0" dirty="0">
                <a:solidFill>
                  <a:schemeClr val="tx1">
                    <a:lumMod val="95000"/>
                    <a:lumOff val="5000"/>
                  </a:schemeClr>
                </a:solidFill>
                <a:effectLst/>
              </a:rPr>
              <a:t>[end of if]  </a:t>
            </a:r>
          </a:p>
          <a:p>
            <a:pPr lvl="2" algn="just"/>
            <a:r>
              <a:rPr lang="en-GB" b="0" i="0" dirty="0">
                <a:solidFill>
                  <a:schemeClr val="tx1">
                    <a:lumMod val="95000"/>
                    <a:lumOff val="5000"/>
                  </a:schemeClr>
                </a:solidFill>
                <a:effectLst/>
              </a:rPr>
              <a:t>[end of loop]  </a:t>
            </a:r>
          </a:p>
          <a:p>
            <a:pPr algn="just"/>
            <a:r>
              <a:rPr lang="en-GB" b="1" i="0" dirty="0">
                <a:solidFill>
                  <a:schemeClr val="tx1">
                    <a:lumMod val="95000"/>
                    <a:lumOff val="5000"/>
                  </a:schemeClr>
                </a:solidFill>
                <a:effectLst/>
              </a:rPr>
              <a:t>Step 5: </a:t>
            </a:r>
            <a:r>
              <a:rPr lang="en-GB" b="0" i="0" dirty="0">
                <a:solidFill>
                  <a:schemeClr val="tx1">
                    <a:lumMod val="95000"/>
                    <a:lumOff val="5000"/>
                  </a:schemeClr>
                </a:solidFill>
                <a:effectLst/>
              </a:rPr>
              <a:t>if </a:t>
            </a:r>
            <a:r>
              <a:rPr lang="en-GB" b="0" i="0" dirty="0" err="1">
                <a:solidFill>
                  <a:schemeClr val="tx1">
                    <a:lumMod val="95000"/>
                    <a:lumOff val="5000"/>
                  </a:schemeClr>
                </a:solidFill>
                <a:effectLst/>
              </a:rPr>
              <a:t>pos</a:t>
            </a:r>
            <a:r>
              <a:rPr lang="en-GB" b="0" i="0" dirty="0">
                <a:solidFill>
                  <a:schemeClr val="tx1">
                    <a:lumMod val="95000"/>
                    <a:lumOff val="5000"/>
                  </a:schemeClr>
                </a:solidFill>
                <a:effectLst/>
              </a:rPr>
              <a:t> = -1  </a:t>
            </a:r>
          </a:p>
          <a:p>
            <a:pPr algn="just"/>
            <a:r>
              <a:rPr lang="en-GB" b="0" i="0" dirty="0">
                <a:solidFill>
                  <a:schemeClr val="tx1">
                    <a:lumMod val="95000"/>
                    <a:lumOff val="5000"/>
                  </a:schemeClr>
                </a:solidFill>
                <a:effectLst/>
              </a:rPr>
              <a:t>	print "value is not present in the array"  </a:t>
            </a:r>
          </a:p>
          <a:p>
            <a:pPr algn="just"/>
            <a:r>
              <a:rPr lang="en-GB" b="0" i="0" dirty="0">
                <a:solidFill>
                  <a:schemeClr val="tx1">
                    <a:lumMod val="95000"/>
                    <a:lumOff val="5000"/>
                  </a:schemeClr>
                </a:solidFill>
                <a:effectLst/>
              </a:rPr>
              <a:t>	[end of if]  </a:t>
            </a:r>
          </a:p>
          <a:p>
            <a:pPr algn="just"/>
            <a:r>
              <a:rPr lang="en-GB" b="1" i="0" dirty="0">
                <a:solidFill>
                  <a:schemeClr val="tx1">
                    <a:lumMod val="95000"/>
                    <a:lumOff val="5000"/>
                  </a:schemeClr>
                </a:solidFill>
                <a:effectLst/>
              </a:rPr>
              <a:t>Step 6: </a:t>
            </a:r>
            <a:r>
              <a:rPr lang="en-GB" b="0" i="0" dirty="0">
                <a:solidFill>
                  <a:schemeClr val="tx1">
                    <a:lumMod val="95000"/>
                    <a:lumOff val="5000"/>
                  </a:schemeClr>
                </a:solidFill>
                <a:effectLst/>
              </a:rPr>
              <a:t>exit  </a:t>
            </a:r>
          </a:p>
        </p:txBody>
      </p:sp>
    </p:spTree>
    <p:extLst>
      <p:ext uri="{BB962C8B-B14F-4D97-AF65-F5344CB8AC3E}">
        <p14:creationId xmlns:p14="http://schemas.microsoft.com/office/powerpoint/2010/main" val="17499583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788" y="-464820"/>
            <a:ext cx="12115800" cy="1303020"/>
          </a:xfrm>
          <a:prstGeom prst="rect">
            <a:avLst/>
          </a:prstGeom>
        </p:spPr>
        <p:txBody>
          <a:bodyPr vert="horz" lIns="121899" tIns="60949" rIns="121899" bIns="60949" rtlCol="0" anchor="b">
            <a:noAutofit/>
          </a:bodyPr>
          <a:lstStyle/>
          <a:p>
            <a:r>
              <a:rPr lang="en-US" sz="4000" b="1" dirty="0"/>
              <a:t>Binary Search</a:t>
            </a:r>
          </a:p>
        </p:txBody>
      </p:sp>
      <p:graphicFrame>
        <p:nvGraphicFramePr>
          <p:cNvPr id="4" name="Table 3">
            <a:extLst>
              <a:ext uri="{FF2B5EF4-FFF2-40B4-BE49-F238E27FC236}">
                <a16:creationId xmlns:a16="http://schemas.microsoft.com/office/drawing/2014/main" id="{29871A7D-A074-71BD-8CC4-7CD5C4AD3839}"/>
              </a:ext>
            </a:extLst>
          </p:cNvPr>
          <p:cNvGraphicFramePr>
            <a:graphicFrameLocks noGrp="1"/>
          </p:cNvGraphicFramePr>
          <p:nvPr>
            <p:extLst>
              <p:ext uri="{D42A27DB-BD31-4B8C-83A1-F6EECF244321}">
                <p14:modId xmlns:p14="http://schemas.microsoft.com/office/powerpoint/2010/main" val="941341123"/>
              </p:ext>
            </p:extLst>
          </p:nvPr>
        </p:nvGraphicFramePr>
        <p:xfrm>
          <a:off x="1217612" y="1676400"/>
          <a:ext cx="8991600" cy="2705100"/>
        </p:xfrm>
        <a:graphic>
          <a:graphicData uri="http://schemas.openxmlformats.org/drawingml/2006/table">
            <a:tbl>
              <a:tblPr firstRow="1" bandRow="1">
                <a:tableStyleId>{EB9631B5-78F2-41C9-869B-9F39066F8104}</a:tableStyleId>
              </a:tblPr>
              <a:tblGrid>
                <a:gridCol w="2327090">
                  <a:extLst>
                    <a:ext uri="{9D8B030D-6E8A-4147-A177-3AD203B41FA5}">
                      <a16:colId xmlns:a16="http://schemas.microsoft.com/office/drawing/2014/main" val="20000"/>
                    </a:ext>
                  </a:extLst>
                </a:gridCol>
                <a:gridCol w="6664510">
                  <a:extLst>
                    <a:ext uri="{9D8B030D-6E8A-4147-A177-3AD203B41FA5}">
                      <a16:colId xmlns:a16="http://schemas.microsoft.com/office/drawing/2014/main" val="2392900803"/>
                    </a:ext>
                  </a:extLst>
                </a:gridCol>
              </a:tblGrid>
              <a:tr h="419909">
                <a:tc>
                  <a:txBody>
                    <a:bodyPr/>
                    <a:lstStyle/>
                    <a:p>
                      <a:pPr algn="l" fontAlgn="t"/>
                      <a:r>
                        <a:rPr lang="en-IN" dirty="0">
                          <a:solidFill>
                            <a:srgbClr val="000000"/>
                          </a:solidFill>
                          <a:effectLst/>
                          <a:latin typeface="+mn-lt"/>
                        </a:rPr>
                        <a:t>Case</a:t>
                      </a:r>
                    </a:p>
                  </a:txBody>
                  <a:tcPr marL="114300" marR="114300" marT="114300" marB="114300"/>
                </a:tc>
                <a:tc>
                  <a:txBody>
                    <a:bodyPr/>
                    <a:lstStyle/>
                    <a:p>
                      <a:pPr algn="l" fontAlgn="t"/>
                      <a:r>
                        <a:rPr lang="en-IN">
                          <a:solidFill>
                            <a:srgbClr val="000000"/>
                          </a:solidFill>
                          <a:effectLst/>
                          <a:latin typeface="+mn-lt"/>
                        </a:rPr>
                        <a:t>Time Complexity</a:t>
                      </a:r>
                    </a:p>
                  </a:txBody>
                  <a:tcPr marL="114300" marR="114300" marT="114300" marB="114300"/>
                </a:tc>
                <a:extLst>
                  <a:ext uri="{0D108BD9-81ED-4DB2-BD59-A6C34878D82A}">
                    <a16:rowId xmlns:a16="http://schemas.microsoft.com/office/drawing/2014/main" val="10000"/>
                  </a:ext>
                </a:extLst>
              </a:tr>
              <a:tr h="419909">
                <a:tc>
                  <a:txBody>
                    <a:bodyPr/>
                    <a:lstStyle/>
                    <a:p>
                      <a:pPr algn="just" fontAlgn="t"/>
                      <a:r>
                        <a:rPr lang="en-IN" b="1" dirty="0">
                          <a:solidFill>
                            <a:srgbClr val="333333"/>
                          </a:solidFill>
                          <a:effectLst/>
                          <a:latin typeface="+mn-lt"/>
                        </a:rPr>
                        <a:t>Best Case</a:t>
                      </a:r>
                      <a:endParaRPr lang="en-IN" dirty="0">
                        <a:solidFill>
                          <a:srgbClr val="333333"/>
                        </a:solidFill>
                        <a:effectLst/>
                        <a:latin typeface="+mn-lt"/>
                      </a:endParaRPr>
                    </a:p>
                  </a:txBody>
                  <a:tcPr marL="76200" marR="76200" marT="76200" marB="76200"/>
                </a:tc>
                <a:tc>
                  <a:txBody>
                    <a:bodyPr/>
                    <a:lstStyle/>
                    <a:p>
                      <a:pPr algn="just" fontAlgn="t"/>
                      <a:r>
                        <a:rPr lang="en-IN">
                          <a:solidFill>
                            <a:srgbClr val="333333"/>
                          </a:solidFill>
                          <a:effectLst/>
                          <a:latin typeface="+mn-lt"/>
                        </a:rPr>
                        <a:t>O(1)</a:t>
                      </a:r>
                    </a:p>
                  </a:txBody>
                  <a:tcPr marL="76200" marR="76200" marT="76200" marB="76200"/>
                </a:tc>
                <a:extLst>
                  <a:ext uri="{0D108BD9-81ED-4DB2-BD59-A6C34878D82A}">
                    <a16:rowId xmlns:a16="http://schemas.microsoft.com/office/drawing/2014/main" val="3717925243"/>
                  </a:ext>
                </a:extLst>
              </a:tr>
              <a:tr h="419909">
                <a:tc>
                  <a:txBody>
                    <a:bodyPr/>
                    <a:lstStyle/>
                    <a:p>
                      <a:pPr algn="just" fontAlgn="t"/>
                      <a:r>
                        <a:rPr lang="en-IN" b="1">
                          <a:solidFill>
                            <a:srgbClr val="333333"/>
                          </a:solidFill>
                          <a:effectLst/>
                          <a:latin typeface="+mn-lt"/>
                        </a:rPr>
                        <a:t>Average Case</a:t>
                      </a:r>
                      <a:endParaRPr lang="en-IN">
                        <a:solidFill>
                          <a:srgbClr val="333333"/>
                        </a:solidFill>
                        <a:effectLst/>
                        <a:latin typeface="+mn-lt"/>
                      </a:endParaRPr>
                    </a:p>
                  </a:txBody>
                  <a:tcPr marL="76200" marR="76200" marT="76200" marB="76200"/>
                </a:tc>
                <a:tc>
                  <a:txBody>
                    <a:bodyPr/>
                    <a:lstStyle/>
                    <a:p>
                      <a:pPr algn="just" fontAlgn="t"/>
                      <a:r>
                        <a:rPr lang="en-IN" dirty="0">
                          <a:solidFill>
                            <a:srgbClr val="333333"/>
                          </a:solidFill>
                          <a:effectLst/>
                          <a:latin typeface="+mn-lt"/>
                        </a:rPr>
                        <a:t>O(</a:t>
                      </a:r>
                      <a:r>
                        <a:rPr lang="en-IN" dirty="0" err="1">
                          <a:solidFill>
                            <a:srgbClr val="333333"/>
                          </a:solidFill>
                          <a:effectLst/>
                          <a:latin typeface="+mn-lt"/>
                        </a:rPr>
                        <a:t>logn</a:t>
                      </a:r>
                      <a:r>
                        <a:rPr lang="en-IN" dirty="0">
                          <a:solidFill>
                            <a:srgbClr val="333333"/>
                          </a:solidFill>
                          <a:effectLst/>
                          <a:latin typeface="+mn-lt"/>
                        </a:rPr>
                        <a:t>)</a:t>
                      </a:r>
                    </a:p>
                  </a:txBody>
                  <a:tcPr marL="76200" marR="76200" marT="76200" marB="76200"/>
                </a:tc>
                <a:extLst>
                  <a:ext uri="{0D108BD9-81ED-4DB2-BD59-A6C34878D82A}">
                    <a16:rowId xmlns:a16="http://schemas.microsoft.com/office/drawing/2014/main" val="76829077"/>
                  </a:ext>
                </a:extLst>
              </a:tr>
              <a:tr h="419909">
                <a:tc>
                  <a:txBody>
                    <a:bodyPr/>
                    <a:lstStyle/>
                    <a:p>
                      <a:pPr algn="just" fontAlgn="t"/>
                      <a:r>
                        <a:rPr lang="en-IN" b="1">
                          <a:solidFill>
                            <a:srgbClr val="333333"/>
                          </a:solidFill>
                          <a:effectLst/>
                          <a:latin typeface="+mn-lt"/>
                        </a:rPr>
                        <a:t>Worst Case</a:t>
                      </a:r>
                      <a:endParaRPr lang="en-IN">
                        <a:solidFill>
                          <a:srgbClr val="333333"/>
                        </a:solidFill>
                        <a:effectLst/>
                        <a:latin typeface="+mn-lt"/>
                      </a:endParaRPr>
                    </a:p>
                  </a:txBody>
                  <a:tcPr marL="76200" marR="76200" marT="76200" marB="76200"/>
                </a:tc>
                <a:tc>
                  <a:txBody>
                    <a:bodyPr/>
                    <a:lstStyle/>
                    <a:p>
                      <a:pPr algn="just" fontAlgn="t"/>
                      <a:r>
                        <a:rPr lang="en-IN" dirty="0">
                          <a:solidFill>
                            <a:srgbClr val="333333"/>
                          </a:solidFill>
                          <a:effectLst/>
                          <a:latin typeface="+mn-lt"/>
                        </a:rPr>
                        <a:t>O(</a:t>
                      </a:r>
                      <a:r>
                        <a:rPr lang="en-IN" dirty="0" err="1">
                          <a:solidFill>
                            <a:srgbClr val="333333"/>
                          </a:solidFill>
                          <a:effectLst/>
                          <a:latin typeface="+mn-lt"/>
                        </a:rPr>
                        <a:t>logn</a:t>
                      </a:r>
                      <a:r>
                        <a:rPr lang="en-IN" dirty="0">
                          <a:solidFill>
                            <a:srgbClr val="333333"/>
                          </a:solidFill>
                          <a:effectLst/>
                          <a:latin typeface="+mn-lt"/>
                        </a:rPr>
                        <a:t>)</a:t>
                      </a:r>
                    </a:p>
                  </a:txBody>
                  <a:tcPr marL="76200" marR="76200" marT="76200" marB="76200"/>
                </a:tc>
                <a:extLst>
                  <a:ext uri="{0D108BD9-81ED-4DB2-BD59-A6C34878D82A}">
                    <a16:rowId xmlns:a16="http://schemas.microsoft.com/office/drawing/2014/main" val="3561785872"/>
                  </a:ext>
                </a:extLst>
              </a:tr>
              <a:tr h="419909">
                <a:tc>
                  <a:txBody>
                    <a:bodyPr/>
                    <a:lstStyle/>
                    <a:p>
                      <a:endParaRPr lang="en-US" dirty="0">
                        <a:latin typeface="+mn-lt"/>
                      </a:endParaRPr>
                    </a:p>
                  </a:txBody>
                  <a:tcPr marL="95250" marR="95250" marT="95250" marB="95250" anchor="ctr"/>
                </a:tc>
                <a:tc>
                  <a:txBody>
                    <a:bodyPr/>
                    <a:lstStyle/>
                    <a:p>
                      <a:endParaRPr lang="en-US" dirty="0">
                        <a:latin typeface="+mn-lt"/>
                      </a:endParaRPr>
                    </a:p>
                  </a:txBody>
                  <a:tcPr marL="95250" marR="95250" marT="95250" marB="95250" anchor="ctr"/>
                </a:tc>
                <a:extLst>
                  <a:ext uri="{0D108BD9-81ED-4DB2-BD59-A6C34878D82A}">
                    <a16:rowId xmlns:a16="http://schemas.microsoft.com/office/drawing/2014/main" val="2878422729"/>
                  </a:ext>
                </a:extLst>
              </a:tr>
            </a:tbl>
          </a:graphicData>
        </a:graphic>
      </p:graphicFrame>
      <p:graphicFrame>
        <p:nvGraphicFramePr>
          <p:cNvPr id="6" name="Table 5">
            <a:extLst>
              <a:ext uri="{FF2B5EF4-FFF2-40B4-BE49-F238E27FC236}">
                <a16:creationId xmlns:a16="http://schemas.microsoft.com/office/drawing/2014/main" id="{17E8125C-41C7-B795-B839-963473505E17}"/>
              </a:ext>
            </a:extLst>
          </p:cNvPr>
          <p:cNvGraphicFramePr>
            <a:graphicFrameLocks noGrp="1"/>
          </p:cNvGraphicFramePr>
          <p:nvPr/>
        </p:nvGraphicFramePr>
        <p:xfrm>
          <a:off x="1217612" y="4968240"/>
          <a:ext cx="8215087" cy="518160"/>
        </p:xfrm>
        <a:graphic>
          <a:graphicData uri="http://schemas.openxmlformats.org/drawingml/2006/table">
            <a:tbl>
              <a:tblPr firstRow="1" bandRow="1">
                <a:tableStyleId>{EB9631B5-78F2-41C9-869B-9F39066F8104}</a:tableStyleId>
              </a:tblPr>
              <a:tblGrid>
                <a:gridCol w="2759393">
                  <a:extLst>
                    <a:ext uri="{9D8B030D-6E8A-4147-A177-3AD203B41FA5}">
                      <a16:colId xmlns:a16="http://schemas.microsoft.com/office/drawing/2014/main" val="748837080"/>
                    </a:ext>
                  </a:extLst>
                </a:gridCol>
                <a:gridCol w="5455694">
                  <a:extLst>
                    <a:ext uri="{9D8B030D-6E8A-4147-A177-3AD203B41FA5}">
                      <a16:colId xmlns:a16="http://schemas.microsoft.com/office/drawing/2014/main" val="2800406758"/>
                    </a:ext>
                  </a:extLst>
                </a:gridCol>
              </a:tblGrid>
              <a:tr h="419909">
                <a:tc>
                  <a:txBody>
                    <a:bodyPr/>
                    <a:lstStyle/>
                    <a:p>
                      <a:pPr algn="just" fontAlgn="t"/>
                      <a:r>
                        <a:rPr lang="en-IN" b="1" dirty="0">
                          <a:solidFill>
                            <a:schemeClr val="tx1">
                              <a:lumMod val="95000"/>
                              <a:lumOff val="5000"/>
                            </a:schemeClr>
                          </a:solidFill>
                          <a:effectLst/>
                          <a:latin typeface="+mn-lt"/>
                        </a:rPr>
                        <a:t>Space Complexity</a:t>
                      </a:r>
                      <a:endParaRPr lang="en-IN" dirty="0">
                        <a:solidFill>
                          <a:schemeClr val="tx1">
                            <a:lumMod val="95000"/>
                            <a:lumOff val="5000"/>
                          </a:schemeClr>
                        </a:solidFill>
                        <a:effectLst/>
                        <a:latin typeface="+mn-lt"/>
                      </a:endParaRPr>
                    </a:p>
                  </a:txBody>
                  <a:tcPr marL="76200" marR="76200" marT="76200" marB="76200"/>
                </a:tc>
                <a:tc>
                  <a:txBody>
                    <a:bodyPr/>
                    <a:lstStyle/>
                    <a:p>
                      <a:pPr algn="just" fontAlgn="t"/>
                      <a:r>
                        <a:rPr lang="en-IN" dirty="0">
                          <a:solidFill>
                            <a:schemeClr val="tx1">
                              <a:lumMod val="95000"/>
                              <a:lumOff val="5000"/>
                            </a:schemeClr>
                          </a:solidFill>
                          <a:effectLst/>
                          <a:latin typeface="+mn-lt"/>
                        </a:rPr>
                        <a:t>O(1)</a:t>
                      </a:r>
                    </a:p>
                  </a:txBody>
                  <a:tcPr marL="76200" marR="76200" marT="76200" marB="76200"/>
                </a:tc>
                <a:extLst>
                  <a:ext uri="{0D108BD9-81ED-4DB2-BD59-A6C34878D82A}">
                    <a16:rowId xmlns:a16="http://schemas.microsoft.com/office/drawing/2014/main" val="2923060946"/>
                  </a:ext>
                </a:extLst>
              </a:tr>
            </a:tbl>
          </a:graphicData>
        </a:graphic>
      </p:graphicFrame>
    </p:spTree>
    <p:extLst>
      <p:ext uri="{BB962C8B-B14F-4D97-AF65-F5344CB8AC3E}">
        <p14:creationId xmlns:p14="http://schemas.microsoft.com/office/powerpoint/2010/main" val="24929427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559" y="838200"/>
            <a:ext cx="9141619" cy="2105367"/>
          </a:xfrm>
        </p:spPr>
        <p:txBody>
          <a:bodyPr/>
          <a:lstStyle/>
          <a:p>
            <a:r>
              <a:rPr lang="en-US" dirty="0"/>
              <a:t>Thanks</a:t>
            </a:r>
          </a:p>
        </p:txBody>
      </p:sp>
      <p:sp>
        <p:nvSpPr>
          <p:cNvPr id="4" name="文本框 9"/>
          <p:cNvSpPr txBox="1">
            <a:spLocks noGrp="1"/>
          </p:cNvSpPr>
          <p:nvPr>
            <p:ph type="body" idx="1"/>
          </p:nvPr>
        </p:nvSpPr>
        <p:spPr>
          <a:xfrm>
            <a:off x="2459303" y="3124200"/>
            <a:ext cx="8763000" cy="2424918"/>
          </a:xfrm>
          <a:prstGeom prst="rect">
            <a:avLst/>
          </a:prstGeom>
        </p:spPr>
        <p:txBody>
          <a:bodyPr vert="horz" lIns="121899" tIns="60949" rIns="121899" bIns="60949" rtlCol="0" anchor="b">
            <a:normAutofit/>
          </a:bodyPr>
          <a:lstStyle/>
          <a:p>
            <a:pPr algn="r"/>
            <a:r>
              <a:rPr lang="en-US" sz="3200" b="1" dirty="0"/>
              <a:t>Anirudha Gaikwad</a:t>
            </a:r>
          </a:p>
          <a:p>
            <a:pPr algn="r"/>
            <a:endParaRPr lang="en-US" sz="3200" b="1"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8942AA-0721-4324-BC2C-A3CB43F24E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574</TotalTime>
  <Words>525</Words>
  <Application>Microsoft Office PowerPoint</Application>
  <PresentationFormat>Custom</PresentationFormat>
  <Paragraphs>71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Constantia</vt:lpstr>
      <vt:lpstr>Verdana</vt:lpstr>
      <vt:lpstr>Wingdings</vt:lpstr>
      <vt:lpstr>Cooking 16x9</vt:lpstr>
      <vt:lpstr>Data Structures</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Vaibhavi Dixit</cp:lastModifiedBy>
  <cp:revision>286</cp:revision>
  <dcterms:created xsi:type="dcterms:W3CDTF">2021-12-19T05:09:16Z</dcterms:created>
  <dcterms:modified xsi:type="dcterms:W3CDTF">2023-01-04T15:09:59Z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