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307" r:id="rId6"/>
    <p:sldId id="308" r:id="rId7"/>
    <p:sldId id="309" r:id="rId8"/>
    <p:sldId id="310" r:id="rId9"/>
    <p:sldId id="311" r:id="rId10"/>
    <p:sldId id="312" r:id="rId11"/>
    <p:sldId id="313" r:id="rId12"/>
    <p:sldId id="314" r:id="rId13"/>
    <p:sldId id="315" r:id="rId14"/>
    <p:sldId id="318" r:id="rId15"/>
    <p:sldId id="317" r:id="rId16"/>
    <p:sldId id="316" r:id="rId17"/>
    <p:sldId id="319" r:id="rId18"/>
    <p:sldId id="320" r:id="rId19"/>
    <p:sldId id="321" r:id="rId20"/>
    <p:sldId id="322" r:id="rId21"/>
    <p:sldId id="323" r:id="rId22"/>
    <p:sldId id="324" r:id="rId23"/>
    <p:sldId id="325" r:id="rId24"/>
    <p:sldId id="326" r:id="rId25"/>
    <p:sldId id="331" r:id="rId26"/>
    <p:sldId id="332" r:id="rId27"/>
    <p:sldId id="327" r:id="rId28"/>
    <p:sldId id="328" r:id="rId29"/>
    <p:sldId id="329" r:id="rId30"/>
    <p:sldId id="330" r:id="rId31"/>
    <p:sldId id="259"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varScale="1">
        <p:scale>
          <a:sx n="72" d="100"/>
          <a:sy n="72" d="100"/>
        </p:scale>
        <p:origin x="798"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1/5/2023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1/5/2023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1/5/2023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1/5/2023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1/5/2023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1/5/2023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1/5/2023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Data Structures</a:t>
            </a:r>
          </a:p>
        </p:txBody>
      </p:sp>
      <p:graphicFrame>
        <p:nvGraphicFramePr>
          <p:cNvPr id="4" name="Table 3"/>
          <p:cNvGraphicFramePr>
            <a:graphicFrameLocks noGrp="1"/>
          </p:cNvGraphicFramePr>
          <p:nvPr>
            <p:extLst>
              <p:ext uri="{D42A27DB-BD31-4B8C-83A1-F6EECF244321}">
                <p14:modId xmlns:p14="http://schemas.microsoft.com/office/powerpoint/2010/main" val="3073259454"/>
              </p:ext>
            </p:extLst>
          </p:nvPr>
        </p:nvGraphicFramePr>
        <p:xfrm>
          <a:off x="455612" y="2514600"/>
          <a:ext cx="11041040" cy="228600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Sorting</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Bubble Sort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Selection Sort</a:t>
                      </a:r>
                    </a:p>
                  </a:txBody>
                  <a:tcPr anchor="ctr"/>
                </a:tc>
                <a:extLst>
                  <a:ext uri="{0D108BD9-81ED-4DB2-BD59-A6C34878D82A}">
                    <a16:rowId xmlns:a16="http://schemas.microsoft.com/office/drawing/2014/main" val="2256441258"/>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Insertion Sort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Merge Sort</a:t>
                      </a:r>
                    </a:p>
                  </a:txBody>
                  <a:tcPr anchor="ctr"/>
                </a:tc>
                <a:extLst>
                  <a:ext uri="{0D108BD9-81ED-4DB2-BD59-A6C34878D82A}">
                    <a16:rowId xmlns:a16="http://schemas.microsoft.com/office/drawing/2014/main" val="4205638916"/>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Quick Sort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Radix Sort </a:t>
                      </a:r>
                    </a:p>
                  </a:txBody>
                  <a:tcPr anchor="ctr"/>
                </a:tc>
                <a:extLst>
                  <a:ext uri="{0D108BD9-81ED-4DB2-BD59-A6C34878D82A}">
                    <a16:rowId xmlns:a16="http://schemas.microsoft.com/office/drawing/2014/main" val="175125982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Heap Sort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Shell Sort</a:t>
                      </a:r>
                    </a:p>
                  </a:txBody>
                  <a:tcPr anchor="ctr"/>
                </a:tc>
                <a:extLst>
                  <a:ext uri="{0D108BD9-81ED-4DB2-BD59-A6C34878D82A}">
                    <a16:rowId xmlns:a16="http://schemas.microsoft.com/office/drawing/2014/main" val="560132715"/>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Insertion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751012" y="1536174"/>
            <a:ext cx="9906000" cy="4154984"/>
          </a:xfrm>
          <a:prstGeom prst="rect">
            <a:avLst/>
          </a:prstGeom>
          <a:noFill/>
        </p:spPr>
        <p:txBody>
          <a:bodyPr wrap="square">
            <a:spAutoFit/>
          </a:bodyPr>
          <a:lstStyle/>
          <a:p>
            <a:r>
              <a:rPr lang="en-IN" b="1" dirty="0">
                <a:solidFill>
                  <a:schemeClr val="tx1">
                    <a:lumMod val="95000"/>
                    <a:lumOff val="5000"/>
                  </a:schemeClr>
                </a:solidFill>
              </a:rPr>
              <a:t>Algorithm:</a:t>
            </a:r>
          </a:p>
          <a:p>
            <a:endParaRPr lang="en-GB" dirty="0">
              <a:solidFill>
                <a:schemeClr val="tx1">
                  <a:lumMod val="95000"/>
                  <a:lumOff val="5000"/>
                </a:schemeClr>
              </a:solidFill>
            </a:endParaRPr>
          </a:p>
          <a:p>
            <a:r>
              <a:rPr lang="en-GB" dirty="0" err="1">
                <a:solidFill>
                  <a:schemeClr val="tx1">
                    <a:lumMod val="95000"/>
                    <a:lumOff val="5000"/>
                  </a:schemeClr>
                </a:solidFill>
              </a:rPr>
              <a:t>insertionSort</a:t>
            </a:r>
            <a:r>
              <a:rPr lang="en-GB" dirty="0">
                <a:solidFill>
                  <a:schemeClr val="tx1">
                    <a:lumMod val="95000"/>
                    <a:lumOff val="5000"/>
                  </a:schemeClr>
                </a:solidFill>
              </a:rPr>
              <a:t>(array)</a:t>
            </a:r>
          </a:p>
          <a:p>
            <a:r>
              <a:rPr lang="en-GB" dirty="0">
                <a:solidFill>
                  <a:schemeClr val="tx1">
                    <a:lumMod val="95000"/>
                    <a:lumOff val="5000"/>
                  </a:schemeClr>
                </a:solidFill>
              </a:rPr>
              <a:t>  mark first element as sorted</a:t>
            </a:r>
          </a:p>
          <a:p>
            <a:r>
              <a:rPr lang="en-GB" dirty="0">
                <a:solidFill>
                  <a:schemeClr val="tx1">
                    <a:lumMod val="95000"/>
                    <a:lumOff val="5000"/>
                  </a:schemeClr>
                </a:solidFill>
              </a:rPr>
              <a:t>  for each unsorted element X</a:t>
            </a:r>
          </a:p>
          <a:p>
            <a:r>
              <a:rPr lang="en-GB" dirty="0">
                <a:solidFill>
                  <a:schemeClr val="tx1">
                    <a:lumMod val="95000"/>
                    <a:lumOff val="5000"/>
                  </a:schemeClr>
                </a:solidFill>
              </a:rPr>
              <a:t>    'extract' the element X</a:t>
            </a:r>
          </a:p>
          <a:p>
            <a:r>
              <a:rPr lang="en-GB" dirty="0">
                <a:solidFill>
                  <a:schemeClr val="tx1">
                    <a:lumMod val="95000"/>
                    <a:lumOff val="5000"/>
                  </a:schemeClr>
                </a:solidFill>
              </a:rPr>
              <a:t>    for j &lt;- </a:t>
            </a:r>
            <a:r>
              <a:rPr lang="en-GB" dirty="0" err="1">
                <a:solidFill>
                  <a:schemeClr val="tx1">
                    <a:lumMod val="95000"/>
                    <a:lumOff val="5000"/>
                  </a:schemeClr>
                </a:solidFill>
              </a:rPr>
              <a:t>lastSortedIndex</a:t>
            </a:r>
            <a:r>
              <a:rPr lang="en-GB" dirty="0">
                <a:solidFill>
                  <a:schemeClr val="tx1">
                    <a:lumMod val="95000"/>
                    <a:lumOff val="5000"/>
                  </a:schemeClr>
                </a:solidFill>
              </a:rPr>
              <a:t> down to 0</a:t>
            </a:r>
          </a:p>
          <a:p>
            <a:r>
              <a:rPr lang="en-GB" dirty="0">
                <a:solidFill>
                  <a:schemeClr val="tx1">
                    <a:lumMod val="95000"/>
                    <a:lumOff val="5000"/>
                  </a:schemeClr>
                </a:solidFill>
              </a:rPr>
              <a:t>      if current element j &gt; X</a:t>
            </a:r>
          </a:p>
          <a:p>
            <a:r>
              <a:rPr lang="en-GB" dirty="0">
                <a:solidFill>
                  <a:schemeClr val="tx1">
                    <a:lumMod val="95000"/>
                    <a:lumOff val="5000"/>
                  </a:schemeClr>
                </a:solidFill>
              </a:rPr>
              <a:t>        move sorted element to the right by 1</a:t>
            </a:r>
          </a:p>
          <a:p>
            <a:r>
              <a:rPr lang="en-GB" dirty="0">
                <a:solidFill>
                  <a:schemeClr val="tx1">
                    <a:lumMod val="95000"/>
                    <a:lumOff val="5000"/>
                  </a:schemeClr>
                </a:solidFill>
              </a:rPr>
              <a:t>    break loop and insert X here</a:t>
            </a:r>
          </a:p>
          <a:p>
            <a:r>
              <a:rPr lang="en-GB" dirty="0">
                <a:solidFill>
                  <a:schemeClr val="tx1">
                    <a:lumMod val="95000"/>
                    <a:lumOff val="5000"/>
                  </a:schemeClr>
                </a:solidFill>
              </a:rPr>
              <a:t>end </a:t>
            </a:r>
            <a:r>
              <a:rPr lang="en-GB" dirty="0" err="1">
                <a:solidFill>
                  <a:schemeClr val="tx1">
                    <a:lumMod val="95000"/>
                    <a:lumOff val="5000"/>
                  </a:schemeClr>
                </a:solidFill>
              </a:rPr>
              <a:t>insertionSort</a:t>
            </a:r>
            <a:endParaRPr lang="en-IN" dirty="0">
              <a:solidFill>
                <a:schemeClr val="tx1">
                  <a:lumMod val="95000"/>
                  <a:lumOff val="5000"/>
                </a:schemeClr>
              </a:solidFill>
            </a:endParaRPr>
          </a:p>
        </p:txBody>
      </p:sp>
    </p:spTree>
    <p:extLst>
      <p:ext uri="{BB962C8B-B14F-4D97-AF65-F5344CB8AC3E}">
        <p14:creationId xmlns:p14="http://schemas.microsoft.com/office/powerpoint/2010/main" val="528992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Merge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370012" y="1000542"/>
            <a:ext cx="10182947" cy="1938992"/>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Merge Sort is one of the most popular sorting algorithms that is based on the principle of Divide and Conquer Algorithm. Here, a problem is divided into multiple sub-problems. Each sub-problem is solved individually. Finally, sub-problems are combined to form the final solution.</a:t>
            </a:r>
            <a:endParaRPr lang="en-GB" sz="240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extLst>
              <p:ext uri="{D42A27DB-BD31-4B8C-83A1-F6EECF244321}">
                <p14:modId xmlns:p14="http://schemas.microsoft.com/office/powerpoint/2010/main" val="857145068"/>
              </p:ext>
            </p:extLst>
          </p:nvPr>
        </p:nvGraphicFramePr>
        <p:xfrm>
          <a:off x="2132012" y="3178075"/>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O(n)</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Yes</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112064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Merge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4098" name="Picture 2" descr="merge sort example">
            <a:extLst>
              <a:ext uri="{FF2B5EF4-FFF2-40B4-BE49-F238E27FC236}">
                <a16:creationId xmlns:a16="http://schemas.microsoft.com/office/drawing/2014/main" id="{6E14C06C-289B-77E8-2C45-58C278E81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954" y="152400"/>
            <a:ext cx="6447014"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370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Merge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751012" y="1536174"/>
            <a:ext cx="9906000" cy="4524315"/>
          </a:xfrm>
          <a:prstGeom prst="rect">
            <a:avLst/>
          </a:prstGeom>
          <a:noFill/>
        </p:spPr>
        <p:txBody>
          <a:bodyPr wrap="square">
            <a:spAutoFit/>
          </a:bodyPr>
          <a:lstStyle/>
          <a:p>
            <a:r>
              <a:rPr lang="en-IN" b="1" dirty="0">
                <a:solidFill>
                  <a:schemeClr val="tx1">
                    <a:lumMod val="95000"/>
                    <a:lumOff val="5000"/>
                  </a:schemeClr>
                </a:solidFill>
              </a:rPr>
              <a:t>Algorithm:</a:t>
            </a:r>
          </a:p>
          <a:p>
            <a:endParaRPr lang="en-GB" dirty="0">
              <a:solidFill>
                <a:schemeClr val="tx1">
                  <a:lumMod val="95000"/>
                  <a:lumOff val="5000"/>
                </a:schemeClr>
              </a:solidFill>
            </a:endParaRPr>
          </a:p>
          <a:p>
            <a:r>
              <a:rPr lang="da-DK" dirty="0">
                <a:solidFill>
                  <a:schemeClr val="tx1">
                    <a:lumMod val="95000"/>
                    <a:lumOff val="5000"/>
                  </a:schemeClr>
                </a:solidFill>
              </a:rPr>
              <a:t>MERGE_SORT(arr, beg, end)  </a:t>
            </a:r>
          </a:p>
          <a:p>
            <a:r>
              <a:rPr lang="da-DK" dirty="0">
                <a:solidFill>
                  <a:schemeClr val="tx1">
                    <a:lumMod val="95000"/>
                    <a:lumOff val="5000"/>
                  </a:schemeClr>
                </a:solidFill>
              </a:rPr>
              <a:t>  </a:t>
            </a:r>
          </a:p>
          <a:p>
            <a:r>
              <a:rPr lang="da-DK" dirty="0">
                <a:solidFill>
                  <a:schemeClr val="tx1">
                    <a:lumMod val="95000"/>
                    <a:lumOff val="5000"/>
                  </a:schemeClr>
                </a:solidFill>
              </a:rPr>
              <a:t>if beg &lt; end  </a:t>
            </a:r>
          </a:p>
          <a:p>
            <a:r>
              <a:rPr lang="da-DK" dirty="0">
                <a:solidFill>
                  <a:schemeClr val="tx1">
                    <a:lumMod val="95000"/>
                    <a:lumOff val="5000"/>
                  </a:schemeClr>
                </a:solidFill>
              </a:rPr>
              <a:t>	set mid = (beg + end)/2  </a:t>
            </a:r>
          </a:p>
          <a:p>
            <a:r>
              <a:rPr lang="da-DK" dirty="0">
                <a:solidFill>
                  <a:schemeClr val="tx1">
                    <a:lumMod val="95000"/>
                    <a:lumOff val="5000"/>
                  </a:schemeClr>
                </a:solidFill>
              </a:rPr>
              <a:t>	MERGE_SORT(arr, beg, mid)  </a:t>
            </a:r>
          </a:p>
          <a:p>
            <a:r>
              <a:rPr lang="da-DK" dirty="0">
                <a:solidFill>
                  <a:schemeClr val="tx1">
                    <a:lumMod val="95000"/>
                    <a:lumOff val="5000"/>
                  </a:schemeClr>
                </a:solidFill>
              </a:rPr>
              <a:t>	MERGE_SORT(arr, mid + 1, end)  </a:t>
            </a:r>
          </a:p>
          <a:p>
            <a:r>
              <a:rPr lang="da-DK" dirty="0">
                <a:solidFill>
                  <a:schemeClr val="tx1">
                    <a:lumMod val="95000"/>
                    <a:lumOff val="5000"/>
                  </a:schemeClr>
                </a:solidFill>
              </a:rPr>
              <a:t>	MERGE (arr, beg, mid, end)  </a:t>
            </a:r>
          </a:p>
          <a:p>
            <a:r>
              <a:rPr lang="da-DK" dirty="0">
                <a:solidFill>
                  <a:schemeClr val="tx1">
                    <a:lumMod val="95000"/>
                    <a:lumOff val="5000"/>
                  </a:schemeClr>
                </a:solidFill>
              </a:rPr>
              <a:t>end of if  </a:t>
            </a:r>
          </a:p>
          <a:p>
            <a:r>
              <a:rPr lang="da-DK" dirty="0">
                <a:solidFill>
                  <a:schemeClr val="tx1">
                    <a:lumMod val="95000"/>
                    <a:lumOff val="5000"/>
                  </a:schemeClr>
                </a:solidFill>
              </a:rPr>
              <a:t>  </a:t>
            </a:r>
          </a:p>
          <a:p>
            <a:r>
              <a:rPr lang="da-DK" dirty="0">
                <a:solidFill>
                  <a:schemeClr val="tx1">
                    <a:lumMod val="95000"/>
                    <a:lumOff val="5000"/>
                  </a:schemeClr>
                </a:solidFill>
              </a:rPr>
              <a:t>END MERGE_SORT</a:t>
            </a:r>
            <a:endParaRPr lang="en-IN" dirty="0">
              <a:solidFill>
                <a:schemeClr val="tx1">
                  <a:lumMod val="95000"/>
                  <a:lumOff val="5000"/>
                </a:schemeClr>
              </a:solidFill>
            </a:endParaRPr>
          </a:p>
        </p:txBody>
      </p:sp>
    </p:spTree>
    <p:extLst>
      <p:ext uri="{BB962C8B-B14F-4D97-AF65-F5344CB8AC3E}">
        <p14:creationId xmlns:p14="http://schemas.microsoft.com/office/powerpoint/2010/main" val="1078127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Quick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293812" y="751344"/>
            <a:ext cx="10182947" cy="2677656"/>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Quicksort is a sorting algorithm based on the divide and conquer approach where</a:t>
            </a:r>
          </a:p>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An array is divided into subarrays by selecting a pivot element (element selected from the array).</a:t>
            </a:r>
          </a:p>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While dividing the array, the pivot element should be positioned in such a way that elements less than pivot are kept on the left side and elements greater than pivot are on the right side of the pivot.</a:t>
            </a:r>
            <a:endParaRPr lang="en-GB" sz="240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extLst>
              <p:ext uri="{D42A27DB-BD31-4B8C-83A1-F6EECF244321}">
                <p14:modId xmlns:p14="http://schemas.microsoft.com/office/powerpoint/2010/main" val="1453289751"/>
              </p:ext>
            </p:extLst>
          </p:nvPr>
        </p:nvGraphicFramePr>
        <p:xfrm>
          <a:off x="2005685" y="3298466"/>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O(log n)</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No</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324684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Quick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5122" name="Picture 2" descr="Quicksort Algorithm – C++, Java, and Python Implementation | Techie Delight">
            <a:extLst>
              <a:ext uri="{FF2B5EF4-FFF2-40B4-BE49-F238E27FC236}">
                <a16:creationId xmlns:a16="http://schemas.microsoft.com/office/drawing/2014/main" id="{91D7CB0C-B1E0-3EF3-2FF8-C8EE62E3B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219200"/>
            <a:ext cx="6943398" cy="493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963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Quick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522412" y="762001"/>
            <a:ext cx="9906000" cy="6001643"/>
          </a:xfrm>
          <a:prstGeom prst="rect">
            <a:avLst/>
          </a:prstGeom>
          <a:noFill/>
        </p:spPr>
        <p:txBody>
          <a:bodyPr wrap="square">
            <a:spAutoFit/>
          </a:bodyPr>
          <a:lstStyle/>
          <a:p>
            <a:r>
              <a:rPr lang="en-IN" b="1" dirty="0">
                <a:solidFill>
                  <a:schemeClr val="tx1">
                    <a:lumMod val="95000"/>
                    <a:lumOff val="5000"/>
                  </a:schemeClr>
                </a:solidFill>
              </a:rPr>
              <a:t>Algorithm:</a:t>
            </a:r>
          </a:p>
          <a:p>
            <a:r>
              <a:rPr lang="en-GB" dirty="0" err="1">
                <a:solidFill>
                  <a:schemeClr val="tx1">
                    <a:lumMod val="95000"/>
                    <a:lumOff val="5000"/>
                  </a:schemeClr>
                </a:solidFill>
              </a:rPr>
              <a:t>quickSort</a:t>
            </a:r>
            <a:r>
              <a:rPr lang="en-GB" dirty="0">
                <a:solidFill>
                  <a:schemeClr val="tx1">
                    <a:lumMod val="95000"/>
                    <a:lumOff val="5000"/>
                  </a:schemeClr>
                </a:solidFill>
              </a:rPr>
              <a:t>(array, </a:t>
            </a:r>
            <a:r>
              <a:rPr lang="en-GB" dirty="0" err="1">
                <a:solidFill>
                  <a:schemeClr val="tx1">
                    <a:lumMod val="95000"/>
                    <a:lumOff val="5000"/>
                  </a:schemeClr>
                </a:solidFill>
              </a:rPr>
              <a:t>leftmostIndex</a:t>
            </a:r>
            <a:r>
              <a:rPr lang="en-GB" dirty="0">
                <a:solidFill>
                  <a:schemeClr val="tx1">
                    <a:lumMod val="95000"/>
                    <a:lumOff val="5000"/>
                  </a:schemeClr>
                </a:solidFill>
              </a:rPr>
              <a:t>, </a:t>
            </a:r>
            <a:r>
              <a:rPr lang="en-GB" dirty="0" err="1">
                <a:solidFill>
                  <a:schemeClr val="tx1">
                    <a:lumMod val="95000"/>
                    <a:lumOff val="5000"/>
                  </a:schemeClr>
                </a:solidFill>
              </a:rPr>
              <a:t>rightmostIndex</a:t>
            </a:r>
            <a:r>
              <a:rPr lang="en-GB" dirty="0">
                <a:solidFill>
                  <a:schemeClr val="tx1">
                    <a:lumMod val="95000"/>
                    <a:lumOff val="5000"/>
                  </a:schemeClr>
                </a:solidFill>
              </a:rPr>
              <a:t>)</a:t>
            </a:r>
          </a:p>
          <a:p>
            <a:r>
              <a:rPr lang="en-GB" dirty="0">
                <a:solidFill>
                  <a:schemeClr val="tx1">
                    <a:lumMod val="95000"/>
                    <a:lumOff val="5000"/>
                  </a:schemeClr>
                </a:solidFill>
              </a:rPr>
              <a:t>  if (</a:t>
            </a:r>
            <a:r>
              <a:rPr lang="en-GB" dirty="0" err="1">
                <a:solidFill>
                  <a:schemeClr val="tx1">
                    <a:lumMod val="95000"/>
                    <a:lumOff val="5000"/>
                  </a:schemeClr>
                </a:solidFill>
              </a:rPr>
              <a:t>leftmostIndex</a:t>
            </a:r>
            <a:r>
              <a:rPr lang="en-GB" dirty="0">
                <a:solidFill>
                  <a:schemeClr val="tx1">
                    <a:lumMod val="95000"/>
                    <a:lumOff val="5000"/>
                  </a:schemeClr>
                </a:solidFill>
              </a:rPr>
              <a:t> &lt; </a:t>
            </a:r>
            <a:r>
              <a:rPr lang="en-GB" dirty="0" err="1">
                <a:solidFill>
                  <a:schemeClr val="tx1">
                    <a:lumMod val="95000"/>
                    <a:lumOff val="5000"/>
                  </a:schemeClr>
                </a:solidFill>
              </a:rPr>
              <a:t>rightmostIndex</a:t>
            </a:r>
            <a:r>
              <a:rPr lang="en-GB" dirty="0">
                <a:solidFill>
                  <a:schemeClr val="tx1">
                    <a:lumMod val="95000"/>
                    <a:lumOff val="5000"/>
                  </a:schemeClr>
                </a:solidFill>
              </a:rPr>
              <a:t>)</a:t>
            </a:r>
          </a:p>
          <a:p>
            <a:r>
              <a:rPr lang="en-GB" dirty="0">
                <a:solidFill>
                  <a:schemeClr val="tx1">
                    <a:lumMod val="95000"/>
                    <a:lumOff val="5000"/>
                  </a:schemeClr>
                </a:solidFill>
              </a:rPr>
              <a:t>    </a:t>
            </a:r>
            <a:r>
              <a:rPr lang="en-GB" dirty="0" err="1">
                <a:solidFill>
                  <a:schemeClr val="tx1">
                    <a:lumMod val="95000"/>
                    <a:lumOff val="5000"/>
                  </a:schemeClr>
                </a:solidFill>
              </a:rPr>
              <a:t>pivotIndex</a:t>
            </a:r>
            <a:r>
              <a:rPr lang="en-GB" dirty="0">
                <a:solidFill>
                  <a:schemeClr val="tx1">
                    <a:lumMod val="95000"/>
                    <a:lumOff val="5000"/>
                  </a:schemeClr>
                </a:solidFill>
              </a:rPr>
              <a:t> &lt;- partition(</a:t>
            </a:r>
            <a:r>
              <a:rPr lang="en-GB" dirty="0" err="1">
                <a:solidFill>
                  <a:schemeClr val="tx1">
                    <a:lumMod val="95000"/>
                    <a:lumOff val="5000"/>
                  </a:schemeClr>
                </a:solidFill>
              </a:rPr>
              <a:t>array,leftmostIndex</a:t>
            </a:r>
            <a:r>
              <a:rPr lang="en-GB" dirty="0">
                <a:solidFill>
                  <a:schemeClr val="tx1">
                    <a:lumMod val="95000"/>
                    <a:lumOff val="5000"/>
                  </a:schemeClr>
                </a:solidFill>
              </a:rPr>
              <a:t>, </a:t>
            </a:r>
            <a:r>
              <a:rPr lang="en-GB" dirty="0" err="1">
                <a:solidFill>
                  <a:schemeClr val="tx1">
                    <a:lumMod val="95000"/>
                    <a:lumOff val="5000"/>
                  </a:schemeClr>
                </a:solidFill>
              </a:rPr>
              <a:t>rightmostIndex</a:t>
            </a:r>
            <a:r>
              <a:rPr lang="en-GB" dirty="0">
                <a:solidFill>
                  <a:schemeClr val="tx1">
                    <a:lumMod val="95000"/>
                    <a:lumOff val="5000"/>
                  </a:schemeClr>
                </a:solidFill>
              </a:rPr>
              <a:t>)</a:t>
            </a:r>
          </a:p>
          <a:p>
            <a:r>
              <a:rPr lang="en-GB" dirty="0">
                <a:solidFill>
                  <a:schemeClr val="tx1">
                    <a:lumMod val="95000"/>
                    <a:lumOff val="5000"/>
                  </a:schemeClr>
                </a:solidFill>
              </a:rPr>
              <a:t>    </a:t>
            </a:r>
            <a:r>
              <a:rPr lang="en-GB" dirty="0" err="1">
                <a:solidFill>
                  <a:schemeClr val="tx1">
                    <a:lumMod val="95000"/>
                    <a:lumOff val="5000"/>
                  </a:schemeClr>
                </a:solidFill>
              </a:rPr>
              <a:t>quickSort</a:t>
            </a:r>
            <a:r>
              <a:rPr lang="en-GB" dirty="0">
                <a:solidFill>
                  <a:schemeClr val="tx1">
                    <a:lumMod val="95000"/>
                    <a:lumOff val="5000"/>
                  </a:schemeClr>
                </a:solidFill>
              </a:rPr>
              <a:t>(array, </a:t>
            </a:r>
            <a:r>
              <a:rPr lang="en-GB" dirty="0" err="1">
                <a:solidFill>
                  <a:schemeClr val="tx1">
                    <a:lumMod val="95000"/>
                    <a:lumOff val="5000"/>
                  </a:schemeClr>
                </a:solidFill>
              </a:rPr>
              <a:t>leftmostIndex</a:t>
            </a:r>
            <a:r>
              <a:rPr lang="en-GB" dirty="0">
                <a:solidFill>
                  <a:schemeClr val="tx1">
                    <a:lumMod val="95000"/>
                    <a:lumOff val="5000"/>
                  </a:schemeClr>
                </a:solidFill>
              </a:rPr>
              <a:t>, </a:t>
            </a:r>
            <a:r>
              <a:rPr lang="en-GB" dirty="0" err="1">
                <a:solidFill>
                  <a:schemeClr val="tx1">
                    <a:lumMod val="95000"/>
                    <a:lumOff val="5000"/>
                  </a:schemeClr>
                </a:solidFill>
              </a:rPr>
              <a:t>pivotIndex</a:t>
            </a:r>
            <a:r>
              <a:rPr lang="en-GB" dirty="0">
                <a:solidFill>
                  <a:schemeClr val="tx1">
                    <a:lumMod val="95000"/>
                    <a:lumOff val="5000"/>
                  </a:schemeClr>
                </a:solidFill>
              </a:rPr>
              <a:t> - 1)</a:t>
            </a:r>
          </a:p>
          <a:p>
            <a:r>
              <a:rPr lang="en-GB" dirty="0">
                <a:solidFill>
                  <a:schemeClr val="tx1">
                    <a:lumMod val="95000"/>
                    <a:lumOff val="5000"/>
                  </a:schemeClr>
                </a:solidFill>
              </a:rPr>
              <a:t>    </a:t>
            </a:r>
            <a:r>
              <a:rPr lang="en-GB" dirty="0" err="1">
                <a:solidFill>
                  <a:schemeClr val="tx1">
                    <a:lumMod val="95000"/>
                    <a:lumOff val="5000"/>
                  </a:schemeClr>
                </a:solidFill>
              </a:rPr>
              <a:t>quickSort</a:t>
            </a:r>
            <a:r>
              <a:rPr lang="en-GB" dirty="0">
                <a:solidFill>
                  <a:schemeClr val="tx1">
                    <a:lumMod val="95000"/>
                    <a:lumOff val="5000"/>
                  </a:schemeClr>
                </a:solidFill>
              </a:rPr>
              <a:t>(array, </a:t>
            </a:r>
            <a:r>
              <a:rPr lang="en-GB" dirty="0" err="1">
                <a:solidFill>
                  <a:schemeClr val="tx1">
                    <a:lumMod val="95000"/>
                    <a:lumOff val="5000"/>
                  </a:schemeClr>
                </a:solidFill>
              </a:rPr>
              <a:t>pivotIndex</a:t>
            </a:r>
            <a:r>
              <a:rPr lang="en-GB" dirty="0">
                <a:solidFill>
                  <a:schemeClr val="tx1">
                    <a:lumMod val="95000"/>
                    <a:lumOff val="5000"/>
                  </a:schemeClr>
                </a:solidFill>
              </a:rPr>
              <a:t>, </a:t>
            </a:r>
            <a:r>
              <a:rPr lang="en-GB" dirty="0" err="1">
                <a:solidFill>
                  <a:schemeClr val="tx1">
                    <a:lumMod val="95000"/>
                    <a:lumOff val="5000"/>
                  </a:schemeClr>
                </a:solidFill>
              </a:rPr>
              <a:t>rightmostIndex</a:t>
            </a:r>
            <a:r>
              <a:rPr lang="en-GB" dirty="0">
                <a:solidFill>
                  <a:schemeClr val="tx1">
                    <a:lumMod val="95000"/>
                    <a:lumOff val="5000"/>
                  </a:schemeClr>
                </a:solidFill>
              </a:rPr>
              <a:t>)</a:t>
            </a:r>
          </a:p>
          <a:p>
            <a:endParaRPr lang="en-GB" dirty="0">
              <a:solidFill>
                <a:schemeClr val="tx1">
                  <a:lumMod val="95000"/>
                  <a:lumOff val="5000"/>
                </a:schemeClr>
              </a:solidFill>
            </a:endParaRPr>
          </a:p>
          <a:p>
            <a:r>
              <a:rPr lang="en-GB" dirty="0">
                <a:solidFill>
                  <a:schemeClr val="tx1">
                    <a:lumMod val="95000"/>
                    <a:lumOff val="5000"/>
                  </a:schemeClr>
                </a:solidFill>
              </a:rPr>
              <a:t>partition(array, </a:t>
            </a:r>
            <a:r>
              <a:rPr lang="en-GB" dirty="0" err="1">
                <a:solidFill>
                  <a:schemeClr val="tx1">
                    <a:lumMod val="95000"/>
                    <a:lumOff val="5000"/>
                  </a:schemeClr>
                </a:solidFill>
              </a:rPr>
              <a:t>leftmostIndex</a:t>
            </a:r>
            <a:r>
              <a:rPr lang="en-GB" dirty="0">
                <a:solidFill>
                  <a:schemeClr val="tx1">
                    <a:lumMod val="95000"/>
                    <a:lumOff val="5000"/>
                  </a:schemeClr>
                </a:solidFill>
              </a:rPr>
              <a:t>, </a:t>
            </a:r>
            <a:r>
              <a:rPr lang="en-GB" dirty="0" err="1">
                <a:solidFill>
                  <a:schemeClr val="tx1">
                    <a:lumMod val="95000"/>
                    <a:lumOff val="5000"/>
                  </a:schemeClr>
                </a:solidFill>
              </a:rPr>
              <a:t>rightmostIndex</a:t>
            </a:r>
            <a:r>
              <a:rPr lang="en-GB" dirty="0">
                <a:solidFill>
                  <a:schemeClr val="tx1">
                    <a:lumMod val="95000"/>
                    <a:lumOff val="5000"/>
                  </a:schemeClr>
                </a:solidFill>
              </a:rPr>
              <a:t>)</a:t>
            </a:r>
          </a:p>
          <a:p>
            <a:r>
              <a:rPr lang="en-GB" dirty="0">
                <a:solidFill>
                  <a:schemeClr val="tx1">
                    <a:lumMod val="95000"/>
                    <a:lumOff val="5000"/>
                  </a:schemeClr>
                </a:solidFill>
              </a:rPr>
              <a:t>  set </a:t>
            </a:r>
            <a:r>
              <a:rPr lang="en-GB" dirty="0" err="1">
                <a:solidFill>
                  <a:schemeClr val="tx1">
                    <a:lumMod val="95000"/>
                    <a:lumOff val="5000"/>
                  </a:schemeClr>
                </a:solidFill>
              </a:rPr>
              <a:t>rightmostIndex</a:t>
            </a:r>
            <a:r>
              <a:rPr lang="en-GB" dirty="0">
                <a:solidFill>
                  <a:schemeClr val="tx1">
                    <a:lumMod val="95000"/>
                    <a:lumOff val="5000"/>
                  </a:schemeClr>
                </a:solidFill>
              </a:rPr>
              <a:t> as </a:t>
            </a:r>
            <a:r>
              <a:rPr lang="en-GB" dirty="0" err="1">
                <a:solidFill>
                  <a:schemeClr val="tx1">
                    <a:lumMod val="95000"/>
                    <a:lumOff val="5000"/>
                  </a:schemeClr>
                </a:solidFill>
              </a:rPr>
              <a:t>pivotIndex</a:t>
            </a:r>
            <a:endParaRPr lang="en-GB" dirty="0">
              <a:solidFill>
                <a:schemeClr val="tx1">
                  <a:lumMod val="95000"/>
                  <a:lumOff val="5000"/>
                </a:schemeClr>
              </a:solidFill>
            </a:endParaRPr>
          </a:p>
          <a:p>
            <a:r>
              <a:rPr lang="en-GB" dirty="0">
                <a:solidFill>
                  <a:schemeClr val="tx1">
                    <a:lumMod val="95000"/>
                    <a:lumOff val="5000"/>
                  </a:schemeClr>
                </a:solidFill>
              </a:rPr>
              <a:t>  </a:t>
            </a:r>
            <a:r>
              <a:rPr lang="en-GB" dirty="0" err="1">
                <a:solidFill>
                  <a:schemeClr val="tx1">
                    <a:lumMod val="95000"/>
                    <a:lumOff val="5000"/>
                  </a:schemeClr>
                </a:solidFill>
              </a:rPr>
              <a:t>storeIndex</a:t>
            </a:r>
            <a:r>
              <a:rPr lang="en-GB" dirty="0">
                <a:solidFill>
                  <a:schemeClr val="tx1">
                    <a:lumMod val="95000"/>
                    <a:lumOff val="5000"/>
                  </a:schemeClr>
                </a:solidFill>
              </a:rPr>
              <a:t> &lt;- </a:t>
            </a:r>
            <a:r>
              <a:rPr lang="en-GB" dirty="0" err="1">
                <a:solidFill>
                  <a:schemeClr val="tx1">
                    <a:lumMod val="95000"/>
                    <a:lumOff val="5000"/>
                  </a:schemeClr>
                </a:solidFill>
              </a:rPr>
              <a:t>leftmostIndex</a:t>
            </a:r>
            <a:r>
              <a:rPr lang="en-GB" dirty="0">
                <a:solidFill>
                  <a:schemeClr val="tx1">
                    <a:lumMod val="95000"/>
                    <a:lumOff val="5000"/>
                  </a:schemeClr>
                </a:solidFill>
              </a:rPr>
              <a:t> - 1</a:t>
            </a:r>
          </a:p>
          <a:p>
            <a:r>
              <a:rPr lang="en-GB" dirty="0">
                <a:solidFill>
                  <a:schemeClr val="tx1">
                    <a:lumMod val="95000"/>
                    <a:lumOff val="5000"/>
                  </a:schemeClr>
                </a:solidFill>
              </a:rPr>
              <a:t>  for </a:t>
            </a:r>
            <a:r>
              <a:rPr lang="en-GB" dirty="0" err="1">
                <a:solidFill>
                  <a:schemeClr val="tx1">
                    <a:lumMod val="95000"/>
                    <a:lumOff val="5000"/>
                  </a:schemeClr>
                </a:solidFill>
              </a:rPr>
              <a:t>i</a:t>
            </a:r>
            <a:r>
              <a:rPr lang="en-GB" dirty="0">
                <a:solidFill>
                  <a:schemeClr val="tx1">
                    <a:lumMod val="95000"/>
                    <a:lumOff val="5000"/>
                  </a:schemeClr>
                </a:solidFill>
              </a:rPr>
              <a:t> &lt;- </a:t>
            </a:r>
            <a:r>
              <a:rPr lang="en-GB" dirty="0" err="1">
                <a:solidFill>
                  <a:schemeClr val="tx1">
                    <a:lumMod val="95000"/>
                    <a:lumOff val="5000"/>
                  </a:schemeClr>
                </a:solidFill>
              </a:rPr>
              <a:t>leftmostIndex</a:t>
            </a:r>
            <a:r>
              <a:rPr lang="en-GB" dirty="0">
                <a:solidFill>
                  <a:schemeClr val="tx1">
                    <a:lumMod val="95000"/>
                    <a:lumOff val="5000"/>
                  </a:schemeClr>
                </a:solidFill>
              </a:rPr>
              <a:t> + 1 to </a:t>
            </a:r>
            <a:r>
              <a:rPr lang="en-GB" dirty="0" err="1">
                <a:solidFill>
                  <a:schemeClr val="tx1">
                    <a:lumMod val="95000"/>
                    <a:lumOff val="5000"/>
                  </a:schemeClr>
                </a:solidFill>
              </a:rPr>
              <a:t>rightmostIndex</a:t>
            </a:r>
            <a:endParaRPr lang="en-GB" dirty="0">
              <a:solidFill>
                <a:schemeClr val="tx1">
                  <a:lumMod val="95000"/>
                  <a:lumOff val="5000"/>
                </a:schemeClr>
              </a:solidFill>
            </a:endParaRPr>
          </a:p>
          <a:p>
            <a:r>
              <a:rPr lang="en-GB" dirty="0">
                <a:solidFill>
                  <a:schemeClr val="tx1">
                    <a:lumMod val="95000"/>
                    <a:lumOff val="5000"/>
                  </a:schemeClr>
                </a:solidFill>
              </a:rPr>
              <a:t>  if element[</a:t>
            </a:r>
            <a:r>
              <a:rPr lang="en-GB" dirty="0" err="1">
                <a:solidFill>
                  <a:schemeClr val="tx1">
                    <a:lumMod val="95000"/>
                    <a:lumOff val="5000"/>
                  </a:schemeClr>
                </a:solidFill>
              </a:rPr>
              <a:t>i</a:t>
            </a:r>
            <a:r>
              <a:rPr lang="en-GB" dirty="0">
                <a:solidFill>
                  <a:schemeClr val="tx1">
                    <a:lumMod val="95000"/>
                    <a:lumOff val="5000"/>
                  </a:schemeClr>
                </a:solidFill>
              </a:rPr>
              <a:t>] &lt; </a:t>
            </a:r>
            <a:r>
              <a:rPr lang="en-GB" dirty="0" err="1">
                <a:solidFill>
                  <a:schemeClr val="tx1">
                    <a:lumMod val="95000"/>
                    <a:lumOff val="5000"/>
                  </a:schemeClr>
                </a:solidFill>
              </a:rPr>
              <a:t>pivotElement</a:t>
            </a:r>
            <a:endParaRPr lang="en-GB" dirty="0">
              <a:solidFill>
                <a:schemeClr val="tx1">
                  <a:lumMod val="95000"/>
                  <a:lumOff val="5000"/>
                </a:schemeClr>
              </a:solidFill>
            </a:endParaRPr>
          </a:p>
          <a:p>
            <a:r>
              <a:rPr lang="en-GB" dirty="0">
                <a:solidFill>
                  <a:schemeClr val="tx1">
                    <a:lumMod val="95000"/>
                    <a:lumOff val="5000"/>
                  </a:schemeClr>
                </a:solidFill>
              </a:rPr>
              <a:t>    swap element[</a:t>
            </a:r>
            <a:r>
              <a:rPr lang="en-GB" dirty="0" err="1">
                <a:solidFill>
                  <a:schemeClr val="tx1">
                    <a:lumMod val="95000"/>
                    <a:lumOff val="5000"/>
                  </a:schemeClr>
                </a:solidFill>
              </a:rPr>
              <a:t>i</a:t>
            </a:r>
            <a:r>
              <a:rPr lang="en-GB" dirty="0">
                <a:solidFill>
                  <a:schemeClr val="tx1">
                    <a:lumMod val="95000"/>
                    <a:lumOff val="5000"/>
                  </a:schemeClr>
                </a:solidFill>
              </a:rPr>
              <a:t>] and element[</a:t>
            </a:r>
            <a:r>
              <a:rPr lang="en-GB" dirty="0" err="1">
                <a:solidFill>
                  <a:schemeClr val="tx1">
                    <a:lumMod val="95000"/>
                    <a:lumOff val="5000"/>
                  </a:schemeClr>
                </a:solidFill>
              </a:rPr>
              <a:t>storeIndex</a:t>
            </a:r>
            <a:r>
              <a:rPr lang="en-GB" dirty="0">
                <a:solidFill>
                  <a:schemeClr val="tx1">
                    <a:lumMod val="95000"/>
                    <a:lumOff val="5000"/>
                  </a:schemeClr>
                </a:solidFill>
              </a:rPr>
              <a:t>]</a:t>
            </a:r>
          </a:p>
          <a:p>
            <a:r>
              <a:rPr lang="en-GB" dirty="0">
                <a:solidFill>
                  <a:schemeClr val="tx1">
                    <a:lumMod val="95000"/>
                    <a:lumOff val="5000"/>
                  </a:schemeClr>
                </a:solidFill>
              </a:rPr>
              <a:t>    </a:t>
            </a:r>
            <a:r>
              <a:rPr lang="en-GB" dirty="0" err="1">
                <a:solidFill>
                  <a:schemeClr val="tx1">
                    <a:lumMod val="95000"/>
                    <a:lumOff val="5000"/>
                  </a:schemeClr>
                </a:solidFill>
              </a:rPr>
              <a:t>storeIndex</a:t>
            </a:r>
            <a:r>
              <a:rPr lang="en-GB" dirty="0">
                <a:solidFill>
                  <a:schemeClr val="tx1">
                    <a:lumMod val="95000"/>
                    <a:lumOff val="5000"/>
                  </a:schemeClr>
                </a:solidFill>
              </a:rPr>
              <a:t>++</a:t>
            </a:r>
          </a:p>
          <a:p>
            <a:r>
              <a:rPr lang="en-GB" dirty="0">
                <a:solidFill>
                  <a:schemeClr val="tx1">
                    <a:lumMod val="95000"/>
                    <a:lumOff val="5000"/>
                  </a:schemeClr>
                </a:solidFill>
              </a:rPr>
              <a:t>  swap </a:t>
            </a:r>
            <a:r>
              <a:rPr lang="en-GB" dirty="0" err="1">
                <a:solidFill>
                  <a:schemeClr val="tx1">
                    <a:lumMod val="95000"/>
                    <a:lumOff val="5000"/>
                  </a:schemeClr>
                </a:solidFill>
              </a:rPr>
              <a:t>pivotElement</a:t>
            </a:r>
            <a:r>
              <a:rPr lang="en-GB" dirty="0">
                <a:solidFill>
                  <a:schemeClr val="tx1">
                    <a:lumMod val="95000"/>
                    <a:lumOff val="5000"/>
                  </a:schemeClr>
                </a:solidFill>
              </a:rPr>
              <a:t> and element[storeIndex+1]</a:t>
            </a:r>
          </a:p>
          <a:p>
            <a:r>
              <a:rPr lang="en-GB" dirty="0">
                <a:solidFill>
                  <a:schemeClr val="tx1">
                    <a:lumMod val="95000"/>
                    <a:lumOff val="5000"/>
                  </a:schemeClr>
                </a:solidFill>
              </a:rPr>
              <a:t>return </a:t>
            </a:r>
            <a:r>
              <a:rPr lang="en-GB" dirty="0" err="1">
                <a:solidFill>
                  <a:schemeClr val="tx1">
                    <a:lumMod val="95000"/>
                    <a:lumOff val="5000"/>
                  </a:schemeClr>
                </a:solidFill>
              </a:rPr>
              <a:t>storeIndex</a:t>
            </a:r>
            <a:r>
              <a:rPr lang="en-GB" dirty="0">
                <a:solidFill>
                  <a:schemeClr val="tx1">
                    <a:lumMod val="95000"/>
                    <a:lumOff val="5000"/>
                  </a:schemeClr>
                </a:solidFill>
              </a:rPr>
              <a:t> + 1</a:t>
            </a:r>
            <a:endParaRPr lang="en-IN" dirty="0">
              <a:solidFill>
                <a:schemeClr val="tx1">
                  <a:lumMod val="95000"/>
                  <a:lumOff val="5000"/>
                </a:schemeClr>
              </a:solidFill>
            </a:endParaRPr>
          </a:p>
        </p:txBody>
      </p:sp>
    </p:spTree>
    <p:extLst>
      <p:ext uri="{BB962C8B-B14F-4D97-AF65-F5344CB8AC3E}">
        <p14:creationId xmlns:p14="http://schemas.microsoft.com/office/powerpoint/2010/main" val="2967842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Radix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446212" y="1060737"/>
            <a:ext cx="10182947" cy="1938992"/>
          </a:xfrm>
          <a:prstGeom prst="rect">
            <a:avLst/>
          </a:prstGeom>
          <a:noFill/>
        </p:spPr>
        <p:txBody>
          <a:bodyPr wrap="square">
            <a:spAutoFit/>
          </a:bodyPr>
          <a:lstStyle/>
          <a:p>
            <a:pPr rtl="0" fontAlgn="base">
              <a:spcBef>
                <a:spcPts val="0"/>
              </a:spcBef>
              <a:spcAft>
                <a:spcPts val="0"/>
              </a:spcAft>
            </a:pPr>
            <a:r>
              <a:rPr lang="en-GB" sz="2400" i="0" strike="noStrike" dirty="0">
                <a:solidFill>
                  <a:schemeClr val="tx1">
                    <a:lumMod val="95000"/>
                    <a:lumOff val="5000"/>
                  </a:schemeClr>
                </a:solidFill>
                <a:effectLst/>
              </a:rPr>
              <a:t>Radix sort is a sorting algorithm that sorts the elements by first grouping the individual digits of the same place value. Then, sort the elements according to their increasing/decreasing order.</a:t>
            </a:r>
          </a:p>
          <a:p>
            <a:pPr rtl="0" fontAlgn="base">
              <a:spcBef>
                <a:spcPts val="0"/>
              </a:spcBef>
              <a:spcAft>
                <a:spcPts val="0"/>
              </a:spcAft>
            </a:pPr>
            <a:endParaRPr lang="en-GB" sz="2400" i="0" strike="noStrike" dirty="0">
              <a:solidFill>
                <a:schemeClr val="tx1">
                  <a:lumMod val="95000"/>
                  <a:lumOff val="5000"/>
                </a:schemeClr>
              </a:solidFill>
              <a:effectLst/>
            </a:endParaRPr>
          </a:p>
          <a:p>
            <a:pPr rtl="0" fontAlgn="base">
              <a:spcBef>
                <a:spcPts val="0"/>
              </a:spcBef>
              <a:spcAft>
                <a:spcPts val="0"/>
              </a:spcAft>
            </a:pPr>
            <a:endParaRPr lang="en-GB" sz="240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extLst>
              <p:ext uri="{D42A27DB-BD31-4B8C-83A1-F6EECF244321}">
                <p14:modId xmlns:p14="http://schemas.microsoft.com/office/powerpoint/2010/main" val="4183244341"/>
              </p:ext>
            </p:extLst>
          </p:nvPr>
        </p:nvGraphicFramePr>
        <p:xfrm>
          <a:off x="2005685" y="2895600"/>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O(n+k)</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O(n+k)</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O(n+k)</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O(max)</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Yes</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2962068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Radix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6146" name="Picture 2" descr="Radix Sort Working">
            <a:extLst>
              <a:ext uri="{FF2B5EF4-FFF2-40B4-BE49-F238E27FC236}">
                <a16:creationId xmlns:a16="http://schemas.microsoft.com/office/drawing/2014/main" id="{E7CED826-9420-4B82-83F3-0ADF7F2D0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212" y="495300"/>
            <a:ext cx="6705600" cy="636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36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Radix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522412" y="762001"/>
            <a:ext cx="9906000" cy="6063198"/>
          </a:xfrm>
          <a:prstGeom prst="rect">
            <a:avLst/>
          </a:prstGeom>
          <a:noFill/>
        </p:spPr>
        <p:txBody>
          <a:bodyPr wrap="square">
            <a:spAutoFit/>
          </a:bodyPr>
          <a:lstStyle/>
          <a:p>
            <a:r>
              <a:rPr lang="en-IN" b="1" dirty="0">
                <a:solidFill>
                  <a:schemeClr val="tx1">
                    <a:lumMod val="95000"/>
                    <a:lumOff val="5000"/>
                  </a:schemeClr>
                </a:solidFill>
              </a:rPr>
              <a:t>Algorithm:</a:t>
            </a:r>
          </a:p>
          <a:p>
            <a:endParaRPr lang="en-IN" b="1" dirty="0">
              <a:solidFill>
                <a:schemeClr val="tx1">
                  <a:lumMod val="95000"/>
                  <a:lumOff val="5000"/>
                </a:schemeClr>
              </a:solidFill>
            </a:endParaRPr>
          </a:p>
          <a:p>
            <a:r>
              <a:rPr lang="en-GB" sz="2000" dirty="0" err="1">
                <a:solidFill>
                  <a:schemeClr val="tx1">
                    <a:lumMod val="95000"/>
                    <a:lumOff val="5000"/>
                  </a:schemeClr>
                </a:solidFill>
              </a:rPr>
              <a:t>radixSort</a:t>
            </a:r>
            <a:r>
              <a:rPr lang="en-GB" sz="2000" dirty="0">
                <a:solidFill>
                  <a:schemeClr val="tx1">
                    <a:lumMod val="95000"/>
                    <a:lumOff val="5000"/>
                  </a:schemeClr>
                </a:solidFill>
              </a:rPr>
              <a:t>(array)</a:t>
            </a:r>
          </a:p>
          <a:p>
            <a:r>
              <a:rPr lang="en-GB" sz="2000" dirty="0">
                <a:solidFill>
                  <a:schemeClr val="tx1">
                    <a:lumMod val="95000"/>
                    <a:lumOff val="5000"/>
                  </a:schemeClr>
                </a:solidFill>
              </a:rPr>
              <a:t>  d &lt;- maximum number of digits in the largest element</a:t>
            </a:r>
          </a:p>
          <a:p>
            <a:r>
              <a:rPr lang="en-GB" sz="2000" dirty="0">
                <a:solidFill>
                  <a:schemeClr val="tx1">
                    <a:lumMod val="95000"/>
                    <a:lumOff val="5000"/>
                  </a:schemeClr>
                </a:solidFill>
              </a:rPr>
              <a:t>  create d buckets of size 0-9</a:t>
            </a:r>
          </a:p>
          <a:p>
            <a:r>
              <a:rPr lang="en-GB" sz="2000" dirty="0">
                <a:solidFill>
                  <a:schemeClr val="tx1">
                    <a:lumMod val="95000"/>
                    <a:lumOff val="5000"/>
                  </a:schemeClr>
                </a:solidFill>
              </a:rPr>
              <a:t>  for </a:t>
            </a:r>
            <a:r>
              <a:rPr lang="en-GB" sz="2000" dirty="0" err="1">
                <a:solidFill>
                  <a:schemeClr val="tx1">
                    <a:lumMod val="95000"/>
                    <a:lumOff val="5000"/>
                  </a:schemeClr>
                </a:solidFill>
              </a:rPr>
              <a:t>i</a:t>
            </a:r>
            <a:r>
              <a:rPr lang="en-GB" sz="2000" dirty="0">
                <a:solidFill>
                  <a:schemeClr val="tx1">
                    <a:lumMod val="95000"/>
                    <a:lumOff val="5000"/>
                  </a:schemeClr>
                </a:solidFill>
              </a:rPr>
              <a:t> &lt;- 0 to d</a:t>
            </a:r>
          </a:p>
          <a:p>
            <a:r>
              <a:rPr lang="en-GB" sz="2000" dirty="0">
                <a:solidFill>
                  <a:schemeClr val="tx1">
                    <a:lumMod val="95000"/>
                    <a:lumOff val="5000"/>
                  </a:schemeClr>
                </a:solidFill>
              </a:rPr>
              <a:t>    sort the elements according to </a:t>
            </a:r>
            <a:r>
              <a:rPr lang="en-GB" sz="2000" dirty="0" err="1">
                <a:solidFill>
                  <a:schemeClr val="tx1">
                    <a:lumMod val="95000"/>
                    <a:lumOff val="5000"/>
                  </a:schemeClr>
                </a:solidFill>
              </a:rPr>
              <a:t>ith</a:t>
            </a:r>
            <a:r>
              <a:rPr lang="en-GB" sz="2000" dirty="0">
                <a:solidFill>
                  <a:schemeClr val="tx1">
                    <a:lumMod val="95000"/>
                    <a:lumOff val="5000"/>
                  </a:schemeClr>
                </a:solidFill>
              </a:rPr>
              <a:t> place digits using </a:t>
            </a:r>
            <a:r>
              <a:rPr lang="en-GB" sz="2000" dirty="0" err="1">
                <a:solidFill>
                  <a:schemeClr val="tx1">
                    <a:lumMod val="95000"/>
                    <a:lumOff val="5000"/>
                  </a:schemeClr>
                </a:solidFill>
              </a:rPr>
              <a:t>countingSort</a:t>
            </a:r>
            <a:endParaRPr lang="en-GB" sz="2000" dirty="0">
              <a:solidFill>
                <a:schemeClr val="tx1">
                  <a:lumMod val="95000"/>
                  <a:lumOff val="5000"/>
                </a:schemeClr>
              </a:solidFill>
            </a:endParaRPr>
          </a:p>
          <a:p>
            <a:endParaRPr lang="en-GB" sz="2000" dirty="0">
              <a:solidFill>
                <a:schemeClr val="tx1">
                  <a:lumMod val="95000"/>
                  <a:lumOff val="5000"/>
                </a:schemeClr>
              </a:solidFill>
            </a:endParaRPr>
          </a:p>
          <a:p>
            <a:r>
              <a:rPr lang="en-GB" sz="2000" dirty="0" err="1">
                <a:solidFill>
                  <a:schemeClr val="tx1">
                    <a:lumMod val="95000"/>
                    <a:lumOff val="5000"/>
                  </a:schemeClr>
                </a:solidFill>
              </a:rPr>
              <a:t>countingSort</a:t>
            </a:r>
            <a:r>
              <a:rPr lang="en-GB" sz="2000" dirty="0">
                <a:solidFill>
                  <a:schemeClr val="tx1">
                    <a:lumMod val="95000"/>
                    <a:lumOff val="5000"/>
                  </a:schemeClr>
                </a:solidFill>
              </a:rPr>
              <a:t>(array, d)</a:t>
            </a:r>
          </a:p>
          <a:p>
            <a:r>
              <a:rPr lang="en-GB" sz="2000" dirty="0">
                <a:solidFill>
                  <a:schemeClr val="tx1">
                    <a:lumMod val="95000"/>
                    <a:lumOff val="5000"/>
                  </a:schemeClr>
                </a:solidFill>
              </a:rPr>
              <a:t>  max &lt;- find largest element among </a:t>
            </a:r>
            <a:r>
              <a:rPr lang="en-GB" sz="2000" dirty="0" err="1">
                <a:solidFill>
                  <a:schemeClr val="tx1">
                    <a:lumMod val="95000"/>
                    <a:lumOff val="5000"/>
                  </a:schemeClr>
                </a:solidFill>
              </a:rPr>
              <a:t>dth</a:t>
            </a:r>
            <a:r>
              <a:rPr lang="en-GB" sz="2000" dirty="0">
                <a:solidFill>
                  <a:schemeClr val="tx1">
                    <a:lumMod val="95000"/>
                    <a:lumOff val="5000"/>
                  </a:schemeClr>
                </a:solidFill>
              </a:rPr>
              <a:t> place elements</a:t>
            </a:r>
          </a:p>
          <a:p>
            <a:r>
              <a:rPr lang="en-GB" sz="2000" dirty="0">
                <a:solidFill>
                  <a:schemeClr val="tx1">
                    <a:lumMod val="95000"/>
                    <a:lumOff val="5000"/>
                  </a:schemeClr>
                </a:solidFill>
              </a:rPr>
              <a:t>  initialize count array with all zeros</a:t>
            </a:r>
          </a:p>
          <a:p>
            <a:r>
              <a:rPr lang="en-GB" sz="2000" dirty="0">
                <a:solidFill>
                  <a:schemeClr val="tx1">
                    <a:lumMod val="95000"/>
                    <a:lumOff val="5000"/>
                  </a:schemeClr>
                </a:solidFill>
              </a:rPr>
              <a:t>  for j &lt;- 0 to size</a:t>
            </a:r>
          </a:p>
          <a:p>
            <a:r>
              <a:rPr lang="en-GB" sz="2000" dirty="0">
                <a:solidFill>
                  <a:schemeClr val="tx1">
                    <a:lumMod val="95000"/>
                    <a:lumOff val="5000"/>
                  </a:schemeClr>
                </a:solidFill>
              </a:rPr>
              <a:t>    find the total count of each unique digit in </a:t>
            </a:r>
            <a:r>
              <a:rPr lang="en-GB" sz="2000" dirty="0" err="1">
                <a:solidFill>
                  <a:schemeClr val="tx1">
                    <a:lumMod val="95000"/>
                    <a:lumOff val="5000"/>
                  </a:schemeClr>
                </a:solidFill>
              </a:rPr>
              <a:t>dth</a:t>
            </a:r>
            <a:r>
              <a:rPr lang="en-GB" sz="2000" dirty="0">
                <a:solidFill>
                  <a:schemeClr val="tx1">
                    <a:lumMod val="95000"/>
                    <a:lumOff val="5000"/>
                  </a:schemeClr>
                </a:solidFill>
              </a:rPr>
              <a:t> place of elements and</a:t>
            </a:r>
          </a:p>
          <a:p>
            <a:r>
              <a:rPr lang="en-GB" sz="2000" dirty="0">
                <a:solidFill>
                  <a:schemeClr val="tx1">
                    <a:lumMod val="95000"/>
                    <a:lumOff val="5000"/>
                  </a:schemeClr>
                </a:solidFill>
              </a:rPr>
              <a:t>    store the count at </a:t>
            </a:r>
            <a:r>
              <a:rPr lang="en-GB" sz="2000" dirty="0" err="1">
                <a:solidFill>
                  <a:schemeClr val="tx1">
                    <a:lumMod val="95000"/>
                    <a:lumOff val="5000"/>
                  </a:schemeClr>
                </a:solidFill>
              </a:rPr>
              <a:t>jth</a:t>
            </a:r>
            <a:r>
              <a:rPr lang="en-GB" sz="2000" dirty="0">
                <a:solidFill>
                  <a:schemeClr val="tx1">
                    <a:lumMod val="95000"/>
                    <a:lumOff val="5000"/>
                  </a:schemeClr>
                </a:solidFill>
              </a:rPr>
              <a:t> index in count array</a:t>
            </a:r>
          </a:p>
          <a:p>
            <a:r>
              <a:rPr lang="en-GB" sz="2000" dirty="0">
                <a:solidFill>
                  <a:schemeClr val="tx1">
                    <a:lumMod val="95000"/>
                    <a:lumOff val="5000"/>
                  </a:schemeClr>
                </a:solidFill>
              </a:rPr>
              <a:t>  for </a:t>
            </a:r>
            <a:r>
              <a:rPr lang="en-GB" sz="2000" dirty="0" err="1">
                <a:solidFill>
                  <a:schemeClr val="tx1">
                    <a:lumMod val="95000"/>
                    <a:lumOff val="5000"/>
                  </a:schemeClr>
                </a:solidFill>
              </a:rPr>
              <a:t>i</a:t>
            </a:r>
            <a:r>
              <a:rPr lang="en-GB" sz="2000" dirty="0">
                <a:solidFill>
                  <a:schemeClr val="tx1">
                    <a:lumMod val="95000"/>
                    <a:lumOff val="5000"/>
                  </a:schemeClr>
                </a:solidFill>
              </a:rPr>
              <a:t> &lt;- 1 to max</a:t>
            </a:r>
          </a:p>
          <a:p>
            <a:r>
              <a:rPr lang="en-GB" sz="2000" dirty="0">
                <a:solidFill>
                  <a:schemeClr val="tx1">
                    <a:lumMod val="95000"/>
                    <a:lumOff val="5000"/>
                  </a:schemeClr>
                </a:solidFill>
              </a:rPr>
              <a:t>    find the cumulative sum and store it in count array itself</a:t>
            </a:r>
          </a:p>
          <a:p>
            <a:r>
              <a:rPr lang="en-GB" sz="2000" dirty="0">
                <a:solidFill>
                  <a:schemeClr val="tx1">
                    <a:lumMod val="95000"/>
                    <a:lumOff val="5000"/>
                  </a:schemeClr>
                </a:solidFill>
              </a:rPr>
              <a:t>  for j &lt;- size down to 1</a:t>
            </a:r>
          </a:p>
          <a:p>
            <a:r>
              <a:rPr lang="en-GB" sz="2000" dirty="0">
                <a:solidFill>
                  <a:schemeClr val="tx1">
                    <a:lumMod val="95000"/>
                    <a:lumOff val="5000"/>
                  </a:schemeClr>
                </a:solidFill>
              </a:rPr>
              <a:t>    restore the elements to array</a:t>
            </a:r>
          </a:p>
          <a:p>
            <a:r>
              <a:rPr lang="en-GB" sz="2000" dirty="0">
                <a:solidFill>
                  <a:schemeClr val="tx1">
                    <a:lumMod val="95000"/>
                    <a:lumOff val="5000"/>
                  </a:schemeClr>
                </a:solidFill>
              </a:rPr>
              <a:t>    decrease count of each element restored by 1</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821615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Bubble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093064" y="815876"/>
            <a:ext cx="10182947" cy="2308324"/>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
            </a:pPr>
            <a:r>
              <a:rPr lang="en-GB" b="1" i="0" dirty="0">
                <a:solidFill>
                  <a:schemeClr val="tx1">
                    <a:lumMod val="95000"/>
                    <a:lumOff val="5000"/>
                  </a:schemeClr>
                </a:solidFill>
                <a:effectLst/>
              </a:rPr>
              <a:t>Bubble sort</a:t>
            </a:r>
            <a:r>
              <a:rPr lang="en-GB" b="0" i="0" dirty="0">
                <a:solidFill>
                  <a:schemeClr val="tx1">
                    <a:lumMod val="95000"/>
                    <a:lumOff val="5000"/>
                  </a:schemeClr>
                </a:solidFill>
                <a:effectLst/>
              </a:rPr>
              <a:t> is </a:t>
            </a:r>
            <a:r>
              <a:rPr lang="en-GB" dirty="0">
                <a:solidFill>
                  <a:schemeClr val="tx1">
                    <a:lumMod val="95000"/>
                    <a:lumOff val="5000"/>
                  </a:schemeClr>
                </a:solidFill>
              </a:rPr>
              <a:t>a sorting algorithm</a:t>
            </a:r>
            <a:r>
              <a:rPr lang="en-GB" b="0" i="0" dirty="0">
                <a:solidFill>
                  <a:schemeClr val="tx1">
                    <a:lumMod val="95000"/>
                    <a:lumOff val="5000"/>
                  </a:schemeClr>
                </a:solidFill>
                <a:effectLst/>
              </a:rPr>
              <a:t> that compares two adjacent elements and swaps them until they are in the intended order.</a:t>
            </a:r>
          </a:p>
          <a:p>
            <a:pPr rtl="0" fontAlgn="base">
              <a:spcBef>
                <a:spcPts val="0"/>
              </a:spcBef>
              <a:spcAft>
                <a:spcPts val="0"/>
              </a:spcAft>
            </a:pPr>
            <a:endParaRPr lang="en-GB" sz="2400" b="0" i="0" strike="noStrike" dirty="0">
              <a:solidFill>
                <a:schemeClr val="tx1">
                  <a:lumMod val="95000"/>
                  <a:lumOff val="5000"/>
                </a:schemeClr>
              </a:solidFill>
              <a:effectLst/>
            </a:endParaRPr>
          </a:p>
          <a:p>
            <a:pPr marL="342900" indent="-342900" rtl="0" fontAlgn="base">
              <a:spcBef>
                <a:spcPts val="0"/>
              </a:spcBef>
              <a:spcAft>
                <a:spcPts val="0"/>
              </a:spcAft>
              <a:buFont typeface="Wingdings" panose="05000000000000000000" pitchFamily="2" charset="2"/>
              <a:buChar char="§"/>
            </a:pPr>
            <a:r>
              <a:rPr lang="en-GB" b="0" i="0" dirty="0">
                <a:effectLst/>
              </a:rPr>
              <a:t>Just like the movement of air bubbles in the water that rise up to the surface, each element of the array move to the end in each iteration. Therefore, it is called a bubble sort.</a:t>
            </a:r>
            <a:endParaRPr lang="en-GB" sz="2400" b="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extLst>
              <p:ext uri="{D42A27DB-BD31-4B8C-83A1-F6EECF244321}">
                <p14:modId xmlns:p14="http://schemas.microsoft.com/office/powerpoint/2010/main" val="1622375495"/>
              </p:ext>
            </p:extLst>
          </p:nvPr>
        </p:nvGraphicFramePr>
        <p:xfrm>
          <a:off x="2132012" y="3178075"/>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dirty="0">
                          <a:effectLst/>
                        </a:rPr>
                        <a:t>Time Complexity</a:t>
                      </a:r>
                      <a:endParaRPr lang="en-IN" b="0" dirty="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dirty="0">
                          <a:effectLst/>
                        </a:rPr>
                        <a:t>Best</a:t>
                      </a:r>
                    </a:p>
                  </a:txBody>
                  <a:tcPr marL="228600" marR="228600" marT="114300" marB="114300" anchor="ctr"/>
                </a:tc>
                <a:tc>
                  <a:txBody>
                    <a:bodyPr/>
                    <a:lstStyle/>
                    <a:p>
                      <a:r>
                        <a:rPr lang="en-IN">
                          <a:effectLst/>
                        </a:rPr>
                        <a:t>O(n)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dirty="0">
                          <a:effectLst/>
                        </a:rPr>
                        <a:t>O(n</a:t>
                      </a:r>
                      <a:r>
                        <a:rPr lang="en-IN" baseline="30000" dirty="0">
                          <a:effectLst/>
                        </a:rPr>
                        <a:t>2</a:t>
                      </a:r>
                      <a:r>
                        <a:rPr lang="en-IN" dirty="0">
                          <a:effectLst/>
                        </a:rPr>
                        <a:t>)</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dirty="0">
                          <a:effectLst/>
                        </a:rPr>
                        <a:t>O(1)</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Yes</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140479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Heap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446212" y="762001"/>
            <a:ext cx="10182947" cy="2246769"/>
          </a:xfrm>
          <a:prstGeom prst="rect">
            <a:avLst/>
          </a:prstGeom>
          <a:noFill/>
        </p:spPr>
        <p:txBody>
          <a:bodyPr wrap="square">
            <a:spAutoFit/>
          </a:bodyPr>
          <a:lstStyle/>
          <a:p>
            <a:pPr rtl="0" fontAlgn="base">
              <a:spcBef>
                <a:spcPts val="0"/>
              </a:spcBef>
              <a:spcAft>
                <a:spcPts val="0"/>
              </a:spcAft>
            </a:pPr>
            <a:r>
              <a:rPr lang="en-GB" sz="2000" i="0" strike="noStrike" dirty="0">
                <a:solidFill>
                  <a:schemeClr val="tx1">
                    <a:lumMod val="95000"/>
                    <a:lumOff val="5000"/>
                  </a:schemeClr>
                </a:solidFill>
                <a:effectLst/>
              </a:rPr>
              <a:t>Heap sort processes the elements by creating the min-heap or max-heap using the elements of the given array. Min-heap or max-heap represents the ordering of array in which the root element represents the minimum or maximum element of the array.</a:t>
            </a:r>
          </a:p>
          <a:p>
            <a:pPr rtl="0" fontAlgn="base">
              <a:spcBef>
                <a:spcPts val="0"/>
              </a:spcBef>
              <a:spcAft>
                <a:spcPts val="0"/>
              </a:spcAft>
            </a:pPr>
            <a:endParaRPr lang="en-GB" sz="2000" i="0" strike="noStrike" dirty="0">
              <a:solidFill>
                <a:schemeClr val="tx1">
                  <a:lumMod val="95000"/>
                  <a:lumOff val="5000"/>
                </a:schemeClr>
              </a:solidFill>
              <a:effectLst/>
            </a:endParaRPr>
          </a:p>
          <a:p>
            <a:pPr rtl="0" fontAlgn="base">
              <a:spcBef>
                <a:spcPts val="0"/>
              </a:spcBef>
              <a:spcAft>
                <a:spcPts val="0"/>
              </a:spcAft>
            </a:pPr>
            <a:r>
              <a:rPr lang="en-GB" sz="2000" i="0" strike="noStrike" dirty="0">
                <a:solidFill>
                  <a:schemeClr val="tx1">
                    <a:lumMod val="95000"/>
                    <a:lumOff val="5000"/>
                  </a:schemeClr>
                </a:solidFill>
                <a:effectLst/>
              </a:rPr>
              <a:t>Heap sort basically recursively performs two main operations -</a:t>
            </a:r>
          </a:p>
          <a:p>
            <a:pPr marL="952393" lvl="1" indent="-342900" fontAlgn="base">
              <a:buFont typeface="Arial" panose="020B0604020202020204" pitchFamily="34" charset="0"/>
              <a:buChar char="•"/>
            </a:pPr>
            <a:r>
              <a:rPr lang="en-GB" sz="2000" i="0" strike="noStrike" dirty="0">
                <a:solidFill>
                  <a:schemeClr val="tx1">
                    <a:lumMod val="95000"/>
                    <a:lumOff val="5000"/>
                  </a:schemeClr>
                </a:solidFill>
                <a:effectLst/>
              </a:rPr>
              <a:t>Build a heap H, using the elements of array.</a:t>
            </a:r>
          </a:p>
          <a:p>
            <a:pPr marL="952393" lvl="1" indent="-342900" fontAlgn="base">
              <a:buFont typeface="Arial" panose="020B0604020202020204" pitchFamily="34" charset="0"/>
              <a:buChar char="•"/>
            </a:pPr>
            <a:r>
              <a:rPr lang="en-GB" sz="2000" i="0" strike="noStrike" dirty="0">
                <a:solidFill>
                  <a:schemeClr val="tx1">
                    <a:lumMod val="95000"/>
                    <a:lumOff val="5000"/>
                  </a:schemeClr>
                </a:solidFill>
                <a:effectLst/>
              </a:rPr>
              <a:t>Repeatedly delete the root element of the heap formed in 1st phase.</a:t>
            </a: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extLst>
              <p:ext uri="{D42A27DB-BD31-4B8C-83A1-F6EECF244321}">
                <p14:modId xmlns:p14="http://schemas.microsoft.com/office/powerpoint/2010/main" val="2965951019"/>
              </p:ext>
            </p:extLst>
          </p:nvPr>
        </p:nvGraphicFramePr>
        <p:xfrm>
          <a:off x="2005685" y="3215640"/>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dirty="0">
                          <a:effectLst/>
                        </a:rPr>
                        <a:t>Best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O(1)</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No</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102771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Heap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1141412" y="802928"/>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7174" name="Picture 6" descr="Heap Sort Algorithm">
            <a:extLst>
              <a:ext uri="{FF2B5EF4-FFF2-40B4-BE49-F238E27FC236}">
                <a16:creationId xmlns:a16="http://schemas.microsoft.com/office/drawing/2014/main" id="{F1CDC6BC-3C3C-EABC-0969-CBB1433A4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 y="1334481"/>
            <a:ext cx="3324226" cy="46539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eap Sort Algorithm">
            <a:extLst>
              <a:ext uri="{FF2B5EF4-FFF2-40B4-BE49-F238E27FC236}">
                <a16:creationId xmlns:a16="http://schemas.microsoft.com/office/drawing/2014/main" id="{DF05C1CB-D815-2B6E-2710-D348C4EC5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03" y="2514600"/>
            <a:ext cx="3324226" cy="15231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eap Sort Algorithm">
            <a:extLst>
              <a:ext uri="{FF2B5EF4-FFF2-40B4-BE49-F238E27FC236}">
                <a16:creationId xmlns:a16="http://schemas.microsoft.com/office/drawing/2014/main" id="{7C1AE126-8CCD-C262-19D2-C8C0C5F9C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03" y="4876800"/>
            <a:ext cx="3558057" cy="498128"/>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Heap Sort Algorithm">
            <a:extLst>
              <a:ext uri="{FF2B5EF4-FFF2-40B4-BE49-F238E27FC236}">
                <a16:creationId xmlns:a16="http://schemas.microsoft.com/office/drawing/2014/main" id="{C7EE6B03-5238-5F2B-9B1C-0A068917D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5012" y="151639"/>
            <a:ext cx="3925992" cy="1556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995734-A91E-B0DE-0CF8-34B517336722}"/>
              </a:ext>
            </a:extLst>
          </p:cNvPr>
          <p:cNvSpPr txBox="1"/>
          <p:nvPr/>
        </p:nvSpPr>
        <p:spPr>
          <a:xfrm>
            <a:off x="172415" y="1808146"/>
            <a:ext cx="4702797" cy="707886"/>
          </a:xfrm>
          <a:prstGeom prst="rect">
            <a:avLst/>
          </a:prstGeom>
          <a:noFill/>
        </p:spPr>
        <p:txBody>
          <a:bodyPr wrap="square">
            <a:spAutoFit/>
          </a:bodyPr>
          <a:lstStyle/>
          <a:p>
            <a:r>
              <a:rPr lang="en-GB" sz="2000" b="0" i="0" dirty="0">
                <a:solidFill>
                  <a:srgbClr val="333333"/>
                </a:solidFill>
                <a:effectLst/>
                <a:latin typeface="inter-regular"/>
              </a:rPr>
              <a:t>First, we have to construct a heap from the given array and convert it into max heap.</a:t>
            </a:r>
            <a:endParaRPr lang="en-IN" sz="2000" dirty="0"/>
          </a:p>
        </p:txBody>
      </p:sp>
      <p:sp>
        <p:nvSpPr>
          <p:cNvPr id="7" name="TextBox 6">
            <a:extLst>
              <a:ext uri="{FF2B5EF4-FFF2-40B4-BE49-F238E27FC236}">
                <a16:creationId xmlns:a16="http://schemas.microsoft.com/office/drawing/2014/main" id="{690CF175-579A-4E0D-FDF2-B7D88CAF0EFE}"/>
              </a:ext>
            </a:extLst>
          </p:cNvPr>
          <p:cNvSpPr txBox="1"/>
          <p:nvPr/>
        </p:nvSpPr>
        <p:spPr>
          <a:xfrm>
            <a:off x="119407" y="4191000"/>
            <a:ext cx="4368179" cy="707886"/>
          </a:xfrm>
          <a:prstGeom prst="rect">
            <a:avLst/>
          </a:prstGeom>
          <a:noFill/>
        </p:spPr>
        <p:txBody>
          <a:bodyPr wrap="square">
            <a:spAutoFit/>
          </a:bodyPr>
          <a:lstStyle/>
          <a:p>
            <a:r>
              <a:rPr lang="en-GB" sz="2000" b="0" i="0" dirty="0">
                <a:solidFill>
                  <a:srgbClr val="333333"/>
                </a:solidFill>
                <a:effectLst/>
                <a:latin typeface="inter-regular"/>
              </a:rPr>
              <a:t>After converting the given heap into max heap, the array elements are -</a:t>
            </a:r>
            <a:endParaRPr lang="en-IN" sz="2000" dirty="0"/>
          </a:p>
        </p:txBody>
      </p:sp>
      <p:sp>
        <p:nvSpPr>
          <p:cNvPr id="9" name="TextBox 8">
            <a:extLst>
              <a:ext uri="{FF2B5EF4-FFF2-40B4-BE49-F238E27FC236}">
                <a16:creationId xmlns:a16="http://schemas.microsoft.com/office/drawing/2014/main" id="{9C56356C-7590-03EF-F12F-53E6A627E6A5}"/>
              </a:ext>
            </a:extLst>
          </p:cNvPr>
          <p:cNvSpPr txBox="1"/>
          <p:nvPr/>
        </p:nvSpPr>
        <p:spPr>
          <a:xfrm>
            <a:off x="109604" y="5410200"/>
            <a:ext cx="5984807" cy="1323439"/>
          </a:xfrm>
          <a:prstGeom prst="rect">
            <a:avLst/>
          </a:prstGeom>
          <a:noFill/>
        </p:spPr>
        <p:txBody>
          <a:bodyPr wrap="square">
            <a:spAutoFit/>
          </a:bodyPr>
          <a:lstStyle/>
          <a:p>
            <a:r>
              <a:rPr lang="en-GB" sz="2000" b="0" i="0" dirty="0">
                <a:solidFill>
                  <a:srgbClr val="333333"/>
                </a:solidFill>
                <a:effectLst/>
                <a:latin typeface="inter-regular"/>
              </a:rPr>
              <a:t>Next, we have to delete the root element </a:t>
            </a:r>
            <a:r>
              <a:rPr lang="en-GB" sz="2000" b="1" i="0" dirty="0">
                <a:solidFill>
                  <a:srgbClr val="333333"/>
                </a:solidFill>
                <a:effectLst/>
                <a:latin typeface="inter-bold"/>
              </a:rPr>
              <a:t>(89)</a:t>
            </a:r>
            <a:r>
              <a:rPr lang="en-GB" sz="2000" b="0" i="0" dirty="0">
                <a:solidFill>
                  <a:srgbClr val="333333"/>
                </a:solidFill>
                <a:effectLst/>
                <a:latin typeface="inter-regular"/>
              </a:rPr>
              <a:t> from the max heap. To delete this node, we have to swap it with the last node, i.e. </a:t>
            </a:r>
            <a:r>
              <a:rPr lang="en-GB" sz="2000" b="1" i="0" dirty="0">
                <a:solidFill>
                  <a:srgbClr val="333333"/>
                </a:solidFill>
                <a:effectLst/>
                <a:latin typeface="inter-bold"/>
              </a:rPr>
              <a:t>(11).</a:t>
            </a:r>
            <a:r>
              <a:rPr lang="en-GB" sz="2000" b="0" i="0" dirty="0">
                <a:solidFill>
                  <a:srgbClr val="333333"/>
                </a:solidFill>
                <a:effectLst/>
                <a:latin typeface="inter-regular"/>
              </a:rPr>
              <a:t> After deleting the root element, we again have to </a:t>
            </a:r>
            <a:r>
              <a:rPr lang="en-GB" sz="2000" b="0" i="0" dirty="0" err="1">
                <a:solidFill>
                  <a:srgbClr val="333333"/>
                </a:solidFill>
                <a:effectLst/>
                <a:latin typeface="inter-regular"/>
              </a:rPr>
              <a:t>heapify</a:t>
            </a:r>
            <a:r>
              <a:rPr lang="en-GB" sz="2000" b="0" i="0" dirty="0">
                <a:solidFill>
                  <a:srgbClr val="333333"/>
                </a:solidFill>
                <a:effectLst/>
                <a:latin typeface="inter-regular"/>
              </a:rPr>
              <a:t> it to convert it into max heap.</a:t>
            </a:r>
            <a:endParaRPr lang="en-IN" sz="2000" dirty="0"/>
          </a:p>
        </p:txBody>
      </p:sp>
      <p:sp>
        <p:nvSpPr>
          <p:cNvPr id="11" name="TextBox 10">
            <a:extLst>
              <a:ext uri="{FF2B5EF4-FFF2-40B4-BE49-F238E27FC236}">
                <a16:creationId xmlns:a16="http://schemas.microsoft.com/office/drawing/2014/main" id="{AC842E2E-FC5E-2522-163B-22BE08F81CB3}"/>
              </a:ext>
            </a:extLst>
          </p:cNvPr>
          <p:cNvSpPr txBox="1"/>
          <p:nvPr/>
        </p:nvSpPr>
        <p:spPr>
          <a:xfrm>
            <a:off x="6142519" y="1654257"/>
            <a:ext cx="5686546" cy="1015663"/>
          </a:xfrm>
          <a:prstGeom prst="rect">
            <a:avLst/>
          </a:prstGeom>
          <a:noFill/>
        </p:spPr>
        <p:txBody>
          <a:bodyPr wrap="square">
            <a:spAutoFit/>
          </a:bodyPr>
          <a:lstStyle/>
          <a:p>
            <a:pPr algn="just"/>
            <a:r>
              <a:rPr lang="en-GB" sz="2000" b="0" i="0" dirty="0">
                <a:solidFill>
                  <a:srgbClr val="333333"/>
                </a:solidFill>
                <a:effectLst/>
                <a:latin typeface="inter-regular"/>
              </a:rPr>
              <a:t>After swapping the array element </a:t>
            </a:r>
            <a:r>
              <a:rPr lang="en-GB" sz="2000" b="1" i="0" dirty="0">
                <a:solidFill>
                  <a:srgbClr val="333333"/>
                </a:solidFill>
                <a:effectLst/>
                <a:latin typeface="inter-bold"/>
              </a:rPr>
              <a:t>89</a:t>
            </a:r>
            <a:r>
              <a:rPr lang="en-GB" sz="2000" b="0" i="0" dirty="0">
                <a:solidFill>
                  <a:srgbClr val="333333"/>
                </a:solidFill>
                <a:effectLst/>
                <a:latin typeface="inter-regular"/>
              </a:rPr>
              <a:t> with </a:t>
            </a:r>
            <a:r>
              <a:rPr lang="en-GB" sz="2000" b="1" i="0" dirty="0">
                <a:solidFill>
                  <a:srgbClr val="333333"/>
                </a:solidFill>
                <a:effectLst/>
                <a:latin typeface="inter-bold"/>
              </a:rPr>
              <a:t>11,</a:t>
            </a:r>
            <a:r>
              <a:rPr lang="en-GB" sz="2000" b="0" i="0" dirty="0">
                <a:solidFill>
                  <a:srgbClr val="333333"/>
                </a:solidFill>
                <a:effectLst/>
                <a:latin typeface="inter-regular"/>
              </a:rPr>
              <a:t> and converting the heap into max-heap, the elements of array are -</a:t>
            </a:r>
            <a:endParaRPr lang="en-IN" sz="2000" dirty="0"/>
          </a:p>
        </p:txBody>
      </p:sp>
      <p:pic>
        <p:nvPicPr>
          <p:cNvPr id="7182" name="Picture 14" descr="Heap Sort Algorithm">
            <a:extLst>
              <a:ext uri="{FF2B5EF4-FFF2-40B4-BE49-F238E27FC236}">
                <a16:creationId xmlns:a16="http://schemas.microsoft.com/office/drawing/2014/main" id="{063DB359-2645-921B-71DD-36E6488A42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6038" y="2362200"/>
            <a:ext cx="3762374" cy="5267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01293E1-6871-9E86-0264-BBE3FEB5FFD7}"/>
              </a:ext>
            </a:extLst>
          </p:cNvPr>
          <p:cNvSpPr txBox="1"/>
          <p:nvPr/>
        </p:nvSpPr>
        <p:spPr>
          <a:xfrm>
            <a:off x="6170612" y="2965373"/>
            <a:ext cx="5898806" cy="1631216"/>
          </a:xfrm>
          <a:prstGeom prst="rect">
            <a:avLst/>
          </a:prstGeom>
          <a:noFill/>
        </p:spPr>
        <p:txBody>
          <a:bodyPr wrap="square">
            <a:spAutoFit/>
          </a:bodyPr>
          <a:lstStyle/>
          <a:p>
            <a:pPr algn="just"/>
            <a:r>
              <a:rPr lang="en-GB" sz="2000" b="0" i="0" dirty="0">
                <a:effectLst/>
                <a:latin typeface="inter-regular"/>
              </a:rPr>
              <a:t>In the next step, again, we have to delete the root element </a:t>
            </a:r>
            <a:r>
              <a:rPr lang="en-GB" sz="2000" b="1" i="0" dirty="0">
                <a:effectLst/>
                <a:latin typeface="inter-bold"/>
              </a:rPr>
              <a:t>(81)</a:t>
            </a:r>
            <a:r>
              <a:rPr lang="en-GB" sz="2000" b="0" i="0" dirty="0">
                <a:effectLst/>
                <a:latin typeface="inter-regular"/>
              </a:rPr>
              <a:t> from the max heap. To delete this node, we have to swap it with the last node, i.e. </a:t>
            </a:r>
            <a:r>
              <a:rPr lang="en-GB" sz="2000" b="1" i="0" dirty="0">
                <a:effectLst/>
                <a:latin typeface="inter-bold"/>
              </a:rPr>
              <a:t>(54).</a:t>
            </a:r>
            <a:r>
              <a:rPr lang="en-GB" sz="2000" b="0" i="0" dirty="0">
                <a:effectLst/>
                <a:latin typeface="inter-regular"/>
              </a:rPr>
              <a:t> After deleting the root element, we again have to </a:t>
            </a:r>
            <a:r>
              <a:rPr lang="en-GB" sz="2000" b="0" i="0" dirty="0" err="1">
                <a:effectLst/>
                <a:latin typeface="inter-regular"/>
              </a:rPr>
              <a:t>heapify</a:t>
            </a:r>
            <a:r>
              <a:rPr lang="en-GB" sz="2000" b="0" i="0" dirty="0">
                <a:effectLst/>
                <a:latin typeface="inter-regular"/>
              </a:rPr>
              <a:t> it to convert it into max heap.</a:t>
            </a:r>
            <a:endParaRPr lang="en-IN" sz="2000" dirty="0"/>
          </a:p>
        </p:txBody>
      </p:sp>
      <p:pic>
        <p:nvPicPr>
          <p:cNvPr id="7184" name="Picture 16" descr="Heap Sort Algorithm">
            <a:extLst>
              <a:ext uri="{FF2B5EF4-FFF2-40B4-BE49-F238E27FC236}">
                <a16:creationId xmlns:a16="http://schemas.microsoft.com/office/drawing/2014/main" id="{9A89E28C-42C7-1071-3EF6-FC27E9CD7C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5012" y="4743141"/>
            <a:ext cx="4368179" cy="173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23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Heap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1141412" y="802928"/>
            <a:ext cx="3481594" cy="461665"/>
          </a:xfrm>
          <a:prstGeom prst="rect">
            <a:avLst/>
          </a:prstGeom>
          <a:noFill/>
        </p:spPr>
        <p:txBody>
          <a:bodyPr wrap="none" rtlCol="0">
            <a:spAutoFit/>
          </a:bodyPr>
          <a:lstStyle/>
          <a:p>
            <a:r>
              <a:rPr lang="en-IN" b="1" dirty="0">
                <a:solidFill>
                  <a:schemeClr val="tx1">
                    <a:lumMod val="95000"/>
                    <a:lumOff val="5000"/>
                  </a:schemeClr>
                </a:solidFill>
              </a:rPr>
              <a:t>Example Continued…: </a:t>
            </a:r>
          </a:p>
        </p:txBody>
      </p:sp>
      <p:sp>
        <p:nvSpPr>
          <p:cNvPr id="4" name="TextBox 3">
            <a:extLst>
              <a:ext uri="{FF2B5EF4-FFF2-40B4-BE49-F238E27FC236}">
                <a16:creationId xmlns:a16="http://schemas.microsoft.com/office/drawing/2014/main" id="{5C995734-A91E-B0DE-0CF8-34B517336722}"/>
              </a:ext>
            </a:extLst>
          </p:cNvPr>
          <p:cNvSpPr txBox="1"/>
          <p:nvPr/>
        </p:nvSpPr>
        <p:spPr>
          <a:xfrm>
            <a:off x="119407" y="1376838"/>
            <a:ext cx="4984406" cy="1015663"/>
          </a:xfrm>
          <a:prstGeom prst="rect">
            <a:avLst/>
          </a:prstGeom>
          <a:noFill/>
        </p:spPr>
        <p:txBody>
          <a:bodyPr wrap="square">
            <a:spAutoFit/>
          </a:bodyPr>
          <a:lstStyle/>
          <a:p>
            <a:r>
              <a:rPr lang="en-GB" sz="2000" b="0" i="0" dirty="0">
                <a:solidFill>
                  <a:srgbClr val="333333"/>
                </a:solidFill>
                <a:effectLst/>
                <a:latin typeface="inter-regular"/>
              </a:rPr>
              <a:t>After swapping the array element </a:t>
            </a:r>
            <a:r>
              <a:rPr lang="en-GB" sz="2000" b="1" i="0" dirty="0">
                <a:solidFill>
                  <a:srgbClr val="333333"/>
                </a:solidFill>
                <a:effectLst/>
                <a:latin typeface="inter-bold"/>
              </a:rPr>
              <a:t>81</a:t>
            </a:r>
            <a:r>
              <a:rPr lang="en-GB" sz="2000" b="0" i="0" dirty="0">
                <a:solidFill>
                  <a:srgbClr val="333333"/>
                </a:solidFill>
                <a:effectLst/>
                <a:latin typeface="inter-regular"/>
              </a:rPr>
              <a:t> with </a:t>
            </a:r>
            <a:r>
              <a:rPr lang="en-GB" sz="2000" b="1" i="0" dirty="0">
                <a:solidFill>
                  <a:srgbClr val="333333"/>
                </a:solidFill>
                <a:effectLst/>
                <a:latin typeface="inter-bold"/>
              </a:rPr>
              <a:t>54</a:t>
            </a:r>
            <a:r>
              <a:rPr lang="en-GB" sz="2000" b="0" i="0" dirty="0">
                <a:solidFill>
                  <a:srgbClr val="333333"/>
                </a:solidFill>
                <a:effectLst/>
                <a:latin typeface="inter-regular"/>
              </a:rPr>
              <a:t> and converting the heap into max-heap, the elements of array are -</a:t>
            </a:r>
            <a:endParaRPr lang="en-IN" sz="2800" dirty="0"/>
          </a:p>
        </p:txBody>
      </p:sp>
      <p:sp>
        <p:nvSpPr>
          <p:cNvPr id="7" name="TextBox 6">
            <a:extLst>
              <a:ext uri="{FF2B5EF4-FFF2-40B4-BE49-F238E27FC236}">
                <a16:creationId xmlns:a16="http://schemas.microsoft.com/office/drawing/2014/main" id="{690CF175-579A-4E0D-FDF2-B7D88CAF0EFE}"/>
              </a:ext>
            </a:extLst>
          </p:cNvPr>
          <p:cNvSpPr txBox="1"/>
          <p:nvPr/>
        </p:nvSpPr>
        <p:spPr>
          <a:xfrm>
            <a:off x="85206" y="3007338"/>
            <a:ext cx="5594006" cy="1631216"/>
          </a:xfrm>
          <a:prstGeom prst="rect">
            <a:avLst/>
          </a:prstGeom>
          <a:noFill/>
        </p:spPr>
        <p:txBody>
          <a:bodyPr wrap="square">
            <a:spAutoFit/>
          </a:bodyPr>
          <a:lstStyle/>
          <a:p>
            <a:pPr algn="just"/>
            <a:r>
              <a:rPr lang="en-GB" sz="2000" b="0" i="0" dirty="0">
                <a:solidFill>
                  <a:srgbClr val="333333"/>
                </a:solidFill>
                <a:effectLst/>
                <a:latin typeface="inter-regular"/>
              </a:rPr>
              <a:t>In the next step, we have to delete the root element </a:t>
            </a:r>
            <a:r>
              <a:rPr lang="en-GB" sz="2000" b="1" i="0" dirty="0">
                <a:solidFill>
                  <a:srgbClr val="333333"/>
                </a:solidFill>
                <a:effectLst/>
                <a:latin typeface="inter-bold"/>
              </a:rPr>
              <a:t>(76)</a:t>
            </a:r>
            <a:r>
              <a:rPr lang="en-GB" sz="2000" b="0" i="0" dirty="0">
                <a:solidFill>
                  <a:srgbClr val="333333"/>
                </a:solidFill>
                <a:effectLst/>
                <a:latin typeface="inter-regular"/>
              </a:rPr>
              <a:t> from the max heap again. To delete this node, we have to swap it with the last node, i.e. </a:t>
            </a:r>
            <a:r>
              <a:rPr lang="en-GB" sz="2000" b="1" i="0" dirty="0">
                <a:solidFill>
                  <a:srgbClr val="333333"/>
                </a:solidFill>
                <a:effectLst/>
                <a:latin typeface="inter-bold"/>
              </a:rPr>
              <a:t>(9).</a:t>
            </a:r>
            <a:r>
              <a:rPr lang="en-GB" sz="2000" b="0" i="0" dirty="0">
                <a:solidFill>
                  <a:srgbClr val="333333"/>
                </a:solidFill>
                <a:effectLst/>
                <a:latin typeface="inter-regular"/>
              </a:rPr>
              <a:t> After deleting the root element, we again have to </a:t>
            </a:r>
            <a:r>
              <a:rPr lang="en-GB" sz="2000" b="0" i="0" dirty="0" err="1">
                <a:solidFill>
                  <a:srgbClr val="333333"/>
                </a:solidFill>
                <a:effectLst/>
                <a:latin typeface="inter-regular"/>
              </a:rPr>
              <a:t>heapify</a:t>
            </a:r>
            <a:r>
              <a:rPr lang="en-GB" sz="2000" b="0" i="0" dirty="0">
                <a:solidFill>
                  <a:srgbClr val="333333"/>
                </a:solidFill>
                <a:effectLst/>
                <a:latin typeface="inter-regular"/>
              </a:rPr>
              <a:t> it to convert it into max heap.</a:t>
            </a:r>
            <a:endParaRPr lang="en-IN" sz="2800" dirty="0"/>
          </a:p>
        </p:txBody>
      </p:sp>
      <p:sp>
        <p:nvSpPr>
          <p:cNvPr id="11" name="TextBox 10">
            <a:extLst>
              <a:ext uri="{FF2B5EF4-FFF2-40B4-BE49-F238E27FC236}">
                <a16:creationId xmlns:a16="http://schemas.microsoft.com/office/drawing/2014/main" id="{AC842E2E-FC5E-2522-163B-22BE08F81CB3}"/>
              </a:ext>
            </a:extLst>
          </p:cNvPr>
          <p:cNvSpPr txBox="1"/>
          <p:nvPr/>
        </p:nvSpPr>
        <p:spPr>
          <a:xfrm>
            <a:off x="6156757" y="1481340"/>
            <a:ext cx="5810854" cy="1631216"/>
          </a:xfrm>
          <a:prstGeom prst="rect">
            <a:avLst/>
          </a:prstGeom>
          <a:noFill/>
        </p:spPr>
        <p:txBody>
          <a:bodyPr wrap="square">
            <a:spAutoFit/>
          </a:bodyPr>
          <a:lstStyle/>
          <a:p>
            <a:pPr algn="just"/>
            <a:r>
              <a:rPr lang="en-GB" sz="2000" b="0" i="0" dirty="0">
                <a:effectLst/>
                <a:latin typeface="inter-regular"/>
              </a:rPr>
              <a:t>In the next step, again we have to delete the root element </a:t>
            </a:r>
            <a:r>
              <a:rPr lang="en-GB" sz="2000" b="1" i="0" dirty="0">
                <a:effectLst/>
                <a:latin typeface="inter-bold"/>
              </a:rPr>
              <a:t>(54)</a:t>
            </a:r>
            <a:r>
              <a:rPr lang="en-GB" sz="2000" b="0" i="0" dirty="0">
                <a:effectLst/>
                <a:latin typeface="inter-regular"/>
              </a:rPr>
              <a:t> from the max heap. To delete this node, we have to swap it with the last node, i.e. </a:t>
            </a:r>
            <a:r>
              <a:rPr lang="en-GB" sz="2000" b="1" i="0" dirty="0">
                <a:effectLst/>
                <a:latin typeface="inter-bold"/>
              </a:rPr>
              <a:t>(14).</a:t>
            </a:r>
            <a:r>
              <a:rPr lang="en-GB" sz="2000" b="0" i="0" dirty="0">
                <a:effectLst/>
                <a:latin typeface="inter-regular"/>
              </a:rPr>
              <a:t> After deleting the root element, we again have to </a:t>
            </a:r>
            <a:r>
              <a:rPr lang="en-GB" sz="2000" b="0" i="0" dirty="0" err="1">
                <a:effectLst/>
                <a:latin typeface="inter-regular"/>
              </a:rPr>
              <a:t>heapify</a:t>
            </a:r>
            <a:r>
              <a:rPr lang="en-GB" sz="2000" b="0" i="0" dirty="0">
                <a:effectLst/>
                <a:latin typeface="inter-regular"/>
              </a:rPr>
              <a:t> it to convert it into max heap.</a:t>
            </a:r>
            <a:endParaRPr lang="en-IN" sz="2800" dirty="0"/>
          </a:p>
        </p:txBody>
      </p:sp>
      <p:sp>
        <p:nvSpPr>
          <p:cNvPr id="13" name="TextBox 12">
            <a:extLst>
              <a:ext uri="{FF2B5EF4-FFF2-40B4-BE49-F238E27FC236}">
                <a16:creationId xmlns:a16="http://schemas.microsoft.com/office/drawing/2014/main" id="{E01293E1-6871-9E86-0264-BBE3FEB5FFD7}"/>
              </a:ext>
            </a:extLst>
          </p:cNvPr>
          <p:cNvSpPr txBox="1"/>
          <p:nvPr/>
        </p:nvSpPr>
        <p:spPr>
          <a:xfrm>
            <a:off x="6144211" y="4882080"/>
            <a:ext cx="5898806" cy="1015663"/>
          </a:xfrm>
          <a:prstGeom prst="rect">
            <a:avLst/>
          </a:prstGeom>
          <a:noFill/>
        </p:spPr>
        <p:txBody>
          <a:bodyPr wrap="square">
            <a:spAutoFit/>
          </a:bodyPr>
          <a:lstStyle/>
          <a:p>
            <a:pPr algn="just"/>
            <a:r>
              <a:rPr lang="en-GB" sz="2000" b="0" i="0" dirty="0">
                <a:solidFill>
                  <a:srgbClr val="333333"/>
                </a:solidFill>
                <a:effectLst/>
                <a:latin typeface="inter-regular"/>
              </a:rPr>
              <a:t>After swapping the array element </a:t>
            </a:r>
            <a:r>
              <a:rPr lang="en-GB" sz="2000" b="1" i="0" dirty="0">
                <a:solidFill>
                  <a:srgbClr val="333333"/>
                </a:solidFill>
                <a:effectLst/>
                <a:latin typeface="inter-bold"/>
              </a:rPr>
              <a:t>54</a:t>
            </a:r>
            <a:r>
              <a:rPr lang="en-GB" sz="2000" b="0" i="0" dirty="0">
                <a:solidFill>
                  <a:srgbClr val="333333"/>
                </a:solidFill>
                <a:effectLst/>
                <a:latin typeface="inter-regular"/>
              </a:rPr>
              <a:t> with </a:t>
            </a:r>
            <a:r>
              <a:rPr lang="en-GB" sz="2000" b="1" i="0" dirty="0">
                <a:solidFill>
                  <a:srgbClr val="333333"/>
                </a:solidFill>
                <a:effectLst/>
                <a:latin typeface="inter-bold"/>
              </a:rPr>
              <a:t>14</a:t>
            </a:r>
            <a:r>
              <a:rPr lang="en-GB" sz="2000" b="0" i="0" dirty="0">
                <a:solidFill>
                  <a:srgbClr val="333333"/>
                </a:solidFill>
                <a:effectLst/>
                <a:latin typeface="inter-regular"/>
              </a:rPr>
              <a:t> and converting the heap into max-heap, the elements of array are -</a:t>
            </a:r>
            <a:endParaRPr lang="en-IN" sz="2800" dirty="0"/>
          </a:p>
        </p:txBody>
      </p:sp>
      <p:pic>
        <p:nvPicPr>
          <p:cNvPr id="9218" name="Picture 2" descr="Heap Sort Algorithm">
            <a:extLst>
              <a:ext uri="{FF2B5EF4-FFF2-40B4-BE49-F238E27FC236}">
                <a16:creationId xmlns:a16="http://schemas.microsoft.com/office/drawing/2014/main" id="{1DF0C377-8CEC-85D2-642B-4CC207B4A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26" y="2286000"/>
            <a:ext cx="4403380" cy="61647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eap Sort Algorithm">
            <a:extLst>
              <a:ext uri="{FF2B5EF4-FFF2-40B4-BE49-F238E27FC236}">
                <a16:creationId xmlns:a16="http://schemas.microsoft.com/office/drawing/2014/main" id="{FA8B3772-A466-9572-EF85-04F32200A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32" y="4695662"/>
            <a:ext cx="4866206" cy="19287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56D46AA-96F2-1F74-2142-32E77C414D2F}"/>
              </a:ext>
            </a:extLst>
          </p:cNvPr>
          <p:cNvSpPr/>
          <p:nvPr/>
        </p:nvSpPr>
        <p:spPr>
          <a:xfrm>
            <a:off x="-32068" y="-13251"/>
            <a:ext cx="9483750" cy="762000"/>
          </a:xfrm>
          <a:prstGeom prst="rect">
            <a:avLst/>
          </a:prstGeom>
        </p:spPr>
        <p:txBody>
          <a:bodyPr vert="horz" lIns="121899" tIns="60949" rIns="121899" bIns="60949" rtlCol="0" anchor="b">
            <a:noAutofit/>
          </a:bodyPr>
          <a:lstStyle/>
          <a:p>
            <a:r>
              <a:rPr lang="en-US" sz="4000" b="1"/>
              <a:t>Heap Sort </a:t>
            </a:r>
            <a:endParaRPr lang="en-US" sz="4000" b="1" dirty="0"/>
          </a:p>
        </p:txBody>
      </p:sp>
      <p:sp>
        <p:nvSpPr>
          <p:cNvPr id="8" name="TextBox 7">
            <a:extLst>
              <a:ext uri="{FF2B5EF4-FFF2-40B4-BE49-F238E27FC236}">
                <a16:creationId xmlns:a16="http://schemas.microsoft.com/office/drawing/2014/main" id="{A1D5B538-8D34-6E21-395B-CDDFFE8E5220}"/>
              </a:ext>
            </a:extLst>
          </p:cNvPr>
          <p:cNvSpPr txBox="1"/>
          <p:nvPr/>
        </p:nvSpPr>
        <p:spPr>
          <a:xfrm>
            <a:off x="6144211" y="147417"/>
            <a:ext cx="5898806" cy="1015663"/>
          </a:xfrm>
          <a:prstGeom prst="rect">
            <a:avLst/>
          </a:prstGeom>
          <a:noFill/>
        </p:spPr>
        <p:txBody>
          <a:bodyPr wrap="square">
            <a:spAutoFit/>
          </a:bodyPr>
          <a:lstStyle/>
          <a:p>
            <a:pPr algn="just"/>
            <a:r>
              <a:rPr lang="en-GB" sz="2000" b="0" i="0" dirty="0">
                <a:effectLst/>
                <a:latin typeface="inter-regular"/>
              </a:rPr>
              <a:t>After swapping the array element </a:t>
            </a:r>
            <a:r>
              <a:rPr lang="en-GB" sz="2000" b="1" i="0" dirty="0">
                <a:effectLst/>
                <a:latin typeface="inter-bold"/>
              </a:rPr>
              <a:t>76</a:t>
            </a:r>
            <a:r>
              <a:rPr lang="en-GB" sz="2000" b="0" i="0" dirty="0">
                <a:effectLst/>
                <a:latin typeface="inter-regular"/>
              </a:rPr>
              <a:t> with </a:t>
            </a:r>
            <a:r>
              <a:rPr lang="en-GB" sz="2000" b="1" i="0" dirty="0">
                <a:effectLst/>
                <a:latin typeface="inter-bold"/>
              </a:rPr>
              <a:t>9</a:t>
            </a:r>
            <a:r>
              <a:rPr lang="en-GB" sz="2000" b="0" i="0" dirty="0">
                <a:effectLst/>
                <a:latin typeface="inter-regular"/>
              </a:rPr>
              <a:t> and converting the heap into max-heap, the elements of array are -</a:t>
            </a:r>
            <a:endParaRPr lang="en-IN" sz="2000" dirty="0"/>
          </a:p>
        </p:txBody>
      </p:sp>
      <p:pic>
        <p:nvPicPr>
          <p:cNvPr id="9222" name="Picture 6" descr="Heap Sort Algorithm">
            <a:extLst>
              <a:ext uri="{FF2B5EF4-FFF2-40B4-BE49-F238E27FC236}">
                <a16:creationId xmlns:a16="http://schemas.microsoft.com/office/drawing/2014/main" id="{7A3094EC-B208-8F77-940F-458C748677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5820" y="815007"/>
            <a:ext cx="4286249" cy="6000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eap Sort Algorithm">
            <a:extLst>
              <a:ext uri="{FF2B5EF4-FFF2-40B4-BE49-F238E27FC236}">
                <a16:creationId xmlns:a16="http://schemas.microsoft.com/office/drawing/2014/main" id="{E559FBD6-C147-D6EA-3AA8-F26BF29EB5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286" y="3038316"/>
            <a:ext cx="3959139" cy="1569259"/>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eap Sort Algorithm">
            <a:extLst>
              <a:ext uri="{FF2B5EF4-FFF2-40B4-BE49-F238E27FC236}">
                <a16:creationId xmlns:a16="http://schemas.microsoft.com/office/drawing/2014/main" id="{8763D43C-A4ED-5E6F-8E22-A8C8C88CEF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7286" y="6042993"/>
            <a:ext cx="3852657" cy="539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891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Heap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1141412" y="802928"/>
            <a:ext cx="3481594" cy="461665"/>
          </a:xfrm>
          <a:prstGeom prst="rect">
            <a:avLst/>
          </a:prstGeom>
          <a:noFill/>
        </p:spPr>
        <p:txBody>
          <a:bodyPr wrap="none" rtlCol="0">
            <a:spAutoFit/>
          </a:bodyPr>
          <a:lstStyle/>
          <a:p>
            <a:r>
              <a:rPr lang="en-IN" b="1" dirty="0">
                <a:solidFill>
                  <a:schemeClr val="tx1">
                    <a:lumMod val="95000"/>
                    <a:lumOff val="5000"/>
                  </a:schemeClr>
                </a:solidFill>
              </a:rPr>
              <a:t>Example Continued…: </a:t>
            </a:r>
          </a:p>
        </p:txBody>
      </p:sp>
      <p:sp>
        <p:nvSpPr>
          <p:cNvPr id="4" name="TextBox 3">
            <a:extLst>
              <a:ext uri="{FF2B5EF4-FFF2-40B4-BE49-F238E27FC236}">
                <a16:creationId xmlns:a16="http://schemas.microsoft.com/office/drawing/2014/main" id="{5C995734-A91E-B0DE-0CF8-34B517336722}"/>
              </a:ext>
            </a:extLst>
          </p:cNvPr>
          <p:cNvSpPr txBox="1"/>
          <p:nvPr/>
        </p:nvSpPr>
        <p:spPr>
          <a:xfrm>
            <a:off x="119406" y="1219200"/>
            <a:ext cx="5517805" cy="2492990"/>
          </a:xfrm>
          <a:prstGeom prst="rect">
            <a:avLst/>
          </a:prstGeom>
          <a:noFill/>
        </p:spPr>
        <p:txBody>
          <a:bodyPr wrap="square">
            <a:spAutoFit/>
          </a:bodyPr>
          <a:lstStyle/>
          <a:p>
            <a:pPr algn="just"/>
            <a:r>
              <a:rPr lang="en-GB" sz="2000" b="0" i="0" dirty="0">
                <a:solidFill>
                  <a:srgbClr val="333333"/>
                </a:solidFill>
                <a:effectLst/>
                <a:latin typeface="inter-regular"/>
              </a:rPr>
              <a:t>In the next step, again we have to delete the root element </a:t>
            </a:r>
            <a:r>
              <a:rPr lang="en-GB" sz="2000" b="1" i="0" dirty="0">
                <a:solidFill>
                  <a:srgbClr val="333333"/>
                </a:solidFill>
                <a:effectLst/>
                <a:latin typeface="inter-bold"/>
              </a:rPr>
              <a:t>(22)</a:t>
            </a:r>
            <a:r>
              <a:rPr lang="en-GB" sz="2000" b="0" i="0" dirty="0">
                <a:solidFill>
                  <a:srgbClr val="333333"/>
                </a:solidFill>
                <a:effectLst/>
                <a:latin typeface="inter-regular"/>
              </a:rPr>
              <a:t> from the max heap. To delete this node, we have to swap it with the last node, i.e. </a:t>
            </a:r>
            <a:r>
              <a:rPr lang="en-GB" sz="2000" b="1" i="0" dirty="0">
                <a:solidFill>
                  <a:srgbClr val="333333"/>
                </a:solidFill>
                <a:effectLst/>
                <a:latin typeface="inter-bold"/>
              </a:rPr>
              <a:t>(11).</a:t>
            </a:r>
            <a:r>
              <a:rPr lang="en-GB" sz="2000" b="0" i="0" dirty="0">
                <a:solidFill>
                  <a:srgbClr val="333333"/>
                </a:solidFill>
                <a:effectLst/>
                <a:latin typeface="inter-regular"/>
              </a:rPr>
              <a:t> After deleting the root element, we again have to </a:t>
            </a:r>
            <a:r>
              <a:rPr lang="en-GB" sz="2000" b="0" i="0" dirty="0" err="1">
                <a:solidFill>
                  <a:srgbClr val="333333"/>
                </a:solidFill>
                <a:effectLst/>
                <a:latin typeface="inter-regular"/>
              </a:rPr>
              <a:t>heapify</a:t>
            </a:r>
            <a:r>
              <a:rPr lang="en-GB" sz="2000" b="0" i="0" dirty="0">
                <a:solidFill>
                  <a:srgbClr val="333333"/>
                </a:solidFill>
                <a:effectLst/>
                <a:latin typeface="inter-regular"/>
              </a:rPr>
              <a:t> it to convert it into max heap.</a:t>
            </a:r>
          </a:p>
          <a:p>
            <a:br>
              <a:rPr lang="en-GB" sz="2000" dirty="0"/>
            </a:br>
            <a:endParaRPr lang="en-IN" sz="3600" dirty="0"/>
          </a:p>
        </p:txBody>
      </p:sp>
      <p:sp>
        <p:nvSpPr>
          <p:cNvPr id="13" name="TextBox 12">
            <a:extLst>
              <a:ext uri="{FF2B5EF4-FFF2-40B4-BE49-F238E27FC236}">
                <a16:creationId xmlns:a16="http://schemas.microsoft.com/office/drawing/2014/main" id="{E01293E1-6871-9E86-0264-BBE3FEB5FFD7}"/>
              </a:ext>
            </a:extLst>
          </p:cNvPr>
          <p:cNvSpPr txBox="1"/>
          <p:nvPr/>
        </p:nvSpPr>
        <p:spPr>
          <a:xfrm>
            <a:off x="6152458" y="2331184"/>
            <a:ext cx="5898806" cy="1631216"/>
          </a:xfrm>
          <a:prstGeom prst="rect">
            <a:avLst/>
          </a:prstGeom>
          <a:noFill/>
        </p:spPr>
        <p:txBody>
          <a:bodyPr wrap="square">
            <a:spAutoFit/>
          </a:bodyPr>
          <a:lstStyle/>
          <a:p>
            <a:pPr algn="just"/>
            <a:r>
              <a:rPr lang="en-GB" sz="2000" b="0" i="0" dirty="0">
                <a:solidFill>
                  <a:srgbClr val="333333"/>
                </a:solidFill>
                <a:effectLst/>
                <a:latin typeface="inter-regular"/>
              </a:rPr>
              <a:t>In the next step, again we have to delete the root element </a:t>
            </a:r>
            <a:r>
              <a:rPr lang="en-GB" sz="2000" b="1" i="0" dirty="0">
                <a:solidFill>
                  <a:srgbClr val="333333"/>
                </a:solidFill>
                <a:effectLst/>
                <a:latin typeface="inter-bold"/>
              </a:rPr>
              <a:t>(11)</a:t>
            </a:r>
            <a:r>
              <a:rPr lang="en-GB" sz="2000" b="0" i="0" dirty="0">
                <a:solidFill>
                  <a:srgbClr val="333333"/>
                </a:solidFill>
                <a:effectLst/>
                <a:latin typeface="inter-regular"/>
              </a:rPr>
              <a:t> from the max heap. To delete this node, we have to swap it with the last node, i.e. </a:t>
            </a:r>
            <a:r>
              <a:rPr lang="en-GB" sz="2000" b="1" i="0" dirty="0">
                <a:solidFill>
                  <a:srgbClr val="333333"/>
                </a:solidFill>
                <a:effectLst/>
                <a:latin typeface="inter-bold"/>
              </a:rPr>
              <a:t>(9).</a:t>
            </a:r>
            <a:r>
              <a:rPr lang="en-GB" sz="2000" b="0" i="0" dirty="0">
                <a:solidFill>
                  <a:srgbClr val="333333"/>
                </a:solidFill>
                <a:effectLst/>
                <a:latin typeface="inter-regular"/>
              </a:rPr>
              <a:t> After deleting the root element, we again have to </a:t>
            </a:r>
            <a:r>
              <a:rPr lang="en-GB" sz="2000" b="0" i="0" dirty="0" err="1">
                <a:solidFill>
                  <a:srgbClr val="333333"/>
                </a:solidFill>
                <a:effectLst/>
                <a:latin typeface="inter-regular"/>
              </a:rPr>
              <a:t>heapify</a:t>
            </a:r>
            <a:r>
              <a:rPr lang="en-GB" sz="2000" b="0" i="0" dirty="0">
                <a:solidFill>
                  <a:srgbClr val="333333"/>
                </a:solidFill>
                <a:effectLst/>
                <a:latin typeface="inter-regular"/>
              </a:rPr>
              <a:t> it to convert it into max heap.</a:t>
            </a:r>
            <a:endParaRPr lang="en-IN" sz="3600" dirty="0"/>
          </a:p>
        </p:txBody>
      </p:sp>
      <p:sp>
        <p:nvSpPr>
          <p:cNvPr id="2" name="Rectangle 1">
            <a:extLst>
              <a:ext uri="{FF2B5EF4-FFF2-40B4-BE49-F238E27FC236}">
                <a16:creationId xmlns:a16="http://schemas.microsoft.com/office/drawing/2014/main" id="{F56D46AA-96F2-1F74-2142-32E77C414D2F}"/>
              </a:ext>
            </a:extLst>
          </p:cNvPr>
          <p:cNvSpPr/>
          <p:nvPr/>
        </p:nvSpPr>
        <p:spPr>
          <a:xfrm>
            <a:off x="-32068" y="-13251"/>
            <a:ext cx="9483750" cy="762000"/>
          </a:xfrm>
          <a:prstGeom prst="rect">
            <a:avLst/>
          </a:prstGeom>
        </p:spPr>
        <p:txBody>
          <a:bodyPr vert="horz" lIns="121899" tIns="60949" rIns="121899" bIns="60949" rtlCol="0" anchor="b">
            <a:noAutofit/>
          </a:bodyPr>
          <a:lstStyle/>
          <a:p>
            <a:r>
              <a:rPr lang="en-US" sz="4000" b="1"/>
              <a:t>Heap Sort </a:t>
            </a:r>
            <a:endParaRPr lang="en-US" sz="4000" b="1" dirty="0"/>
          </a:p>
        </p:txBody>
      </p:sp>
      <p:sp>
        <p:nvSpPr>
          <p:cNvPr id="8" name="TextBox 7">
            <a:extLst>
              <a:ext uri="{FF2B5EF4-FFF2-40B4-BE49-F238E27FC236}">
                <a16:creationId xmlns:a16="http://schemas.microsoft.com/office/drawing/2014/main" id="{A1D5B538-8D34-6E21-395B-CDDFFE8E5220}"/>
              </a:ext>
            </a:extLst>
          </p:cNvPr>
          <p:cNvSpPr txBox="1"/>
          <p:nvPr/>
        </p:nvSpPr>
        <p:spPr>
          <a:xfrm>
            <a:off x="119118" y="5105400"/>
            <a:ext cx="5898806" cy="1631216"/>
          </a:xfrm>
          <a:prstGeom prst="rect">
            <a:avLst/>
          </a:prstGeom>
          <a:noFill/>
        </p:spPr>
        <p:txBody>
          <a:bodyPr wrap="square">
            <a:spAutoFit/>
          </a:bodyPr>
          <a:lstStyle/>
          <a:p>
            <a:pPr algn="just"/>
            <a:r>
              <a:rPr lang="en-GB" sz="2000" b="0" i="0" dirty="0">
                <a:solidFill>
                  <a:srgbClr val="333333"/>
                </a:solidFill>
                <a:effectLst/>
                <a:latin typeface="inter-regular"/>
              </a:rPr>
              <a:t>In the next step, again we have to delete the root element </a:t>
            </a:r>
            <a:r>
              <a:rPr lang="en-GB" sz="2000" b="1" i="0" dirty="0">
                <a:solidFill>
                  <a:srgbClr val="333333"/>
                </a:solidFill>
                <a:effectLst/>
                <a:latin typeface="inter-bold"/>
              </a:rPr>
              <a:t>(14)</a:t>
            </a:r>
            <a:r>
              <a:rPr lang="en-GB" sz="2000" b="0" i="0" dirty="0">
                <a:solidFill>
                  <a:srgbClr val="333333"/>
                </a:solidFill>
                <a:effectLst/>
                <a:latin typeface="inter-regular"/>
              </a:rPr>
              <a:t> from the max heap. To delete this node, we have to swap it with the last node, i.e. </a:t>
            </a:r>
            <a:r>
              <a:rPr lang="en-GB" sz="2000" b="1" i="0" dirty="0">
                <a:solidFill>
                  <a:srgbClr val="333333"/>
                </a:solidFill>
                <a:effectLst/>
                <a:latin typeface="inter-bold"/>
              </a:rPr>
              <a:t>(9).</a:t>
            </a:r>
            <a:r>
              <a:rPr lang="en-GB" sz="2000" b="0" i="0" dirty="0">
                <a:solidFill>
                  <a:srgbClr val="333333"/>
                </a:solidFill>
                <a:effectLst/>
                <a:latin typeface="inter-regular"/>
              </a:rPr>
              <a:t> After deleting the root element, we again have to </a:t>
            </a:r>
            <a:r>
              <a:rPr lang="en-GB" sz="2000" b="0" i="0" dirty="0" err="1">
                <a:solidFill>
                  <a:srgbClr val="333333"/>
                </a:solidFill>
                <a:effectLst/>
                <a:latin typeface="inter-regular"/>
              </a:rPr>
              <a:t>heapify</a:t>
            </a:r>
            <a:r>
              <a:rPr lang="en-GB" sz="2000" b="0" i="0" dirty="0">
                <a:solidFill>
                  <a:srgbClr val="333333"/>
                </a:solidFill>
                <a:effectLst/>
                <a:latin typeface="inter-regular"/>
              </a:rPr>
              <a:t> it to convert it into max heap.</a:t>
            </a:r>
            <a:endParaRPr lang="en-IN" sz="2800" dirty="0"/>
          </a:p>
        </p:txBody>
      </p:sp>
      <p:pic>
        <p:nvPicPr>
          <p:cNvPr id="10242" name="Picture 2" descr="Heap Sort Algorithm">
            <a:extLst>
              <a:ext uri="{FF2B5EF4-FFF2-40B4-BE49-F238E27FC236}">
                <a16:creationId xmlns:a16="http://schemas.microsoft.com/office/drawing/2014/main" id="{61A7AE41-EB5C-A982-1E4D-9061483266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72"/>
          <a:stretch/>
        </p:blipFill>
        <p:spPr bwMode="auto">
          <a:xfrm>
            <a:off x="1011226" y="2743200"/>
            <a:ext cx="4091155" cy="1219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F83C193-6901-9699-C0B6-820C0FBB66C4}"/>
              </a:ext>
            </a:extLst>
          </p:cNvPr>
          <p:cNvSpPr txBox="1"/>
          <p:nvPr/>
        </p:nvSpPr>
        <p:spPr>
          <a:xfrm>
            <a:off x="74612" y="4038600"/>
            <a:ext cx="6102400" cy="1015663"/>
          </a:xfrm>
          <a:prstGeom prst="rect">
            <a:avLst/>
          </a:prstGeom>
          <a:noFill/>
        </p:spPr>
        <p:txBody>
          <a:bodyPr wrap="square">
            <a:spAutoFit/>
          </a:bodyPr>
          <a:lstStyle/>
          <a:p>
            <a:r>
              <a:rPr lang="en-GB" sz="2000" b="0" i="0" dirty="0">
                <a:solidFill>
                  <a:srgbClr val="333333"/>
                </a:solidFill>
                <a:effectLst/>
                <a:latin typeface="inter-regular"/>
              </a:rPr>
              <a:t>After swapping the array element </a:t>
            </a:r>
            <a:r>
              <a:rPr lang="en-GB" sz="2000" b="1" i="0" dirty="0">
                <a:solidFill>
                  <a:srgbClr val="333333"/>
                </a:solidFill>
                <a:effectLst/>
                <a:latin typeface="inter-bold"/>
              </a:rPr>
              <a:t>22</a:t>
            </a:r>
            <a:r>
              <a:rPr lang="en-GB" sz="2000" b="0" i="0" dirty="0">
                <a:solidFill>
                  <a:srgbClr val="333333"/>
                </a:solidFill>
                <a:effectLst/>
                <a:latin typeface="inter-regular"/>
              </a:rPr>
              <a:t> with </a:t>
            </a:r>
            <a:r>
              <a:rPr lang="en-GB" sz="2000" b="1" i="0" dirty="0">
                <a:solidFill>
                  <a:srgbClr val="333333"/>
                </a:solidFill>
                <a:effectLst/>
                <a:latin typeface="inter-bold"/>
              </a:rPr>
              <a:t>11</a:t>
            </a:r>
            <a:r>
              <a:rPr lang="en-GB" sz="2000" b="0" i="0" dirty="0">
                <a:solidFill>
                  <a:srgbClr val="333333"/>
                </a:solidFill>
                <a:effectLst/>
                <a:latin typeface="inter-regular"/>
              </a:rPr>
              <a:t> and converting the heap into max-heap, the elements of array are -</a:t>
            </a:r>
            <a:endParaRPr lang="en-IN" sz="2000" dirty="0"/>
          </a:p>
        </p:txBody>
      </p:sp>
      <p:pic>
        <p:nvPicPr>
          <p:cNvPr id="10244" name="Picture 4" descr="Heap Sort Algorithm">
            <a:extLst>
              <a:ext uri="{FF2B5EF4-FFF2-40B4-BE49-F238E27FC236}">
                <a16:creationId xmlns:a16="http://schemas.microsoft.com/office/drawing/2014/main" id="{5D6EBE9C-D80E-9ABE-1A99-122AA7189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2" y="4648200"/>
            <a:ext cx="3907404" cy="54703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eap Sort Algorithm">
            <a:extLst>
              <a:ext uri="{FF2B5EF4-FFF2-40B4-BE49-F238E27FC236}">
                <a16:creationId xmlns:a16="http://schemas.microsoft.com/office/drawing/2014/main" id="{44673904-749B-D0B5-22E7-BEA5DAD7D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4780" y="64520"/>
            <a:ext cx="4042634" cy="124954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0D87998-DEC7-94B0-78C5-9D6ADFB2B84B}"/>
              </a:ext>
            </a:extLst>
          </p:cNvPr>
          <p:cNvSpPr txBox="1"/>
          <p:nvPr/>
        </p:nvSpPr>
        <p:spPr>
          <a:xfrm>
            <a:off x="6213423" y="1295400"/>
            <a:ext cx="6018213" cy="1015663"/>
          </a:xfrm>
          <a:prstGeom prst="rect">
            <a:avLst/>
          </a:prstGeom>
          <a:noFill/>
        </p:spPr>
        <p:txBody>
          <a:bodyPr wrap="square">
            <a:spAutoFit/>
          </a:bodyPr>
          <a:lstStyle/>
          <a:p>
            <a:r>
              <a:rPr lang="en-GB" sz="2000" b="0" i="0" dirty="0">
                <a:effectLst/>
                <a:latin typeface="inter-regular"/>
              </a:rPr>
              <a:t>After swapping the array element </a:t>
            </a:r>
            <a:r>
              <a:rPr lang="en-GB" sz="2000" b="1" i="0" dirty="0">
                <a:effectLst/>
                <a:latin typeface="inter-bold"/>
              </a:rPr>
              <a:t>14</a:t>
            </a:r>
            <a:r>
              <a:rPr lang="en-GB" sz="2000" b="0" i="0" dirty="0">
                <a:effectLst/>
                <a:latin typeface="inter-regular"/>
              </a:rPr>
              <a:t> with </a:t>
            </a:r>
            <a:r>
              <a:rPr lang="en-GB" sz="2000" b="1" i="0" dirty="0">
                <a:effectLst/>
                <a:latin typeface="inter-bold"/>
              </a:rPr>
              <a:t>9</a:t>
            </a:r>
            <a:r>
              <a:rPr lang="en-GB" sz="2000" b="0" i="0" dirty="0">
                <a:effectLst/>
                <a:latin typeface="inter-regular"/>
              </a:rPr>
              <a:t> and converting the heap into max-heap, the elements of array are -</a:t>
            </a:r>
            <a:endParaRPr lang="en-IN" sz="2000" dirty="0"/>
          </a:p>
        </p:txBody>
      </p:sp>
      <p:pic>
        <p:nvPicPr>
          <p:cNvPr id="10248" name="Picture 8" descr="Heap Sort Algorithm">
            <a:extLst>
              <a:ext uri="{FF2B5EF4-FFF2-40B4-BE49-F238E27FC236}">
                <a16:creationId xmlns:a16="http://schemas.microsoft.com/office/drawing/2014/main" id="{D649D427-8AB1-5806-F0DB-D7E86A965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5755" y="1899028"/>
            <a:ext cx="3852657" cy="539372"/>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eap Sort Algorithm">
            <a:extLst>
              <a:ext uri="{FF2B5EF4-FFF2-40B4-BE49-F238E27FC236}">
                <a16:creationId xmlns:a16="http://schemas.microsoft.com/office/drawing/2014/main" id="{05EB5E61-5710-F18E-5E8A-8C3110D0BD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8330" y="3886200"/>
            <a:ext cx="4208401" cy="7900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72A9AC9-C6FC-3E03-531B-6F0BAFAF2FA3}"/>
              </a:ext>
            </a:extLst>
          </p:cNvPr>
          <p:cNvSpPr txBox="1"/>
          <p:nvPr/>
        </p:nvSpPr>
        <p:spPr>
          <a:xfrm>
            <a:off x="6198583" y="4765649"/>
            <a:ext cx="6228522" cy="707886"/>
          </a:xfrm>
          <a:prstGeom prst="rect">
            <a:avLst/>
          </a:prstGeom>
          <a:noFill/>
        </p:spPr>
        <p:txBody>
          <a:bodyPr wrap="square">
            <a:spAutoFit/>
          </a:bodyPr>
          <a:lstStyle/>
          <a:p>
            <a:r>
              <a:rPr lang="en-GB" sz="2000" b="0" i="0" dirty="0">
                <a:solidFill>
                  <a:srgbClr val="333333"/>
                </a:solidFill>
                <a:effectLst/>
                <a:latin typeface="inter-regular"/>
              </a:rPr>
              <a:t>After swapping the array element </a:t>
            </a:r>
            <a:r>
              <a:rPr lang="en-GB" sz="2000" b="1" i="0" dirty="0">
                <a:solidFill>
                  <a:srgbClr val="333333"/>
                </a:solidFill>
                <a:effectLst/>
                <a:latin typeface="inter-bold"/>
              </a:rPr>
              <a:t>11</a:t>
            </a:r>
            <a:r>
              <a:rPr lang="en-GB" sz="2000" b="0" i="0" dirty="0">
                <a:solidFill>
                  <a:srgbClr val="333333"/>
                </a:solidFill>
                <a:effectLst/>
                <a:latin typeface="inter-regular"/>
              </a:rPr>
              <a:t> with </a:t>
            </a:r>
            <a:r>
              <a:rPr lang="en-GB" sz="2000" b="1" i="0" dirty="0">
                <a:solidFill>
                  <a:srgbClr val="333333"/>
                </a:solidFill>
                <a:effectLst/>
                <a:latin typeface="inter-bold"/>
              </a:rPr>
              <a:t>9,</a:t>
            </a:r>
            <a:r>
              <a:rPr lang="en-GB" sz="2000" b="0" i="0" dirty="0">
                <a:solidFill>
                  <a:srgbClr val="333333"/>
                </a:solidFill>
                <a:effectLst/>
                <a:latin typeface="inter-regular"/>
              </a:rPr>
              <a:t> the elements of array are -</a:t>
            </a:r>
            <a:endParaRPr lang="en-IN" sz="2000" dirty="0"/>
          </a:p>
        </p:txBody>
      </p:sp>
      <p:pic>
        <p:nvPicPr>
          <p:cNvPr id="10252" name="Picture 12" descr="Heap Sort Algorithm">
            <a:extLst>
              <a:ext uri="{FF2B5EF4-FFF2-40B4-BE49-F238E27FC236}">
                <a16:creationId xmlns:a16="http://schemas.microsoft.com/office/drawing/2014/main" id="{27BB03A3-9E8D-99C3-A912-2FAA8AE56D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8257" y="5105400"/>
            <a:ext cx="4091155" cy="57276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AADD965-91C1-64BF-3A90-2A02E19660A3}"/>
              </a:ext>
            </a:extLst>
          </p:cNvPr>
          <p:cNvSpPr txBox="1"/>
          <p:nvPr/>
        </p:nvSpPr>
        <p:spPr>
          <a:xfrm>
            <a:off x="6213423" y="5641608"/>
            <a:ext cx="6255026" cy="707886"/>
          </a:xfrm>
          <a:prstGeom prst="rect">
            <a:avLst/>
          </a:prstGeom>
          <a:noFill/>
        </p:spPr>
        <p:txBody>
          <a:bodyPr wrap="square">
            <a:spAutoFit/>
          </a:bodyPr>
          <a:lstStyle/>
          <a:p>
            <a:r>
              <a:rPr lang="en-GB" sz="2000" b="0" i="0" dirty="0">
                <a:solidFill>
                  <a:srgbClr val="333333"/>
                </a:solidFill>
                <a:effectLst/>
                <a:latin typeface="inter-regular"/>
              </a:rPr>
              <a:t>Now, heap has only one element left. After deleting it, heap will be empty. Sorted array is-</a:t>
            </a:r>
            <a:endParaRPr lang="en-IN" sz="2000" dirty="0"/>
          </a:p>
        </p:txBody>
      </p:sp>
      <p:pic>
        <p:nvPicPr>
          <p:cNvPr id="10254" name="Picture 14" descr="Heap Sort Algorithm">
            <a:extLst>
              <a:ext uri="{FF2B5EF4-FFF2-40B4-BE49-F238E27FC236}">
                <a16:creationId xmlns:a16="http://schemas.microsoft.com/office/drawing/2014/main" id="{0C76564F-F972-DB55-53A7-05C20591F7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9277" y="6316757"/>
            <a:ext cx="3405167" cy="47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829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Heap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522412" y="762001"/>
            <a:ext cx="5105400" cy="5324535"/>
          </a:xfrm>
          <a:prstGeom prst="rect">
            <a:avLst/>
          </a:prstGeom>
          <a:noFill/>
        </p:spPr>
        <p:txBody>
          <a:bodyPr wrap="square">
            <a:spAutoFit/>
          </a:bodyPr>
          <a:lstStyle/>
          <a:p>
            <a:r>
              <a:rPr lang="en-IN" sz="2000" b="1" dirty="0">
                <a:solidFill>
                  <a:schemeClr val="tx1">
                    <a:lumMod val="95000"/>
                    <a:lumOff val="5000"/>
                  </a:schemeClr>
                </a:solidFill>
              </a:rPr>
              <a:t>Algorithm:</a:t>
            </a:r>
          </a:p>
          <a:p>
            <a:endParaRPr lang="en-IN" sz="2000" dirty="0">
              <a:solidFill>
                <a:schemeClr val="tx1">
                  <a:lumMod val="95000"/>
                  <a:lumOff val="5000"/>
                </a:schemeClr>
              </a:solidFill>
            </a:endParaRPr>
          </a:p>
          <a:p>
            <a:r>
              <a:rPr lang="en-IN" sz="2000" dirty="0" err="1">
                <a:solidFill>
                  <a:schemeClr val="tx1">
                    <a:lumMod val="95000"/>
                    <a:lumOff val="5000"/>
                  </a:schemeClr>
                </a:solidFill>
              </a:rPr>
              <a:t>HeapSort</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a:t>
            </a:r>
          </a:p>
          <a:p>
            <a:r>
              <a:rPr lang="en-IN" sz="2000" dirty="0" err="1">
                <a:solidFill>
                  <a:schemeClr val="tx1">
                    <a:lumMod val="95000"/>
                    <a:lumOff val="5000"/>
                  </a:schemeClr>
                </a:solidFill>
              </a:rPr>
              <a:t>BuildMaxHeap</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a:t>
            </a:r>
          </a:p>
          <a:p>
            <a:r>
              <a:rPr lang="en-IN" sz="2000" dirty="0">
                <a:solidFill>
                  <a:schemeClr val="tx1">
                    <a:lumMod val="95000"/>
                    <a:lumOff val="5000"/>
                  </a:schemeClr>
                </a:solidFill>
              </a:rPr>
              <a:t>for </a:t>
            </a:r>
            <a:r>
              <a:rPr lang="en-IN" sz="2000" dirty="0" err="1">
                <a:solidFill>
                  <a:schemeClr val="tx1">
                    <a:lumMod val="95000"/>
                    <a:lumOff val="5000"/>
                  </a:schemeClr>
                </a:solidFill>
              </a:rPr>
              <a:t>i</a:t>
            </a:r>
            <a:r>
              <a:rPr lang="en-IN" sz="2000" dirty="0">
                <a:solidFill>
                  <a:schemeClr val="tx1">
                    <a:lumMod val="95000"/>
                    <a:lumOff val="5000"/>
                  </a:schemeClr>
                </a:solidFill>
              </a:rPr>
              <a:t> = length(</a:t>
            </a:r>
            <a:r>
              <a:rPr lang="en-IN" sz="2000" dirty="0" err="1">
                <a:solidFill>
                  <a:schemeClr val="tx1">
                    <a:lumMod val="95000"/>
                    <a:lumOff val="5000"/>
                  </a:schemeClr>
                </a:solidFill>
              </a:rPr>
              <a:t>arr</a:t>
            </a:r>
            <a:r>
              <a:rPr lang="en-IN" sz="2000" dirty="0">
                <a:solidFill>
                  <a:schemeClr val="tx1">
                    <a:lumMod val="95000"/>
                    <a:lumOff val="5000"/>
                  </a:schemeClr>
                </a:solidFill>
              </a:rPr>
              <a:t>) to 2  </a:t>
            </a:r>
          </a:p>
          <a:p>
            <a:r>
              <a:rPr lang="en-IN" sz="2000" dirty="0">
                <a:solidFill>
                  <a:schemeClr val="tx1">
                    <a:lumMod val="95000"/>
                    <a:lumOff val="5000"/>
                  </a:schemeClr>
                </a:solidFill>
              </a:rPr>
              <a:t>    swap </a:t>
            </a:r>
            <a:r>
              <a:rPr lang="en-IN" sz="2000" dirty="0" err="1">
                <a:solidFill>
                  <a:schemeClr val="tx1">
                    <a:lumMod val="95000"/>
                    <a:lumOff val="5000"/>
                  </a:schemeClr>
                </a:solidFill>
              </a:rPr>
              <a:t>arr</a:t>
            </a:r>
            <a:r>
              <a:rPr lang="en-IN" sz="2000" dirty="0">
                <a:solidFill>
                  <a:schemeClr val="tx1">
                    <a:lumMod val="95000"/>
                    <a:lumOff val="5000"/>
                  </a:schemeClr>
                </a:solidFill>
              </a:rPr>
              <a:t>[1] with </a:t>
            </a:r>
            <a:r>
              <a:rPr lang="en-IN" sz="2000" dirty="0" err="1">
                <a:solidFill>
                  <a:schemeClr val="tx1">
                    <a:lumMod val="95000"/>
                    <a:lumOff val="5000"/>
                  </a:schemeClr>
                </a:solidFill>
              </a:rPr>
              <a:t>arr</a:t>
            </a:r>
            <a:r>
              <a:rPr lang="en-IN" sz="2000" dirty="0">
                <a:solidFill>
                  <a:schemeClr val="tx1">
                    <a:lumMod val="95000"/>
                    <a:lumOff val="5000"/>
                  </a:schemeClr>
                </a:solidFill>
              </a:rPr>
              <a:t>[</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        </a:t>
            </a:r>
            <a:r>
              <a:rPr lang="en-IN" sz="2000" dirty="0" err="1">
                <a:solidFill>
                  <a:schemeClr val="tx1">
                    <a:lumMod val="95000"/>
                    <a:lumOff val="5000"/>
                  </a:schemeClr>
                </a:solidFill>
              </a:rPr>
              <a:t>heap_size</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 </a:t>
            </a:r>
            <a:r>
              <a:rPr lang="en-IN" sz="2000" dirty="0" err="1">
                <a:solidFill>
                  <a:schemeClr val="tx1">
                    <a:lumMod val="95000"/>
                    <a:lumOff val="5000"/>
                  </a:schemeClr>
                </a:solidFill>
              </a:rPr>
              <a:t>heap_size</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 1  </a:t>
            </a:r>
          </a:p>
          <a:p>
            <a:r>
              <a:rPr lang="en-IN" sz="2000" dirty="0">
                <a:solidFill>
                  <a:schemeClr val="tx1">
                    <a:lumMod val="95000"/>
                    <a:lumOff val="5000"/>
                  </a:schemeClr>
                </a:solidFill>
              </a:rPr>
              <a:t>        </a:t>
            </a:r>
            <a:r>
              <a:rPr lang="en-IN" sz="2000" dirty="0" err="1">
                <a:solidFill>
                  <a:schemeClr val="tx1">
                    <a:lumMod val="95000"/>
                    <a:lumOff val="5000"/>
                  </a:schemeClr>
                </a:solidFill>
              </a:rPr>
              <a:t>MaxHeapify</a:t>
            </a:r>
            <a:r>
              <a:rPr lang="en-IN" sz="2000" dirty="0">
                <a:solidFill>
                  <a:schemeClr val="tx1">
                    <a:lumMod val="95000"/>
                    <a:lumOff val="5000"/>
                  </a:schemeClr>
                </a:solidFill>
              </a:rPr>
              <a:t>(arr,1)  </a:t>
            </a:r>
          </a:p>
          <a:p>
            <a:r>
              <a:rPr lang="en-IN" sz="2000" dirty="0">
                <a:solidFill>
                  <a:schemeClr val="tx1">
                    <a:lumMod val="95000"/>
                    <a:lumOff val="5000"/>
                  </a:schemeClr>
                </a:solidFill>
              </a:rPr>
              <a:t>End  </a:t>
            </a:r>
          </a:p>
          <a:p>
            <a:endParaRPr lang="en-IN" sz="2000" dirty="0">
              <a:solidFill>
                <a:schemeClr val="tx1">
                  <a:lumMod val="95000"/>
                  <a:lumOff val="5000"/>
                </a:schemeClr>
              </a:solidFill>
            </a:endParaRPr>
          </a:p>
          <a:p>
            <a:r>
              <a:rPr lang="en-IN" sz="2000" b="1" dirty="0" err="1">
                <a:solidFill>
                  <a:schemeClr val="tx1">
                    <a:lumMod val="95000"/>
                    <a:lumOff val="5000"/>
                  </a:schemeClr>
                </a:solidFill>
              </a:rPr>
              <a:t>BuildMaxHeap</a:t>
            </a:r>
            <a:r>
              <a:rPr lang="en-IN" sz="2000" b="1" dirty="0">
                <a:solidFill>
                  <a:schemeClr val="tx1">
                    <a:lumMod val="95000"/>
                    <a:lumOff val="5000"/>
                  </a:schemeClr>
                </a:solidFill>
              </a:rPr>
              <a:t>(</a:t>
            </a:r>
            <a:r>
              <a:rPr lang="en-IN" sz="2000" b="1" dirty="0" err="1">
                <a:solidFill>
                  <a:schemeClr val="tx1">
                    <a:lumMod val="95000"/>
                    <a:lumOff val="5000"/>
                  </a:schemeClr>
                </a:solidFill>
              </a:rPr>
              <a:t>arr</a:t>
            </a:r>
            <a:r>
              <a:rPr lang="en-IN" sz="2000" b="1" dirty="0">
                <a:solidFill>
                  <a:schemeClr val="tx1">
                    <a:lumMod val="95000"/>
                    <a:lumOff val="5000"/>
                  </a:schemeClr>
                </a:solidFill>
              </a:rPr>
              <a:t>)</a:t>
            </a:r>
          </a:p>
          <a:p>
            <a:endParaRPr lang="en-IN" sz="2000" dirty="0">
              <a:solidFill>
                <a:schemeClr val="tx1">
                  <a:lumMod val="95000"/>
                  <a:lumOff val="5000"/>
                </a:schemeClr>
              </a:solidFill>
            </a:endParaRPr>
          </a:p>
          <a:p>
            <a:r>
              <a:rPr lang="en-IN" sz="2000" dirty="0" err="1">
                <a:solidFill>
                  <a:schemeClr val="tx1">
                    <a:lumMod val="95000"/>
                    <a:lumOff val="5000"/>
                  </a:schemeClr>
                </a:solidFill>
              </a:rPr>
              <a:t>BuildMaxHeap</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a:t>
            </a:r>
          </a:p>
          <a:p>
            <a:r>
              <a:rPr lang="en-IN" sz="2000" dirty="0">
                <a:solidFill>
                  <a:schemeClr val="tx1">
                    <a:lumMod val="95000"/>
                    <a:lumOff val="5000"/>
                  </a:schemeClr>
                </a:solidFill>
              </a:rPr>
              <a:t>    </a:t>
            </a:r>
            <a:r>
              <a:rPr lang="en-IN" sz="2000" dirty="0" err="1">
                <a:solidFill>
                  <a:schemeClr val="tx1">
                    <a:lumMod val="95000"/>
                    <a:lumOff val="5000"/>
                  </a:schemeClr>
                </a:solidFill>
              </a:rPr>
              <a:t>heap_size</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 length(</a:t>
            </a:r>
            <a:r>
              <a:rPr lang="en-IN" sz="2000" dirty="0" err="1">
                <a:solidFill>
                  <a:schemeClr val="tx1">
                    <a:lumMod val="95000"/>
                    <a:lumOff val="5000"/>
                  </a:schemeClr>
                </a:solidFill>
              </a:rPr>
              <a:t>arr</a:t>
            </a:r>
            <a:r>
              <a:rPr lang="en-IN" sz="2000" dirty="0">
                <a:solidFill>
                  <a:schemeClr val="tx1">
                    <a:lumMod val="95000"/>
                    <a:lumOff val="5000"/>
                  </a:schemeClr>
                </a:solidFill>
              </a:rPr>
              <a:t>)  </a:t>
            </a:r>
          </a:p>
          <a:p>
            <a:r>
              <a:rPr lang="en-IN" sz="2000" dirty="0">
                <a:solidFill>
                  <a:schemeClr val="tx1">
                    <a:lumMod val="95000"/>
                    <a:lumOff val="5000"/>
                  </a:schemeClr>
                </a:solidFill>
              </a:rPr>
              <a:t>    for </a:t>
            </a:r>
            <a:r>
              <a:rPr lang="en-IN" sz="2000" dirty="0" err="1">
                <a:solidFill>
                  <a:schemeClr val="tx1">
                    <a:lumMod val="95000"/>
                    <a:lumOff val="5000"/>
                  </a:schemeClr>
                </a:solidFill>
              </a:rPr>
              <a:t>i</a:t>
            </a:r>
            <a:r>
              <a:rPr lang="en-IN" sz="2000" dirty="0">
                <a:solidFill>
                  <a:schemeClr val="tx1">
                    <a:lumMod val="95000"/>
                    <a:lumOff val="5000"/>
                  </a:schemeClr>
                </a:solidFill>
              </a:rPr>
              <a:t> = length(</a:t>
            </a:r>
            <a:r>
              <a:rPr lang="en-IN" sz="2000" dirty="0" err="1">
                <a:solidFill>
                  <a:schemeClr val="tx1">
                    <a:lumMod val="95000"/>
                    <a:lumOff val="5000"/>
                  </a:schemeClr>
                </a:solidFill>
              </a:rPr>
              <a:t>arr</a:t>
            </a:r>
            <a:r>
              <a:rPr lang="en-IN" sz="2000" dirty="0">
                <a:solidFill>
                  <a:schemeClr val="tx1">
                    <a:lumMod val="95000"/>
                    <a:lumOff val="5000"/>
                  </a:schemeClr>
                </a:solidFill>
              </a:rPr>
              <a:t>)/2 to 1  </a:t>
            </a:r>
          </a:p>
          <a:p>
            <a:r>
              <a:rPr lang="en-IN" sz="2000" dirty="0" err="1">
                <a:solidFill>
                  <a:schemeClr val="tx1">
                    <a:lumMod val="95000"/>
                    <a:lumOff val="5000"/>
                  </a:schemeClr>
                </a:solidFill>
              </a:rPr>
              <a:t>MaxHeapify</a:t>
            </a:r>
            <a:r>
              <a:rPr lang="en-IN" sz="2000" dirty="0">
                <a:solidFill>
                  <a:schemeClr val="tx1">
                    <a:lumMod val="95000"/>
                    <a:lumOff val="5000"/>
                  </a:schemeClr>
                </a:solidFill>
              </a:rPr>
              <a:t>(</a:t>
            </a:r>
            <a:r>
              <a:rPr lang="en-IN" sz="2000" dirty="0" err="1">
                <a:solidFill>
                  <a:schemeClr val="tx1">
                    <a:lumMod val="95000"/>
                    <a:lumOff val="5000"/>
                  </a:schemeClr>
                </a:solidFill>
              </a:rPr>
              <a:t>arr,i</a:t>
            </a:r>
            <a:r>
              <a:rPr lang="en-IN" sz="2000" dirty="0">
                <a:solidFill>
                  <a:schemeClr val="tx1">
                    <a:lumMod val="95000"/>
                    <a:lumOff val="5000"/>
                  </a:schemeClr>
                </a:solidFill>
              </a:rPr>
              <a:t>)  </a:t>
            </a:r>
          </a:p>
          <a:p>
            <a:r>
              <a:rPr lang="en-IN" sz="2000" dirty="0">
                <a:solidFill>
                  <a:schemeClr val="tx1">
                    <a:lumMod val="95000"/>
                    <a:lumOff val="5000"/>
                  </a:schemeClr>
                </a:solidFill>
              </a:rPr>
              <a:t>End  </a:t>
            </a:r>
          </a:p>
        </p:txBody>
      </p:sp>
      <p:sp>
        <p:nvSpPr>
          <p:cNvPr id="4" name="TextBox 3">
            <a:extLst>
              <a:ext uri="{FF2B5EF4-FFF2-40B4-BE49-F238E27FC236}">
                <a16:creationId xmlns:a16="http://schemas.microsoft.com/office/drawing/2014/main" id="{C46D343F-9028-D550-ACC7-BDD42A8E2F17}"/>
              </a:ext>
            </a:extLst>
          </p:cNvPr>
          <p:cNvSpPr txBox="1"/>
          <p:nvPr/>
        </p:nvSpPr>
        <p:spPr>
          <a:xfrm>
            <a:off x="6652728" y="915889"/>
            <a:ext cx="6208642" cy="5016758"/>
          </a:xfrm>
          <a:prstGeom prst="rect">
            <a:avLst/>
          </a:prstGeom>
          <a:noFill/>
        </p:spPr>
        <p:txBody>
          <a:bodyPr wrap="square">
            <a:spAutoFit/>
          </a:bodyPr>
          <a:lstStyle/>
          <a:p>
            <a:endParaRPr lang="en-IN" sz="2000" dirty="0">
              <a:solidFill>
                <a:schemeClr val="tx1">
                  <a:lumMod val="95000"/>
                  <a:lumOff val="5000"/>
                </a:schemeClr>
              </a:solidFill>
            </a:endParaRPr>
          </a:p>
          <a:p>
            <a:r>
              <a:rPr lang="en-IN" sz="2000" b="1" dirty="0" err="1">
                <a:solidFill>
                  <a:schemeClr val="tx1">
                    <a:lumMod val="95000"/>
                    <a:lumOff val="5000"/>
                  </a:schemeClr>
                </a:solidFill>
              </a:rPr>
              <a:t>MaxHeapify</a:t>
            </a:r>
            <a:r>
              <a:rPr lang="en-IN" sz="2000" b="1" dirty="0">
                <a:solidFill>
                  <a:schemeClr val="tx1">
                    <a:lumMod val="95000"/>
                    <a:lumOff val="5000"/>
                  </a:schemeClr>
                </a:solidFill>
              </a:rPr>
              <a:t>(</a:t>
            </a:r>
            <a:r>
              <a:rPr lang="en-IN" sz="2000" b="1" dirty="0" err="1">
                <a:solidFill>
                  <a:schemeClr val="tx1">
                    <a:lumMod val="95000"/>
                    <a:lumOff val="5000"/>
                  </a:schemeClr>
                </a:solidFill>
              </a:rPr>
              <a:t>arr,i</a:t>
            </a:r>
            <a:r>
              <a:rPr lang="en-IN" sz="2000" b="1" dirty="0">
                <a:solidFill>
                  <a:schemeClr val="tx1">
                    <a:lumMod val="95000"/>
                    <a:lumOff val="5000"/>
                  </a:schemeClr>
                </a:solidFill>
              </a:rPr>
              <a:t>)</a:t>
            </a:r>
          </a:p>
          <a:p>
            <a:endParaRPr lang="en-IN" sz="2000" dirty="0">
              <a:solidFill>
                <a:schemeClr val="tx1">
                  <a:lumMod val="95000"/>
                  <a:lumOff val="5000"/>
                </a:schemeClr>
              </a:solidFill>
            </a:endParaRPr>
          </a:p>
          <a:p>
            <a:r>
              <a:rPr lang="en-IN" sz="2000" dirty="0" err="1">
                <a:solidFill>
                  <a:schemeClr val="tx1">
                    <a:lumMod val="95000"/>
                    <a:lumOff val="5000"/>
                  </a:schemeClr>
                </a:solidFill>
              </a:rPr>
              <a:t>MaxHeapify</a:t>
            </a:r>
            <a:r>
              <a:rPr lang="en-IN" sz="2000" dirty="0">
                <a:solidFill>
                  <a:schemeClr val="tx1">
                    <a:lumMod val="95000"/>
                    <a:lumOff val="5000"/>
                  </a:schemeClr>
                </a:solidFill>
              </a:rPr>
              <a:t>(</a:t>
            </a:r>
            <a:r>
              <a:rPr lang="en-IN" sz="2000" dirty="0" err="1">
                <a:solidFill>
                  <a:schemeClr val="tx1">
                    <a:lumMod val="95000"/>
                    <a:lumOff val="5000"/>
                  </a:schemeClr>
                </a:solidFill>
              </a:rPr>
              <a:t>arr,i</a:t>
            </a:r>
            <a:r>
              <a:rPr lang="en-IN" sz="2000" dirty="0">
                <a:solidFill>
                  <a:schemeClr val="tx1">
                    <a:lumMod val="95000"/>
                    <a:lumOff val="5000"/>
                  </a:schemeClr>
                </a:solidFill>
              </a:rPr>
              <a:t>)  </a:t>
            </a:r>
          </a:p>
          <a:p>
            <a:r>
              <a:rPr lang="en-IN" sz="2000" dirty="0">
                <a:solidFill>
                  <a:schemeClr val="tx1">
                    <a:lumMod val="95000"/>
                    <a:lumOff val="5000"/>
                  </a:schemeClr>
                </a:solidFill>
              </a:rPr>
              <a:t>L = left(</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R = right(</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if L ? </a:t>
            </a:r>
            <a:r>
              <a:rPr lang="en-IN" sz="2000" dirty="0" err="1">
                <a:solidFill>
                  <a:schemeClr val="tx1">
                    <a:lumMod val="95000"/>
                    <a:lumOff val="5000"/>
                  </a:schemeClr>
                </a:solidFill>
              </a:rPr>
              <a:t>heap_size</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and </a:t>
            </a:r>
            <a:r>
              <a:rPr lang="en-IN" sz="2000" dirty="0" err="1">
                <a:solidFill>
                  <a:schemeClr val="tx1">
                    <a:lumMod val="95000"/>
                    <a:lumOff val="5000"/>
                  </a:schemeClr>
                </a:solidFill>
              </a:rPr>
              <a:t>arr</a:t>
            </a:r>
            <a:r>
              <a:rPr lang="en-IN" sz="2000" dirty="0">
                <a:solidFill>
                  <a:schemeClr val="tx1">
                    <a:lumMod val="95000"/>
                    <a:lumOff val="5000"/>
                  </a:schemeClr>
                </a:solidFill>
              </a:rPr>
              <a:t>[L] &gt; </a:t>
            </a:r>
            <a:r>
              <a:rPr lang="en-IN" sz="2000" dirty="0" err="1">
                <a:solidFill>
                  <a:schemeClr val="tx1">
                    <a:lumMod val="95000"/>
                    <a:lumOff val="5000"/>
                  </a:schemeClr>
                </a:solidFill>
              </a:rPr>
              <a:t>arr</a:t>
            </a:r>
            <a:r>
              <a:rPr lang="en-IN" sz="2000" dirty="0">
                <a:solidFill>
                  <a:schemeClr val="tx1">
                    <a:lumMod val="95000"/>
                    <a:lumOff val="5000"/>
                  </a:schemeClr>
                </a:solidFill>
              </a:rPr>
              <a:t>[</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largest = L  </a:t>
            </a:r>
          </a:p>
          <a:p>
            <a:r>
              <a:rPr lang="en-IN" sz="2000" dirty="0">
                <a:solidFill>
                  <a:schemeClr val="tx1">
                    <a:lumMod val="95000"/>
                    <a:lumOff val="5000"/>
                  </a:schemeClr>
                </a:solidFill>
              </a:rPr>
              <a:t>else  </a:t>
            </a:r>
          </a:p>
          <a:p>
            <a:r>
              <a:rPr lang="en-IN" sz="2000" dirty="0">
                <a:solidFill>
                  <a:schemeClr val="tx1">
                    <a:lumMod val="95000"/>
                    <a:lumOff val="5000"/>
                  </a:schemeClr>
                </a:solidFill>
              </a:rPr>
              <a:t>largest = </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if R ? </a:t>
            </a:r>
            <a:r>
              <a:rPr lang="en-IN" sz="2000" dirty="0" err="1">
                <a:solidFill>
                  <a:schemeClr val="tx1">
                    <a:lumMod val="95000"/>
                    <a:lumOff val="5000"/>
                  </a:schemeClr>
                </a:solidFill>
              </a:rPr>
              <a:t>heap_size</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and </a:t>
            </a:r>
            <a:r>
              <a:rPr lang="en-IN" sz="2000" dirty="0" err="1">
                <a:solidFill>
                  <a:schemeClr val="tx1">
                    <a:lumMod val="95000"/>
                    <a:lumOff val="5000"/>
                  </a:schemeClr>
                </a:solidFill>
              </a:rPr>
              <a:t>arr</a:t>
            </a:r>
            <a:r>
              <a:rPr lang="en-IN" sz="2000" dirty="0">
                <a:solidFill>
                  <a:schemeClr val="tx1">
                    <a:lumMod val="95000"/>
                    <a:lumOff val="5000"/>
                  </a:schemeClr>
                </a:solidFill>
              </a:rPr>
              <a:t>[R] &gt; </a:t>
            </a:r>
            <a:r>
              <a:rPr lang="en-IN" sz="2000" dirty="0" err="1">
                <a:solidFill>
                  <a:schemeClr val="tx1">
                    <a:lumMod val="95000"/>
                    <a:lumOff val="5000"/>
                  </a:schemeClr>
                </a:solidFill>
              </a:rPr>
              <a:t>arr</a:t>
            </a:r>
            <a:r>
              <a:rPr lang="en-IN" sz="2000" dirty="0">
                <a:solidFill>
                  <a:schemeClr val="tx1">
                    <a:lumMod val="95000"/>
                    <a:lumOff val="5000"/>
                  </a:schemeClr>
                </a:solidFill>
              </a:rPr>
              <a:t>[largest]  </a:t>
            </a:r>
          </a:p>
          <a:p>
            <a:r>
              <a:rPr lang="en-IN" sz="2000" dirty="0">
                <a:solidFill>
                  <a:schemeClr val="tx1">
                    <a:lumMod val="95000"/>
                    <a:lumOff val="5000"/>
                  </a:schemeClr>
                </a:solidFill>
              </a:rPr>
              <a:t>largest = R  </a:t>
            </a:r>
          </a:p>
          <a:p>
            <a:r>
              <a:rPr lang="en-IN" sz="2000" dirty="0">
                <a:solidFill>
                  <a:schemeClr val="tx1">
                    <a:lumMod val="95000"/>
                    <a:lumOff val="5000"/>
                  </a:schemeClr>
                </a:solidFill>
              </a:rPr>
              <a:t>if largest != </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swap </a:t>
            </a:r>
            <a:r>
              <a:rPr lang="en-IN" sz="2000" dirty="0" err="1">
                <a:solidFill>
                  <a:schemeClr val="tx1">
                    <a:lumMod val="95000"/>
                    <a:lumOff val="5000"/>
                  </a:schemeClr>
                </a:solidFill>
              </a:rPr>
              <a:t>arr</a:t>
            </a:r>
            <a:r>
              <a:rPr lang="en-IN" sz="2000" dirty="0">
                <a:solidFill>
                  <a:schemeClr val="tx1">
                    <a:lumMod val="95000"/>
                    <a:lumOff val="5000"/>
                  </a:schemeClr>
                </a:solidFill>
              </a:rPr>
              <a:t>[</a:t>
            </a:r>
            <a:r>
              <a:rPr lang="en-IN" sz="2000" dirty="0" err="1">
                <a:solidFill>
                  <a:schemeClr val="tx1">
                    <a:lumMod val="95000"/>
                    <a:lumOff val="5000"/>
                  </a:schemeClr>
                </a:solidFill>
              </a:rPr>
              <a:t>i</a:t>
            </a:r>
            <a:r>
              <a:rPr lang="en-IN" sz="2000" dirty="0">
                <a:solidFill>
                  <a:schemeClr val="tx1">
                    <a:lumMod val="95000"/>
                    <a:lumOff val="5000"/>
                  </a:schemeClr>
                </a:solidFill>
              </a:rPr>
              <a:t>] with </a:t>
            </a:r>
            <a:r>
              <a:rPr lang="en-IN" sz="2000" dirty="0" err="1">
                <a:solidFill>
                  <a:schemeClr val="tx1">
                    <a:lumMod val="95000"/>
                    <a:lumOff val="5000"/>
                  </a:schemeClr>
                </a:solidFill>
              </a:rPr>
              <a:t>arr</a:t>
            </a:r>
            <a:r>
              <a:rPr lang="en-IN" sz="2000" dirty="0">
                <a:solidFill>
                  <a:schemeClr val="tx1">
                    <a:lumMod val="95000"/>
                    <a:lumOff val="5000"/>
                  </a:schemeClr>
                </a:solidFill>
              </a:rPr>
              <a:t>[largest]  </a:t>
            </a:r>
          </a:p>
          <a:p>
            <a:r>
              <a:rPr lang="en-IN" sz="2000" dirty="0" err="1">
                <a:solidFill>
                  <a:schemeClr val="tx1">
                    <a:lumMod val="95000"/>
                    <a:lumOff val="5000"/>
                  </a:schemeClr>
                </a:solidFill>
              </a:rPr>
              <a:t>MaxHeapify</a:t>
            </a:r>
            <a:r>
              <a:rPr lang="en-IN" sz="2000" dirty="0">
                <a:solidFill>
                  <a:schemeClr val="tx1">
                    <a:lumMod val="95000"/>
                    <a:lumOff val="5000"/>
                  </a:schemeClr>
                </a:solidFill>
              </a:rPr>
              <a:t>(</a:t>
            </a:r>
            <a:r>
              <a:rPr lang="en-IN" sz="2000" dirty="0" err="1">
                <a:solidFill>
                  <a:schemeClr val="tx1">
                    <a:lumMod val="95000"/>
                    <a:lumOff val="5000"/>
                  </a:schemeClr>
                </a:solidFill>
              </a:rPr>
              <a:t>arr,largest</a:t>
            </a:r>
            <a:r>
              <a:rPr lang="en-IN" sz="2000" dirty="0">
                <a:solidFill>
                  <a:schemeClr val="tx1">
                    <a:lumMod val="95000"/>
                    <a:lumOff val="5000"/>
                  </a:schemeClr>
                </a:solidFill>
              </a:rPr>
              <a:t>)  </a:t>
            </a:r>
          </a:p>
          <a:p>
            <a:r>
              <a:rPr lang="en-IN" sz="2000" dirty="0">
                <a:solidFill>
                  <a:schemeClr val="tx1">
                    <a:lumMod val="95000"/>
                    <a:lumOff val="5000"/>
                  </a:schemeClr>
                </a:solidFill>
              </a:rPr>
              <a:t>End</a:t>
            </a:r>
          </a:p>
        </p:txBody>
      </p:sp>
    </p:spTree>
    <p:extLst>
      <p:ext uri="{BB962C8B-B14F-4D97-AF65-F5344CB8AC3E}">
        <p14:creationId xmlns:p14="http://schemas.microsoft.com/office/powerpoint/2010/main" val="2849356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Shell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446212" y="1060737"/>
            <a:ext cx="10182947" cy="1569660"/>
          </a:xfrm>
          <a:prstGeom prst="rect">
            <a:avLst/>
          </a:prstGeom>
          <a:noFill/>
        </p:spPr>
        <p:txBody>
          <a:bodyPr wrap="square">
            <a:spAutoFit/>
          </a:bodyPr>
          <a:lstStyle/>
          <a:p>
            <a:pPr rtl="0" fontAlgn="base">
              <a:spcBef>
                <a:spcPts val="0"/>
              </a:spcBef>
              <a:spcAft>
                <a:spcPts val="0"/>
              </a:spcAft>
            </a:pPr>
            <a:r>
              <a:rPr lang="en-GB" sz="2400" i="0" strike="noStrike" dirty="0">
                <a:solidFill>
                  <a:schemeClr val="tx1">
                    <a:lumMod val="95000"/>
                    <a:lumOff val="5000"/>
                  </a:schemeClr>
                </a:solidFill>
                <a:effectLst/>
              </a:rPr>
              <a:t>Shell sort is a generalized version of the insertion sort algorithm. It first sorts elements that are far apart from each other and successively reduces the interval between the elements to be sorted.</a:t>
            </a:r>
          </a:p>
          <a:p>
            <a:pPr rtl="0" fontAlgn="base">
              <a:spcBef>
                <a:spcPts val="0"/>
              </a:spcBef>
              <a:spcAft>
                <a:spcPts val="0"/>
              </a:spcAft>
            </a:pPr>
            <a:r>
              <a:rPr lang="en-GB" sz="2400" i="0" strike="noStrike" dirty="0">
                <a:solidFill>
                  <a:schemeClr val="tx1">
                    <a:lumMod val="95000"/>
                    <a:lumOff val="5000"/>
                  </a:schemeClr>
                </a:solidFill>
                <a:effectLst/>
              </a:rPr>
              <a:t>The interval between the elements is reduced based on the sequence used.</a:t>
            </a: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extLst>
              <p:ext uri="{D42A27DB-BD31-4B8C-83A1-F6EECF244321}">
                <p14:modId xmlns:p14="http://schemas.microsoft.com/office/powerpoint/2010/main" val="3006108759"/>
              </p:ext>
            </p:extLst>
          </p:nvPr>
        </p:nvGraphicFramePr>
        <p:xfrm>
          <a:off x="2005685" y="2895600"/>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O(1)</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No</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3470168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Shell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8194" name="Picture 2" descr="Shell Sort (With Code in Python, C++, Java and C)">
            <a:extLst>
              <a:ext uri="{FF2B5EF4-FFF2-40B4-BE49-F238E27FC236}">
                <a16:creationId xmlns:a16="http://schemas.microsoft.com/office/drawing/2014/main" id="{8F0ABBEC-BD06-5C19-93E9-308344E63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338" y="139148"/>
            <a:ext cx="5454148" cy="657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690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Shell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522412" y="1295400"/>
            <a:ext cx="9906000" cy="2369880"/>
          </a:xfrm>
          <a:prstGeom prst="rect">
            <a:avLst/>
          </a:prstGeom>
          <a:noFill/>
        </p:spPr>
        <p:txBody>
          <a:bodyPr wrap="square">
            <a:spAutoFit/>
          </a:bodyPr>
          <a:lstStyle/>
          <a:p>
            <a:r>
              <a:rPr lang="en-IN" b="1" dirty="0">
                <a:solidFill>
                  <a:schemeClr val="tx1">
                    <a:lumMod val="95000"/>
                    <a:lumOff val="5000"/>
                  </a:schemeClr>
                </a:solidFill>
              </a:rPr>
              <a:t>Algorithm:</a:t>
            </a:r>
          </a:p>
          <a:p>
            <a:endParaRPr lang="en-IN" b="1" dirty="0">
              <a:solidFill>
                <a:schemeClr val="tx1">
                  <a:lumMod val="95000"/>
                  <a:lumOff val="5000"/>
                </a:schemeClr>
              </a:solidFill>
            </a:endParaRPr>
          </a:p>
          <a:p>
            <a:r>
              <a:rPr lang="en-GB" sz="2000" dirty="0" err="1">
                <a:solidFill>
                  <a:schemeClr val="tx1">
                    <a:lumMod val="95000"/>
                    <a:lumOff val="5000"/>
                  </a:schemeClr>
                </a:solidFill>
              </a:rPr>
              <a:t>shellSort</a:t>
            </a:r>
            <a:r>
              <a:rPr lang="en-GB" sz="2000" dirty="0">
                <a:solidFill>
                  <a:schemeClr val="tx1">
                    <a:lumMod val="95000"/>
                    <a:lumOff val="5000"/>
                  </a:schemeClr>
                </a:solidFill>
              </a:rPr>
              <a:t>(array, size)</a:t>
            </a:r>
          </a:p>
          <a:p>
            <a:r>
              <a:rPr lang="en-GB" sz="2000" dirty="0">
                <a:solidFill>
                  <a:schemeClr val="tx1">
                    <a:lumMod val="95000"/>
                    <a:lumOff val="5000"/>
                  </a:schemeClr>
                </a:solidFill>
              </a:rPr>
              <a:t>  for interval </a:t>
            </a:r>
            <a:r>
              <a:rPr lang="en-GB" sz="2000" dirty="0" err="1">
                <a:solidFill>
                  <a:schemeClr val="tx1">
                    <a:lumMod val="95000"/>
                    <a:lumOff val="5000"/>
                  </a:schemeClr>
                </a:solidFill>
              </a:rPr>
              <a:t>i</a:t>
            </a:r>
            <a:r>
              <a:rPr lang="en-GB" sz="2000" dirty="0">
                <a:solidFill>
                  <a:schemeClr val="tx1">
                    <a:lumMod val="95000"/>
                    <a:lumOff val="5000"/>
                  </a:schemeClr>
                </a:solidFill>
              </a:rPr>
              <a:t> &lt;- size/2n down to 1</a:t>
            </a:r>
          </a:p>
          <a:p>
            <a:r>
              <a:rPr lang="en-GB" sz="2000" dirty="0">
                <a:solidFill>
                  <a:schemeClr val="tx1">
                    <a:lumMod val="95000"/>
                    <a:lumOff val="5000"/>
                  </a:schemeClr>
                </a:solidFill>
              </a:rPr>
              <a:t>    for each interval "</a:t>
            </a:r>
            <a:r>
              <a:rPr lang="en-GB" sz="2000" dirty="0" err="1">
                <a:solidFill>
                  <a:schemeClr val="tx1">
                    <a:lumMod val="95000"/>
                    <a:lumOff val="5000"/>
                  </a:schemeClr>
                </a:solidFill>
              </a:rPr>
              <a:t>i</a:t>
            </a:r>
            <a:r>
              <a:rPr lang="en-GB" sz="2000" dirty="0">
                <a:solidFill>
                  <a:schemeClr val="tx1">
                    <a:lumMod val="95000"/>
                    <a:lumOff val="5000"/>
                  </a:schemeClr>
                </a:solidFill>
              </a:rPr>
              <a:t>" in array</a:t>
            </a:r>
          </a:p>
          <a:p>
            <a:r>
              <a:rPr lang="en-GB" sz="2000" dirty="0">
                <a:solidFill>
                  <a:schemeClr val="tx1">
                    <a:lumMod val="95000"/>
                    <a:lumOff val="5000"/>
                  </a:schemeClr>
                </a:solidFill>
              </a:rPr>
              <a:t>        sort all the elements at interval "</a:t>
            </a:r>
            <a:r>
              <a:rPr lang="en-GB" sz="2000" dirty="0" err="1">
                <a:solidFill>
                  <a:schemeClr val="tx1">
                    <a:lumMod val="95000"/>
                    <a:lumOff val="5000"/>
                  </a:schemeClr>
                </a:solidFill>
              </a:rPr>
              <a:t>i</a:t>
            </a:r>
            <a:r>
              <a:rPr lang="en-GB" sz="2000" dirty="0">
                <a:solidFill>
                  <a:schemeClr val="tx1">
                    <a:lumMod val="95000"/>
                    <a:lumOff val="5000"/>
                  </a:schemeClr>
                </a:solidFill>
              </a:rPr>
              <a:t>"</a:t>
            </a:r>
          </a:p>
          <a:p>
            <a:r>
              <a:rPr lang="en-GB" sz="2000" dirty="0">
                <a:solidFill>
                  <a:schemeClr val="tx1">
                    <a:lumMod val="95000"/>
                    <a:lumOff val="5000"/>
                  </a:schemeClr>
                </a:solidFill>
              </a:rPr>
              <a:t>end </a:t>
            </a:r>
            <a:r>
              <a:rPr lang="en-GB" sz="2000" dirty="0" err="1">
                <a:solidFill>
                  <a:schemeClr val="tx1">
                    <a:lumMod val="95000"/>
                    <a:lumOff val="5000"/>
                  </a:schemeClr>
                </a:solidFill>
              </a:rPr>
              <a:t>shellSort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1086197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Bubble Sort </a:t>
            </a:r>
          </a:p>
        </p:txBody>
      </p:sp>
      <p:pic>
        <p:nvPicPr>
          <p:cNvPr id="2050" name="Picture 2" descr="bubble-sort">
            <a:extLst>
              <a:ext uri="{FF2B5EF4-FFF2-40B4-BE49-F238E27FC236}">
                <a16:creationId xmlns:a16="http://schemas.microsoft.com/office/drawing/2014/main" id="{686E3BAB-4D7E-F7FD-09E3-464404F8E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2" y="152399"/>
            <a:ext cx="5638800" cy="6561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spTree>
    <p:extLst>
      <p:ext uri="{BB962C8B-B14F-4D97-AF65-F5344CB8AC3E}">
        <p14:creationId xmlns:p14="http://schemas.microsoft.com/office/powerpoint/2010/main" val="182284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Bubble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751012" y="1536174"/>
            <a:ext cx="6208642" cy="3785652"/>
          </a:xfrm>
          <a:prstGeom prst="rect">
            <a:avLst/>
          </a:prstGeom>
          <a:noFill/>
        </p:spPr>
        <p:txBody>
          <a:bodyPr wrap="square">
            <a:spAutoFit/>
          </a:bodyPr>
          <a:lstStyle/>
          <a:p>
            <a:r>
              <a:rPr lang="en-IN" b="1" dirty="0">
                <a:solidFill>
                  <a:schemeClr val="tx1">
                    <a:lumMod val="95000"/>
                    <a:lumOff val="5000"/>
                  </a:schemeClr>
                </a:solidFill>
              </a:rPr>
              <a:t>Algorithm:</a:t>
            </a:r>
          </a:p>
          <a:p>
            <a:endParaRPr lang="en-IN" dirty="0">
              <a:solidFill>
                <a:schemeClr val="tx1">
                  <a:lumMod val="95000"/>
                  <a:lumOff val="5000"/>
                </a:schemeClr>
              </a:solidFill>
            </a:endParaRPr>
          </a:p>
          <a:p>
            <a:r>
              <a:rPr lang="en-IN" dirty="0">
                <a:solidFill>
                  <a:schemeClr val="tx1">
                    <a:lumMod val="95000"/>
                    <a:lumOff val="5000"/>
                  </a:schemeClr>
                </a:solidFill>
              </a:rPr>
              <a:t>begin </a:t>
            </a:r>
            <a:r>
              <a:rPr lang="en-IN" dirty="0" err="1">
                <a:solidFill>
                  <a:schemeClr val="tx1">
                    <a:lumMod val="95000"/>
                    <a:lumOff val="5000"/>
                  </a:schemeClr>
                </a:solidFill>
              </a:rPr>
              <a:t>BubbleSort</a:t>
            </a:r>
            <a:r>
              <a:rPr lang="en-IN" dirty="0">
                <a:solidFill>
                  <a:schemeClr val="tx1">
                    <a:lumMod val="95000"/>
                    <a:lumOff val="5000"/>
                  </a:schemeClr>
                </a:solidFill>
              </a:rPr>
              <a:t>(list) </a:t>
            </a:r>
          </a:p>
          <a:p>
            <a:r>
              <a:rPr lang="en-IN" dirty="0">
                <a:solidFill>
                  <a:schemeClr val="tx1">
                    <a:lumMod val="95000"/>
                    <a:lumOff val="5000"/>
                  </a:schemeClr>
                </a:solidFill>
              </a:rPr>
              <a:t>for all elements of list </a:t>
            </a:r>
          </a:p>
          <a:p>
            <a:r>
              <a:rPr lang="en-IN" dirty="0">
                <a:solidFill>
                  <a:schemeClr val="tx1">
                    <a:lumMod val="95000"/>
                    <a:lumOff val="5000"/>
                  </a:schemeClr>
                </a:solidFill>
              </a:rPr>
              <a:t>	if list[</a:t>
            </a:r>
            <a:r>
              <a:rPr lang="en-IN" dirty="0" err="1">
                <a:solidFill>
                  <a:schemeClr val="tx1">
                    <a:lumMod val="95000"/>
                    <a:lumOff val="5000"/>
                  </a:schemeClr>
                </a:solidFill>
              </a:rPr>
              <a:t>i</a:t>
            </a:r>
            <a:r>
              <a:rPr lang="en-IN" dirty="0">
                <a:solidFill>
                  <a:schemeClr val="tx1">
                    <a:lumMod val="95000"/>
                    <a:lumOff val="5000"/>
                  </a:schemeClr>
                </a:solidFill>
              </a:rPr>
              <a:t>] &gt; list[i+1] </a:t>
            </a:r>
          </a:p>
          <a:p>
            <a:r>
              <a:rPr lang="en-IN" dirty="0">
                <a:solidFill>
                  <a:schemeClr val="tx1">
                    <a:lumMod val="95000"/>
                    <a:lumOff val="5000"/>
                  </a:schemeClr>
                </a:solidFill>
              </a:rPr>
              <a:t>	     swap(list[</a:t>
            </a:r>
            <a:r>
              <a:rPr lang="en-IN" dirty="0" err="1">
                <a:solidFill>
                  <a:schemeClr val="tx1">
                    <a:lumMod val="95000"/>
                    <a:lumOff val="5000"/>
                  </a:schemeClr>
                </a:solidFill>
              </a:rPr>
              <a:t>i</a:t>
            </a:r>
            <a:r>
              <a:rPr lang="en-IN" dirty="0">
                <a:solidFill>
                  <a:schemeClr val="tx1">
                    <a:lumMod val="95000"/>
                    <a:lumOff val="5000"/>
                  </a:schemeClr>
                </a:solidFill>
              </a:rPr>
              <a:t>], list[i+1])</a:t>
            </a:r>
          </a:p>
          <a:p>
            <a:r>
              <a:rPr lang="en-IN" dirty="0">
                <a:solidFill>
                  <a:schemeClr val="tx1">
                    <a:lumMod val="95000"/>
                    <a:lumOff val="5000"/>
                  </a:schemeClr>
                </a:solidFill>
              </a:rPr>
              <a:t>	 end if </a:t>
            </a:r>
          </a:p>
          <a:p>
            <a:r>
              <a:rPr lang="en-IN" dirty="0">
                <a:solidFill>
                  <a:schemeClr val="tx1">
                    <a:lumMod val="95000"/>
                    <a:lumOff val="5000"/>
                  </a:schemeClr>
                </a:solidFill>
              </a:rPr>
              <a:t>end for </a:t>
            </a:r>
          </a:p>
          <a:p>
            <a:r>
              <a:rPr lang="en-IN" dirty="0">
                <a:solidFill>
                  <a:schemeClr val="tx1">
                    <a:lumMod val="95000"/>
                    <a:lumOff val="5000"/>
                  </a:schemeClr>
                </a:solidFill>
              </a:rPr>
              <a:t>return list</a:t>
            </a:r>
          </a:p>
          <a:p>
            <a:r>
              <a:rPr lang="en-IN" dirty="0">
                <a:solidFill>
                  <a:schemeClr val="tx1">
                    <a:lumMod val="95000"/>
                    <a:lumOff val="5000"/>
                  </a:schemeClr>
                </a:solidFill>
              </a:rPr>
              <a:t>end </a:t>
            </a:r>
            <a:r>
              <a:rPr lang="en-IN" dirty="0" err="1">
                <a:solidFill>
                  <a:schemeClr val="tx1">
                    <a:lumMod val="95000"/>
                    <a:lumOff val="5000"/>
                  </a:schemeClr>
                </a:solidFill>
              </a:rPr>
              <a:t>BubbleSort</a:t>
            </a:r>
            <a:endParaRPr lang="en-IN" dirty="0">
              <a:solidFill>
                <a:schemeClr val="tx1">
                  <a:lumMod val="95000"/>
                  <a:lumOff val="5000"/>
                </a:schemeClr>
              </a:solidFill>
            </a:endParaRPr>
          </a:p>
        </p:txBody>
      </p:sp>
    </p:spTree>
    <p:extLst>
      <p:ext uri="{BB962C8B-B14F-4D97-AF65-F5344CB8AC3E}">
        <p14:creationId xmlns:p14="http://schemas.microsoft.com/office/powerpoint/2010/main" val="132427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Selection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446212" y="1524000"/>
            <a:ext cx="10182947" cy="1200329"/>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Selection sort is a sorting algorithm that selects the smallest element from an unsorted list in each iteration and places that element at the beginning of the unsorted list.</a:t>
            </a:r>
            <a:endParaRPr lang="en-GB" sz="240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extLst>
              <p:ext uri="{D42A27DB-BD31-4B8C-83A1-F6EECF244321}">
                <p14:modId xmlns:p14="http://schemas.microsoft.com/office/powerpoint/2010/main" val="2139007389"/>
              </p:ext>
            </p:extLst>
          </p:nvPr>
        </p:nvGraphicFramePr>
        <p:xfrm>
          <a:off x="2132012" y="3178075"/>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O(1)</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No</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1749253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Selection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2" name="Picture 2" descr="Selection Sort (With Code in Python/C++/Java/C)">
            <a:extLst>
              <a:ext uri="{FF2B5EF4-FFF2-40B4-BE49-F238E27FC236}">
                <a16:creationId xmlns:a16="http://schemas.microsoft.com/office/drawing/2014/main" id="{81F7AF43-3B52-9F3A-92F3-0FF8265E0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629" y="0"/>
            <a:ext cx="5688542"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554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Selection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751012" y="1536174"/>
            <a:ext cx="9906000" cy="4154984"/>
          </a:xfrm>
          <a:prstGeom prst="rect">
            <a:avLst/>
          </a:prstGeom>
          <a:noFill/>
        </p:spPr>
        <p:txBody>
          <a:bodyPr wrap="square">
            <a:spAutoFit/>
          </a:bodyPr>
          <a:lstStyle/>
          <a:p>
            <a:r>
              <a:rPr lang="en-IN" b="1" dirty="0">
                <a:solidFill>
                  <a:schemeClr val="tx1">
                    <a:lumMod val="95000"/>
                    <a:lumOff val="5000"/>
                  </a:schemeClr>
                </a:solidFill>
              </a:rPr>
              <a:t>Algorithm:</a:t>
            </a:r>
          </a:p>
          <a:p>
            <a:endParaRPr lang="en-IN" b="1" dirty="0">
              <a:solidFill>
                <a:schemeClr val="tx1">
                  <a:lumMod val="95000"/>
                  <a:lumOff val="5000"/>
                </a:schemeClr>
              </a:solidFill>
            </a:endParaRPr>
          </a:p>
          <a:p>
            <a:r>
              <a:rPr lang="en-GB" dirty="0" err="1">
                <a:solidFill>
                  <a:schemeClr val="tx1">
                    <a:lumMod val="95000"/>
                    <a:lumOff val="5000"/>
                  </a:schemeClr>
                </a:solidFill>
              </a:rPr>
              <a:t>selectionSort</a:t>
            </a:r>
            <a:r>
              <a:rPr lang="en-GB" dirty="0">
                <a:solidFill>
                  <a:schemeClr val="tx1">
                    <a:lumMod val="95000"/>
                    <a:lumOff val="5000"/>
                  </a:schemeClr>
                </a:solidFill>
              </a:rPr>
              <a:t>(array, size) </a:t>
            </a:r>
          </a:p>
          <a:p>
            <a:pPr lvl="1"/>
            <a:r>
              <a:rPr lang="en-GB" dirty="0">
                <a:solidFill>
                  <a:schemeClr val="tx1">
                    <a:lumMod val="95000"/>
                    <a:lumOff val="5000"/>
                  </a:schemeClr>
                </a:solidFill>
              </a:rPr>
              <a:t>repeat (size - 1) times</a:t>
            </a:r>
          </a:p>
          <a:p>
            <a:pPr lvl="1"/>
            <a:r>
              <a:rPr lang="en-GB" dirty="0">
                <a:solidFill>
                  <a:schemeClr val="tx1">
                    <a:lumMod val="95000"/>
                    <a:lumOff val="5000"/>
                  </a:schemeClr>
                </a:solidFill>
              </a:rPr>
              <a:t>set the first unsorted element as the minimum </a:t>
            </a:r>
          </a:p>
          <a:p>
            <a:pPr lvl="1"/>
            <a:endParaRPr lang="en-GB" dirty="0">
              <a:solidFill>
                <a:schemeClr val="tx1">
                  <a:lumMod val="95000"/>
                  <a:lumOff val="5000"/>
                </a:schemeClr>
              </a:solidFill>
            </a:endParaRPr>
          </a:p>
          <a:p>
            <a:pPr lvl="1"/>
            <a:r>
              <a:rPr lang="en-GB" dirty="0">
                <a:solidFill>
                  <a:schemeClr val="tx1">
                    <a:lumMod val="95000"/>
                    <a:lumOff val="5000"/>
                  </a:schemeClr>
                </a:solidFill>
              </a:rPr>
              <a:t>for each of the unsorted elements </a:t>
            </a:r>
          </a:p>
          <a:p>
            <a:pPr lvl="1"/>
            <a:r>
              <a:rPr lang="en-GB" dirty="0">
                <a:solidFill>
                  <a:schemeClr val="tx1">
                    <a:lumMod val="95000"/>
                    <a:lumOff val="5000"/>
                  </a:schemeClr>
                </a:solidFill>
              </a:rPr>
              <a:t>	If element &lt; </a:t>
            </a:r>
            <a:r>
              <a:rPr lang="en-GB" dirty="0" err="1">
                <a:solidFill>
                  <a:schemeClr val="tx1">
                    <a:lumMod val="95000"/>
                    <a:lumOff val="5000"/>
                  </a:schemeClr>
                </a:solidFill>
              </a:rPr>
              <a:t>currentMinimum</a:t>
            </a:r>
            <a:r>
              <a:rPr lang="en-GB" dirty="0">
                <a:solidFill>
                  <a:schemeClr val="tx1">
                    <a:lumMod val="95000"/>
                    <a:lumOff val="5000"/>
                  </a:schemeClr>
                </a:solidFill>
              </a:rPr>
              <a:t> </a:t>
            </a:r>
          </a:p>
          <a:p>
            <a:pPr lvl="1"/>
            <a:r>
              <a:rPr lang="en-GB" dirty="0">
                <a:solidFill>
                  <a:schemeClr val="tx1">
                    <a:lumMod val="95000"/>
                    <a:lumOff val="5000"/>
                  </a:schemeClr>
                </a:solidFill>
              </a:rPr>
              <a:t>		set element as new minimum</a:t>
            </a:r>
          </a:p>
          <a:p>
            <a:pPr lvl="1"/>
            <a:r>
              <a:rPr lang="en-GB" dirty="0">
                <a:solidFill>
                  <a:schemeClr val="tx1">
                    <a:lumMod val="95000"/>
                    <a:lumOff val="5000"/>
                  </a:schemeClr>
                </a:solidFill>
              </a:rPr>
              <a:t>swap minimum with first unsorted position </a:t>
            </a:r>
          </a:p>
          <a:p>
            <a:r>
              <a:rPr lang="en-GB" dirty="0">
                <a:solidFill>
                  <a:schemeClr val="tx1">
                    <a:lumMod val="95000"/>
                    <a:lumOff val="5000"/>
                  </a:schemeClr>
                </a:solidFill>
              </a:rPr>
              <a:t>end </a:t>
            </a:r>
            <a:r>
              <a:rPr lang="en-GB" dirty="0" err="1">
                <a:solidFill>
                  <a:schemeClr val="tx1">
                    <a:lumMod val="95000"/>
                    <a:lumOff val="5000"/>
                  </a:schemeClr>
                </a:solidFill>
              </a:rPr>
              <a:t>selectionSort</a:t>
            </a:r>
            <a:endParaRPr lang="en-IN" dirty="0">
              <a:solidFill>
                <a:schemeClr val="tx1">
                  <a:lumMod val="95000"/>
                  <a:lumOff val="5000"/>
                </a:schemeClr>
              </a:solidFill>
            </a:endParaRPr>
          </a:p>
        </p:txBody>
      </p:sp>
    </p:spTree>
    <p:extLst>
      <p:ext uri="{BB962C8B-B14F-4D97-AF65-F5344CB8AC3E}">
        <p14:creationId xmlns:p14="http://schemas.microsoft.com/office/powerpoint/2010/main" val="153655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Insertion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446212" y="1524000"/>
            <a:ext cx="10182947" cy="1200329"/>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Insertion sort is a sorting algorithm that places an unsorted element at its suitable place in each iteration. Insertion sort works similarly as we sort cards in our hand in a card game</a:t>
            </a:r>
            <a:endParaRPr lang="en-GB" sz="240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extLst>
              <p:ext uri="{D42A27DB-BD31-4B8C-83A1-F6EECF244321}">
                <p14:modId xmlns:p14="http://schemas.microsoft.com/office/powerpoint/2010/main" val="3968409057"/>
              </p:ext>
            </p:extLst>
          </p:nvPr>
        </p:nvGraphicFramePr>
        <p:xfrm>
          <a:off x="2132012" y="3178075"/>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O(1)</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Yes</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3095767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Insertion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3074" name="Picture 2" descr="Insertion Sort">
            <a:extLst>
              <a:ext uri="{FF2B5EF4-FFF2-40B4-BE49-F238E27FC236}">
                <a16:creationId xmlns:a16="http://schemas.microsoft.com/office/drawing/2014/main" id="{EBDEBC1B-B0AE-E3B8-A86B-A5D9173DA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545" y="795131"/>
            <a:ext cx="4910137" cy="528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046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791</TotalTime>
  <Words>2071</Words>
  <Application>Microsoft Office PowerPoint</Application>
  <PresentationFormat>Custom</PresentationFormat>
  <Paragraphs>301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Constantia</vt:lpstr>
      <vt:lpstr>inter-bold</vt:lpstr>
      <vt:lpstr>inter-regular</vt:lpstr>
      <vt:lpstr>Verdana</vt:lpstr>
      <vt:lpstr>Wingdings</vt:lpstr>
      <vt:lpstr>Cooking 16x9</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337</cp:revision>
  <dcterms:created xsi:type="dcterms:W3CDTF">2021-12-19T05:09:16Z</dcterms:created>
  <dcterms:modified xsi:type="dcterms:W3CDTF">2023-01-05T06:32:30Z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