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75" r:id="rId6"/>
    <p:sldId id="295" r:id="rId7"/>
    <p:sldId id="294" r:id="rId8"/>
    <p:sldId id="296" r:id="rId9"/>
    <p:sldId id="297" r:id="rId10"/>
    <p:sldId id="298" r:id="rId11"/>
    <p:sldId id="259"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492" autoAdjust="0"/>
  </p:normalViewPr>
  <p:slideViewPr>
    <p:cSldViewPr>
      <p:cViewPr>
        <p:scale>
          <a:sx n="75" d="100"/>
          <a:sy n="75" d="100"/>
        </p:scale>
        <p:origin x="1128" y="21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11/5/2022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11/5/2022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11/5/2022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11/5/2022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11/5/2022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11/5/2022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11/5/2022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11/5/2022</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11/5/2022</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11/5/2022</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11/5/2022</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11/5/2022</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11/5/2022</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11/5/2022</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C Programming</a:t>
            </a:r>
          </a:p>
        </p:txBody>
      </p:sp>
      <p:graphicFrame>
        <p:nvGraphicFramePr>
          <p:cNvPr id="4" name="Table 3"/>
          <p:cNvGraphicFramePr>
            <a:graphicFrameLocks noGrp="1"/>
          </p:cNvGraphicFramePr>
          <p:nvPr>
            <p:extLst>
              <p:ext uri="{D42A27DB-BD31-4B8C-83A1-F6EECF244321}">
                <p14:modId xmlns:p14="http://schemas.microsoft.com/office/powerpoint/2010/main" val="1831175594"/>
              </p:ext>
            </p:extLst>
          </p:nvPr>
        </p:nvGraphicFramePr>
        <p:xfrm>
          <a:off x="455612" y="2209800"/>
          <a:ext cx="11041040" cy="2514600"/>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2566942365"/>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Array and Array Operations</a:t>
                      </a:r>
                    </a:p>
                  </a:txBody>
                  <a:tcPr anchor="ctr"/>
                </a:tc>
                <a:tc hMerge="1">
                  <a:txBody>
                    <a:bodyPr/>
                    <a:lstStyle/>
                    <a:p>
                      <a:endParaRPr lang="en-US"/>
                    </a:p>
                  </a:txBody>
                  <a:tcPr/>
                </a:tc>
                <a:extLst>
                  <a:ext uri="{0D108BD9-81ED-4DB2-BD59-A6C34878D82A}">
                    <a16:rowId xmlns:a16="http://schemas.microsoft.com/office/drawing/2014/main" val="10000"/>
                  </a:ext>
                </a:extLst>
              </a:tr>
              <a:tr h="533400">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What is Array</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Array Initialization</a:t>
                      </a:r>
                    </a:p>
                  </a:txBody>
                  <a:tcPr anchor="ctr"/>
                </a:tc>
                <a:extLst>
                  <a:ext uri="{0D108BD9-81ED-4DB2-BD59-A6C34878D82A}">
                    <a16:rowId xmlns:a16="http://schemas.microsoft.com/office/drawing/2014/main" val="10001"/>
                  </a:ext>
                </a:extLst>
              </a:tr>
              <a:tr h="533400">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Access Array Element</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Multidimensional Array</a:t>
                      </a:r>
                    </a:p>
                  </a:txBody>
                  <a:tcPr anchor="ctr"/>
                </a:tc>
                <a:extLst>
                  <a:ext uri="{0D108BD9-81ED-4DB2-BD59-A6C34878D82A}">
                    <a16:rowId xmlns:a16="http://schemas.microsoft.com/office/drawing/2014/main" val="3026141865"/>
                  </a:ext>
                </a:extLst>
              </a:tr>
              <a:tr h="533400">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Arrays Pros &amp; Cons</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Arrays Operations</a:t>
                      </a:r>
                    </a:p>
                  </a:txBody>
                  <a:tcPr anchor="ctr"/>
                </a:tc>
                <a:extLst>
                  <a:ext uri="{0D108BD9-81ED-4DB2-BD59-A6C34878D82A}">
                    <a16:rowId xmlns:a16="http://schemas.microsoft.com/office/drawing/2014/main" val="3137847641"/>
                  </a:ext>
                </a:extLst>
              </a:tr>
              <a:tr h="424454">
                <a:tc gridSpan="2">
                  <a:txBody>
                    <a:bodyPr/>
                    <a:lstStyle/>
                    <a:p>
                      <a: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2400" kern="1200" dirty="0">
                        <a:solidFill>
                          <a:schemeClr val="dk1"/>
                        </a:solidFill>
                        <a:latin typeface="+mn-lt"/>
                        <a:ea typeface="+mn-ea"/>
                        <a:cs typeface="+mn-cs"/>
                      </a:endParaRPr>
                    </a:p>
                  </a:txBody>
                  <a:tcPr anchor="ct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Array</a:t>
            </a:r>
          </a:p>
        </p:txBody>
      </p:sp>
      <p:sp>
        <p:nvSpPr>
          <p:cNvPr id="5" name="Content Placeholder 4">
            <a:extLst>
              <a:ext uri="{FF2B5EF4-FFF2-40B4-BE49-F238E27FC236}">
                <a16:creationId xmlns:a16="http://schemas.microsoft.com/office/drawing/2014/main" id="{0F077325-CD57-3C32-A263-4AAE1B7DB4E3}"/>
              </a:ext>
            </a:extLst>
          </p:cNvPr>
          <p:cNvSpPr>
            <a:spLocks noGrp="1"/>
          </p:cNvSpPr>
          <p:nvPr>
            <p:ph sz="half" idx="1"/>
          </p:nvPr>
        </p:nvSpPr>
        <p:spPr>
          <a:xfrm>
            <a:off x="836612" y="1524000"/>
            <a:ext cx="10896600" cy="5105400"/>
          </a:xfrm>
        </p:spPr>
        <p:txBody>
          <a:bodyPr>
            <a:normAutofit/>
          </a:bodyPr>
          <a:lstStyle/>
          <a:p>
            <a:r>
              <a:rPr lang="en-US" dirty="0"/>
              <a:t>Arrays are referred to as structured data types. An array is defined as finite ordered collection of homogenous data, stored in contiguous memory locations.</a:t>
            </a:r>
          </a:p>
          <a:p>
            <a:endParaRPr lang="en-US" dirty="0"/>
          </a:p>
          <a:p>
            <a:pPr>
              <a:buFont typeface="Wingdings" panose="05000000000000000000" pitchFamily="2" charset="2"/>
              <a:buChar char="Ø"/>
            </a:pPr>
            <a:r>
              <a:rPr lang="en-US" dirty="0"/>
              <a:t>finite means data range must be defined.</a:t>
            </a:r>
          </a:p>
          <a:p>
            <a:pPr>
              <a:buFont typeface="Wingdings" panose="05000000000000000000" pitchFamily="2" charset="2"/>
              <a:buChar char="Ø"/>
            </a:pPr>
            <a:r>
              <a:rPr lang="en-US" dirty="0"/>
              <a:t>ordered means data must be stored in continuous memory addresses.</a:t>
            </a:r>
          </a:p>
          <a:p>
            <a:pPr>
              <a:buFont typeface="Wingdings" panose="05000000000000000000" pitchFamily="2" charset="2"/>
              <a:buChar char="Ø"/>
            </a:pPr>
            <a:r>
              <a:rPr lang="en-US" dirty="0"/>
              <a:t>homogenous means data must be of similar data type.</a:t>
            </a:r>
          </a:p>
        </p:txBody>
      </p:sp>
    </p:spTree>
    <p:extLst>
      <p:ext uri="{BB962C8B-B14F-4D97-AF65-F5344CB8AC3E}">
        <p14:creationId xmlns:p14="http://schemas.microsoft.com/office/powerpoint/2010/main" val="23542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481EA37-E138-2649-6B1C-AFCC07766C68}"/>
              </a:ext>
            </a:extLst>
          </p:cNvPr>
          <p:cNvSpPr txBox="1">
            <a:spLocks/>
          </p:cNvSpPr>
          <p:nvPr/>
        </p:nvSpPr>
        <p:spPr>
          <a:xfrm>
            <a:off x="569912" y="4038600"/>
            <a:ext cx="11049000" cy="1981199"/>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a:buFont typeface="Wingdings" panose="05000000000000000000" pitchFamily="2" charset="2"/>
              <a:buChar char="Ø"/>
            </a:pPr>
            <a:r>
              <a:rPr lang="en-US" dirty="0"/>
              <a:t>The index of an array starts from </a:t>
            </a:r>
            <a:r>
              <a:rPr lang="en-US" dirty="0">
                <a:latin typeface="Times New Roman" panose="02020603050405020304" pitchFamily="18" charset="0"/>
                <a:cs typeface="Times New Roman" panose="02020603050405020304" pitchFamily="18" charset="0"/>
              </a:rPr>
              <a:t>0</a:t>
            </a:r>
            <a:r>
              <a:rPr lang="en-US" dirty="0"/>
              <a:t> to size-</a:t>
            </a:r>
            <a:r>
              <a:rPr lang="en-US" dirty="0">
                <a:latin typeface="Times New Roman" panose="02020603050405020304" pitchFamily="18" charset="0"/>
                <a:cs typeface="Times New Roman" panose="02020603050405020304" pitchFamily="18" charset="0"/>
              </a:rPr>
              <a:t>1</a:t>
            </a:r>
            <a:r>
              <a:rPr lang="en-US" dirty="0"/>
              <a:t> </a:t>
            </a:r>
          </a:p>
          <a:p>
            <a:pPr>
              <a:buFont typeface="Wingdings" panose="05000000000000000000" pitchFamily="2" charset="2"/>
              <a:buChar char="Ø"/>
            </a:pPr>
            <a:r>
              <a:rPr lang="en-US" dirty="0"/>
              <a:t>first element of any array will be stored at array[</a:t>
            </a:r>
            <a:r>
              <a:rPr lang="en-US" dirty="0">
                <a:latin typeface="Times New Roman" panose="02020603050405020304" pitchFamily="18" charset="0"/>
                <a:cs typeface="Times New Roman" panose="02020603050405020304" pitchFamily="18" charset="0"/>
              </a:rPr>
              <a:t>0</a:t>
            </a:r>
            <a:r>
              <a:rPr lang="en-US" dirty="0"/>
              <a:t>] address and the last element will be at array[size - </a:t>
            </a:r>
            <a:r>
              <a:rPr lang="en-US" dirty="0">
                <a:latin typeface="Times New Roman" panose="02020603050405020304" pitchFamily="18" charset="0"/>
                <a:cs typeface="Times New Roman" panose="02020603050405020304" pitchFamily="18" charset="0"/>
              </a:rPr>
              <a:t>1</a:t>
            </a:r>
            <a:r>
              <a:rPr lang="en-US" dirty="0"/>
              <a:t>].</a:t>
            </a:r>
          </a:p>
        </p:txBody>
      </p:sp>
      <p:pic>
        <p:nvPicPr>
          <p:cNvPr id="8" name="Content Placeholder 7">
            <a:extLst>
              <a:ext uri="{FF2B5EF4-FFF2-40B4-BE49-F238E27FC236}">
                <a16:creationId xmlns:a16="http://schemas.microsoft.com/office/drawing/2014/main" id="{A9E8588C-1B52-7D6A-8603-64F6D2082E9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127308" y="341989"/>
            <a:ext cx="6828241" cy="3315611"/>
          </a:xfrm>
        </p:spPr>
      </p:pic>
      <p:sp>
        <p:nvSpPr>
          <p:cNvPr id="10" name="TextBox 9">
            <a:extLst>
              <a:ext uri="{FF2B5EF4-FFF2-40B4-BE49-F238E27FC236}">
                <a16:creationId xmlns:a16="http://schemas.microsoft.com/office/drawing/2014/main" id="{4AA40D0B-B883-5AFD-55DF-AEAECFDD9476}"/>
              </a:ext>
            </a:extLst>
          </p:cNvPr>
          <p:cNvSpPr txBox="1"/>
          <p:nvPr/>
        </p:nvSpPr>
        <p:spPr>
          <a:xfrm>
            <a:off x="150812" y="111156"/>
            <a:ext cx="6092890" cy="461665"/>
          </a:xfrm>
          <a:prstGeom prst="rect">
            <a:avLst/>
          </a:prstGeom>
          <a:noFill/>
        </p:spPr>
        <p:txBody>
          <a:bodyPr wrap="square">
            <a:spAutoFit/>
          </a:bodyPr>
          <a:lstStyle/>
          <a:p>
            <a:r>
              <a:rPr lang="en-US" b="1" dirty="0" err="1"/>
              <a:t>dataType</a:t>
            </a:r>
            <a:r>
              <a:rPr lang="en-US" b="1" dirty="0"/>
              <a:t> </a:t>
            </a:r>
            <a:r>
              <a:rPr lang="en-US" b="1" dirty="0" err="1"/>
              <a:t>arrayName</a:t>
            </a:r>
            <a:r>
              <a:rPr lang="en-US" b="1" dirty="0"/>
              <a:t>[</a:t>
            </a:r>
            <a:r>
              <a:rPr lang="en-US" b="1" dirty="0" err="1"/>
              <a:t>arraySize</a:t>
            </a:r>
            <a:r>
              <a:rPr lang="en-US" b="1" dirty="0"/>
              <a:t>];</a:t>
            </a:r>
          </a:p>
        </p:txBody>
      </p:sp>
      <p:sp>
        <p:nvSpPr>
          <p:cNvPr id="12" name="TextBox 11">
            <a:extLst>
              <a:ext uri="{FF2B5EF4-FFF2-40B4-BE49-F238E27FC236}">
                <a16:creationId xmlns:a16="http://schemas.microsoft.com/office/drawing/2014/main" id="{F7D9653C-57C1-B6F5-E8F7-3D96EC3AC858}"/>
              </a:ext>
            </a:extLst>
          </p:cNvPr>
          <p:cNvSpPr txBox="1"/>
          <p:nvPr/>
        </p:nvSpPr>
        <p:spPr>
          <a:xfrm>
            <a:off x="150812" y="1556772"/>
            <a:ext cx="4876800" cy="1569660"/>
          </a:xfrm>
          <a:prstGeom prst="rect">
            <a:avLst/>
          </a:prstGeom>
          <a:noFill/>
        </p:spPr>
        <p:txBody>
          <a:bodyPr wrap="square">
            <a:spAutoFit/>
          </a:bodyPr>
          <a:lstStyle/>
          <a:p>
            <a:r>
              <a:rPr lang="en-US" dirty="0"/>
              <a:t> </a:t>
            </a:r>
            <a:r>
              <a:rPr lang="en-US" b="1" dirty="0"/>
              <a:t>Example of array declaration</a:t>
            </a:r>
          </a:p>
          <a:p>
            <a:r>
              <a:rPr lang="en-US" b="1" dirty="0"/>
              <a:t>char a[5];    </a:t>
            </a:r>
            <a:r>
              <a:rPr lang="en-US" dirty="0"/>
              <a:t>/* char type array */</a:t>
            </a:r>
          </a:p>
          <a:p>
            <a:r>
              <a:rPr lang="en-US" b="1" dirty="0"/>
              <a:t>float </a:t>
            </a:r>
            <a:r>
              <a:rPr lang="en-US" b="1" dirty="0" err="1"/>
              <a:t>ar</a:t>
            </a:r>
            <a:r>
              <a:rPr lang="en-US" b="1" dirty="0"/>
              <a:t>[9];  </a:t>
            </a:r>
            <a:r>
              <a:rPr lang="en-US" dirty="0"/>
              <a:t>/* float type  array */</a:t>
            </a:r>
          </a:p>
          <a:p>
            <a:r>
              <a:rPr lang="en-US" b="1" dirty="0"/>
              <a:t>int </a:t>
            </a:r>
            <a:r>
              <a:rPr lang="en-US" b="1" dirty="0" err="1"/>
              <a:t>arr</a:t>
            </a:r>
            <a:r>
              <a:rPr lang="en-US" b="1" dirty="0"/>
              <a:t>[10];  </a:t>
            </a:r>
            <a:r>
              <a:rPr lang="en-US" dirty="0"/>
              <a:t>/* int type array */</a:t>
            </a:r>
          </a:p>
        </p:txBody>
      </p:sp>
    </p:spTree>
    <p:extLst>
      <p:ext uri="{BB962C8B-B14F-4D97-AF65-F5344CB8AC3E}">
        <p14:creationId xmlns:p14="http://schemas.microsoft.com/office/powerpoint/2010/main" val="1487031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481EA37-E138-2649-6B1C-AFCC07766C68}"/>
              </a:ext>
            </a:extLst>
          </p:cNvPr>
          <p:cNvSpPr txBox="1">
            <a:spLocks/>
          </p:cNvSpPr>
          <p:nvPr/>
        </p:nvSpPr>
        <p:spPr>
          <a:xfrm>
            <a:off x="569912" y="2895600"/>
            <a:ext cx="11049000" cy="1981199"/>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buNone/>
            </a:pPr>
            <a:endParaRPr lang="en-US" dirty="0"/>
          </a:p>
        </p:txBody>
      </p:sp>
      <p:sp>
        <p:nvSpPr>
          <p:cNvPr id="6" name="Content Placeholder 5">
            <a:extLst>
              <a:ext uri="{FF2B5EF4-FFF2-40B4-BE49-F238E27FC236}">
                <a16:creationId xmlns:a16="http://schemas.microsoft.com/office/drawing/2014/main" id="{7E58913E-565E-8E04-FAB5-DA4EC084B476}"/>
              </a:ext>
            </a:extLst>
          </p:cNvPr>
          <p:cNvSpPr>
            <a:spLocks noGrp="1"/>
          </p:cNvSpPr>
          <p:nvPr>
            <p:ph sz="half" idx="1"/>
          </p:nvPr>
        </p:nvSpPr>
        <p:spPr>
          <a:xfrm>
            <a:off x="684212" y="1371600"/>
            <a:ext cx="10896600" cy="5334000"/>
          </a:xfrm>
        </p:spPr>
        <p:txBody>
          <a:bodyPr>
            <a:normAutofit fontScale="92500" lnSpcReduction="10000"/>
          </a:bodyPr>
          <a:lstStyle/>
          <a:p>
            <a:r>
              <a:rPr lang="en-US" dirty="0"/>
              <a:t>An array can be initialized at either compile time or at runtime. That means, either we can provide values to the array in the code itself, or we can add user input value into the array.</a:t>
            </a:r>
          </a:p>
          <a:p>
            <a:r>
              <a:rPr lang="en-US" b="1" dirty="0">
                <a:solidFill>
                  <a:schemeClr val="accent6">
                    <a:lumMod val="75000"/>
                  </a:schemeClr>
                </a:solidFill>
              </a:rPr>
              <a:t>Compile time initialization </a:t>
            </a:r>
            <a:r>
              <a:rPr lang="en-US" dirty="0"/>
              <a:t>of array means we provide the value for the array in the code, when we create the array,</a:t>
            </a:r>
          </a:p>
          <a:p>
            <a:pPr marL="0" indent="0">
              <a:buNone/>
            </a:pPr>
            <a:r>
              <a:rPr lang="en-US" dirty="0"/>
              <a:t>          </a:t>
            </a:r>
            <a:r>
              <a:rPr lang="en-US" b="1" dirty="0">
                <a:solidFill>
                  <a:schemeClr val="accent6">
                    <a:lumMod val="75000"/>
                  </a:schemeClr>
                </a:solidFill>
              </a:rPr>
              <a:t>data-type array-name[size] = { list of values };</a:t>
            </a:r>
          </a:p>
          <a:p>
            <a:pPr>
              <a:lnSpc>
                <a:spcPct val="100000"/>
              </a:lnSpc>
            </a:pPr>
            <a:r>
              <a:rPr lang="en-US" b="1" dirty="0">
                <a:solidFill>
                  <a:schemeClr val="accent6">
                    <a:lumMod val="75000"/>
                  </a:schemeClr>
                </a:solidFill>
              </a:rPr>
              <a:t>Runtime Array initialization</a:t>
            </a:r>
            <a:r>
              <a:rPr lang="en-US" dirty="0"/>
              <a:t> :  array can also be initialized at runtime using </a:t>
            </a:r>
            <a:r>
              <a:rPr lang="en-US" dirty="0" err="1"/>
              <a:t>scanf</a:t>
            </a:r>
            <a:r>
              <a:rPr lang="en-US" dirty="0"/>
              <a:t>() function. This approach is usually used for initializing large arrays, or to initialize arrays with user specified values.</a:t>
            </a:r>
          </a:p>
          <a:p>
            <a:pPr marL="0" indent="0" algn="ctr">
              <a:lnSpc>
                <a:spcPct val="100000"/>
              </a:lnSpc>
              <a:buNone/>
            </a:pPr>
            <a:r>
              <a:rPr lang="nn-NO" b="1" dirty="0">
                <a:solidFill>
                  <a:schemeClr val="accent6">
                    <a:lumMod val="75000"/>
                  </a:schemeClr>
                </a:solidFill>
              </a:rPr>
              <a:t>for(int i = 0; i &lt; 10; i++)</a:t>
            </a:r>
          </a:p>
          <a:p>
            <a:pPr marL="0" indent="0" algn="ctr">
              <a:lnSpc>
                <a:spcPct val="100000"/>
              </a:lnSpc>
              <a:buNone/>
            </a:pPr>
            <a:r>
              <a:rPr lang="nn-NO" b="1" dirty="0">
                <a:solidFill>
                  <a:schemeClr val="accent6">
                    <a:lumMod val="75000"/>
                  </a:schemeClr>
                </a:solidFill>
              </a:rPr>
              <a:t>    scanf("%d", &amp;Arr[i]);</a:t>
            </a:r>
            <a:endParaRPr lang="en-US" b="1" dirty="0">
              <a:solidFill>
                <a:schemeClr val="accent6">
                  <a:lumMod val="75000"/>
                </a:schemeClr>
              </a:solidFill>
            </a:endParaRPr>
          </a:p>
          <a:p>
            <a:pPr marL="0" indent="0">
              <a:buNone/>
            </a:pPr>
            <a:endParaRPr lang="en-US" b="1" dirty="0"/>
          </a:p>
          <a:p>
            <a:endParaRPr lang="en-US" dirty="0"/>
          </a:p>
        </p:txBody>
      </p:sp>
      <p:sp>
        <p:nvSpPr>
          <p:cNvPr id="13" name="Rectangle 12">
            <a:extLst>
              <a:ext uri="{FF2B5EF4-FFF2-40B4-BE49-F238E27FC236}">
                <a16:creationId xmlns:a16="http://schemas.microsoft.com/office/drawing/2014/main" id="{BB491A05-3FB7-70C1-68BD-44796322F57B}"/>
              </a:ext>
            </a:extLst>
          </p:cNvPr>
          <p:cNvSpPr/>
          <p:nvPr/>
        </p:nvSpPr>
        <p:spPr>
          <a:xfrm>
            <a:off x="-32068" y="1"/>
            <a:ext cx="9483750" cy="762000"/>
          </a:xfrm>
          <a:prstGeom prst="rect">
            <a:avLst/>
          </a:prstGeom>
        </p:spPr>
        <p:txBody>
          <a:bodyPr vert="horz" lIns="121899" tIns="60949" rIns="121899" bIns="60949" rtlCol="0" anchor="b">
            <a:noAutofit/>
          </a:bodyPr>
          <a:lstStyle/>
          <a:p>
            <a:r>
              <a:rPr lang="en-US" sz="4000" b="1" dirty="0"/>
              <a:t>Array initialization</a:t>
            </a:r>
          </a:p>
        </p:txBody>
      </p:sp>
    </p:spTree>
    <p:extLst>
      <p:ext uri="{BB962C8B-B14F-4D97-AF65-F5344CB8AC3E}">
        <p14:creationId xmlns:p14="http://schemas.microsoft.com/office/powerpoint/2010/main" val="1899874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481EA37-E138-2649-6B1C-AFCC07766C68}"/>
              </a:ext>
            </a:extLst>
          </p:cNvPr>
          <p:cNvSpPr txBox="1">
            <a:spLocks/>
          </p:cNvSpPr>
          <p:nvPr/>
        </p:nvSpPr>
        <p:spPr>
          <a:xfrm>
            <a:off x="569912" y="2895600"/>
            <a:ext cx="11049000" cy="1981199"/>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buNone/>
            </a:pPr>
            <a:endParaRPr lang="en-US" dirty="0"/>
          </a:p>
        </p:txBody>
      </p:sp>
      <p:sp>
        <p:nvSpPr>
          <p:cNvPr id="6" name="Content Placeholder 5">
            <a:extLst>
              <a:ext uri="{FF2B5EF4-FFF2-40B4-BE49-F238E27FC236}">
                <a16:creationId xmlns:a16="http://schemas.microsoft.com/office/drawing/2014/main" id="{7E58913E-565E-8E04-FAB5-DA4EC084B476}"/>
              </a:ext>
            </a:extLst>
          </p:cNvPr>
          <p:cNvSpPr>
            <a:spLocks noGrp="1"/>
          </p:cNvSpPr>
          <p:nvPr>
            <p:ph sz="half" idx="1"/>
          </p:nvPr>
        </p:nvSpPr>
        <p:spPr>
          <a:xfrm>
            <a:off x="684212" y="1371600"/>
            <a:ext cx="10896600" cy="5334000"/>
          </a:xfrm>
        </p:spPr>
        <p:txBody>
          <a:bodyPr>
            <a:normAutofit/>
          </a:bodyPr>
          <a:lstStyle/>
          <a:p>
            <a:r>
              <a:rPr lang="en-US" dirty="0"/>
              <a:t>Accessing Array elements of array by index</a:t>
            </a:r>
          </a:p>
          <a:p>
            <a:pPr marL="0" indent="0">
              <a:buNone/>
            </a:pPr>
            <a:r>
              <a:rPr lang="en-US" dirty="0"/>
              <a:t>       </a:t>
            </a:r>
            <a:endParaRPr lang="en-US" b="1" dirty="0"/>
          </a:p>
          <a:p>
            <a:endParaRPr lang="en-US" dirty="0"/>
          </a:p>
        </p:txBody>
      </p:sp>
      <p:sp>
        <p:nvSpPr>
          <p:cNvPr id="13" name="Rectangle 12">
            <a:extLst>
              <a:ext uri="{FF2B5EF4-FFF2-40B4-BE49-F238E27FC236}">
                <a16:creationId xmlns:a16="http://schemas.microsoft.com/office/drawing/2014/main" id="{BB491A05-3FB7-70C1-68BD-44796322F57B}"/>
              </a:ext>
            </a:extLst>
          </p:cNvPr>
          <p:cNvSpPr/>
          <p:nvPr/>
        </p:nvSpPr>
        <p:spPr>
          <a:xfrm>
            <a:off x="-32068" y="1"/>
            <a:ext cx="9483750" cy="762000"/>
          </a:xfrm>
          <a:prstGeom prst="rect">
            <a:avLst/>
          </a:prstGeom>
        </p:spPr>
        <p:txBody>
          <a:bodyPr vert="horz" lIns="121899" tIns="60949" rIns="121899" bIns="60949" rtlCol="0" anchor="b">
            <a:noAutofit/>
          </a:bodyPr>
          <a:lstStyle/>
          <a:p>
            <a:r>
              <a:rPr lang="en-US" sz="4000" b="1" dirty="0"/>
              <a:t>Accessing Array elements</a:t>
            </a:r>
          </a:p>
        </p:txBody>
      </p:sp>
      <p:pic>
        <p:nvPicPr>
          <p:cNvPr id="3" name="Picture 2">
            <a:extLst>
              <a:ext uri="{FF2B5EF4-FFF2-40B4-BE49-F238E27FC236}">
                <a16:creationId xmlns:a16="http://schemas.microsoft.com/office/drawing/2014/main" id="{935537F2-47B8-6E16-E9B6-F15F3E201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3" y="2133600"/>
            <a:ext cx="9311986" cy="2544890"/>
          </a:xfrm>
          <a:prstGeom prst="rect">
            <a:avLst/>
          </a:prstGeom>
        </p:spPr>
      </p:pic>
      <p:sp>
        <p:nvSpPr>
          <p:cNvPr id="8" name="TextBox 7">
            <a:extLst>
              <a:ext uri="{FF2B5EF4-FFF2-40B4-BE49-F238E27FC236}">
                <a16:creationId xmlns:a16="http://schemas.microsoft.com/office/drawing/2014/main" id="{C3D8EF7D-3177-D6F7-3620-751144B8BFE0}"/>
              </a:ext>
            </a:extLst>
          </p:cNvPr>
          <p:cNvSpPr txBox="1"/>
          <p:nvPr/>
        </p:nvSpPr>
        <p:spPr>
          <a:xfrm>
            <a:off x="760412" y="4678490"/>
            <a:ext cx="10531186" cy="954107"/>
          </a:xfrm>
          <a:prstGeom prst="rect">
            <a:avLst/>
          </a:prstGeom>
          <a:noFill/>
        </p:spPr>
        <p:txBody>
          <a:bodyPr wrap="square">
            <a:spAutoFit/>
          </a:bodyPr>
          <a:lstStyle/>
          <a:p>
            <a:r>
              <a:rPr lang="en-US" sz="2800" b="1" dirty="0" err="1"/>
              <a:t>printf</a:t>
            </a:r>
            <a:r>
              <a:rPr lang="en-US" sz="2800" b="1" dirty="0"/>
              <a:t>("%d", mark[0]); //prints first element of the array</a:t>
            </a:r>
          </a:p>
          <a:p>
            <a:r>
              <a:rPr lang="en-US" sz="2800" b="1" dirty="0" err="1"/>
              <a:t>printf</a:t>
            </a:r>
            <a:r>
              <a:rPr lang="en-US" sz="2800" b="1" dirty="0"/>
              <a:t>("%d", mark[4]); //prints fourth element of the array</a:t>
            </a:r>
          </a:p>
        </p:txBody>
      </p:sp>
    </p:spTree>
    <p:extLst>
      <p:ext uri="{BB962C8B-B14F-4D97-AF65-F5344CB8AC3E}">
        <p14:creationId xmlns:p14="http://schemas.microsoft.com/office/powerpoint/2010/main" val="934540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481EA37-E138-2649-6B1C-AFCC07766C68}"/>
              </a:ext>
            </a:extLst>
          </p:cNvPr>
          <p:cNvSpPr txBox="1">
            <a:spLocks/>
          </p:cNvSpPr>
          <p:nvPr/>
        </p:nvSpPr>
        <p:spPr>
          <a:xfrm>
            <a:off x="569912" y="2895600"/>
            <a:ext cx="11049000" cy="1981199"/>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buNone/>
            </a:pPr>
            <a:endParaRPr lang="en-US" dirty="0"/>
          </a:p>
        </p:txBody>
      </p:sp>
      <p:sp>
        <p:nvSpPr>
          <p:cNvPr id="6" name="Content Placeholder 5">
            <a:extLst>
              <a:ext uri="{FF2B5EF4-FFF2-40B4-BE49-F238E27FC236}">
                <a16:creationId xmlns:a16="http://schemas.microsoft.com/office/drawing/2014/main" id="{7E58913E-565E-8E04-FAB5-DA4EC084B476}"/>
              </a:ext>
            </a:extLst>
          </p:cNvPr>
          <p:cNvSpPr>
            <a:spLocks noGrp="1"/>
          </p:cNvSpPr>
          <p:nvPr>
            <p:ph sz="half" idx="1"/>
          </p:nvPr>
        </p:nvSpPr>
        <p:spPr>
          <a:xfrm>
            <a:off x="705484" y="1219198"/>
            <a:ext cx="10896600" cy="5425485"/>
          </a:xfrm>
        </p:spPr>
        <p:txBody>
          <a:bodyPr>
            <a:normAutofit/>
          </a:bodyPr>
          <a:lstStyle/>
          <a:p>
            <a:r>
              <a:rPr lang="en-US" dirty="0"/>
              <a:t>The simplest form of a multidimensional array is the two-dimensional array</a:t>
            </a:r>
          </a:p>
          <a:p>
            <a:pPr marL="0" indent="0" algn="ctr">
              <a:buNone/>
            </a:pPr>
            <a:r>
              <a:rPr lang="en-US" b="1" dirty="0">
                <a:solidFill>
                  <a:schemeClr val="accent6">
                    <a:lumMod val="75000"/>
                  </a:schemeClr>
                </a:solidFill>
              </a:rPr>
              <a:t>data-type array-name[row-size][column-size]</a:t>
            </a:r>
          </a:p>
          <a:p>
            <a:endParaRPr lang="en-US" b="1" dirty="0"/>
          </a:p>
          <a:p>
            <a:endParaRPr lang="en-US" dirty="0"/>
          </a:p>
        </p:txBody>
      </p:sp>
      <p:sp>
        <p:nvSpPr>
          <p:cNvPr id="13" name="Rectangle 12">
            <a:extLst>
              <a:ext uri="{FF2B5EF4-FFF2-40B4-BE49-F238E27FC236}">
                <a16:creationId xmlns:a16="http://schemas.microsoft.com/office/drawing/2014/main" id="{BB491A05-3FB7-70C1-68BD-44796322F57B}"/>
              </a:ext>
            </a:extLst>
          </p:cNvPr>
          <p:cNvSpPr/>
          <p:nvPr/>
        </p:nvSpPr>
        <p:spPr>
          <a:xfrm>
            <a:off x="-32068" y="1"/>
            <a:ext cx="9483750" cy="762000"/>
          </a:xfrm>
          <a:prstGeom prst="rect">
            <a:avLst/>
          </a:prstGeom>
        </p:spPr>
        <p:txBody>
          <a:bodyPr vert="horz" lIns="121899" tIns="60949" rIns="121899" bIns="60949" rtlCol="0" anchor="b">
            <a:noAutofit/>
          </a:bodyPr>
          <a:lstStyle/>
          <a:p>
            <a:r>
              <a:rPr lang="en-US" sz="4000" b="1" dirty="0"/>
              <a:t>Multidimensional Arrays</a:t>
            </a:r>
          </a:p>
        </p:txBody>
      </p:sp>
      <p:pic>
        <p:nvPicPr>
          <p:cNvPr id="5" name="Picture 4">
            <a:extLst>
              <a:ext uri="{FF2B5EF4-FFF2-40B4-BE49-F238E27FC236}">
                <a16:creationId xmlns:a16="http://schemas.microsoft.com/office/drawing/2014/main" id="{9F15F669-1FE0-83A5-2B4D-3D837DEB8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2763574"/>
            <a:ext cx="10668000" cy="3881110"/>
          </a:xfrm>
          <a:prstGeom prst="rect">
            <a:avLst/>
          </a:prstGeom>
        </p:spPr>
      </p:pic>
      <p:sp>
        <p:nvSpPr>
          <p:cNvPr id="10" name="TextBox 9">
            <a:extLst>
              <a:ext uri="{FF2B5EF4-FFF2-40B4-BE49-F238E27FC236}">
                <a16:creationId xmlns:a16="http://schemas.microsoft.com/office/drawing/2014/main" id="{2416EA89-8500-3F45-8B81-E74A6024E04F}"/>
              </a:ext>
            </a:extLst>
          </p:cNvPr>
          <p:cNvSpPr txBox="1"/>
          <p:nvPr/>
        </p:nvSpPr>
        <p:spPr>
          <a:xfrm>
            <a:off x="6704012" y="21104"/>
            <a:ext cx="6202836" cy="830997"/>
          </a:xfrm>
          <a:prstGeom prst="rect">
            <a:avLst/>
          </a:prstGeom>
          <a:noFill/>
        </p:spPr>
        <p:txBody>
          <a:bodyPr wrap="square">
            <a:spAutoFit/>
          </a:bodyPr>
          <a:lstStyle/>
          <a:p>
            <a:r>
              <a:rPr lang="en-US" b="1" dirty="0">
                <a:solidFill>
                  <a:schemeClr val="accent6">
                    <a:lumMod val="75000"/>
                  </a:schemeClr>
                </a:solidFill>
                <a:latin typeface="Times New Roman" panose="02020603050405020304" pitchFamily="18" charset="0"/>
                <a:cs typeface="Times New Roman" panose="02020603050405020304" pitchFamily="18" charset="0"/>
              </a:rPr>
              <a:t>int c[2][3] = {{1, 3, 0}, {-1, 5, 9}};</a:t>
            </a:r>
          </a:p>
          <a:p>
            <a:r>
              <a:rPr lang="en-US" b="1" dirty="0">
                <a:solidFill>
                  <a:schemeClr val="accent6">
                    <a:lumMod val="75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059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481EA37-E138-2649-6B1C-AFCC07766C68}"/>
              </a:ext>
            </a:extLst>
          </p:cNvPr>
          <p:cNvSpPr txBox="1">
            <a:spLocks/>
          </p:cNvSpPr>
          <p:nvPr/>
        </p:nvSpPr>
        <p:spPr>
          <a:xfrm>
            <a:off x="569912" y="2895600"/>
            <a:ext cx="11049000" cy="1981199"/>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buNone/>
            </a:pPr>
            <a:endParaRPr lang="en-US" dirty="0"/>
          </a:p>
        </p:txBody>
      </p:sp>
      <p:sp>
        <p:nvSpPr>
          <p:cNvPr id="6" name="Content Placeholder 5">
            <a:extLst>
              <a:ext uri="{FF2B5EF4-FFF2-40B4-BE49-F238E27FC236}">
                <a16:creationId xmlns:a16="http://schemas.microsoft.com/office/drawing/2014/main" id="{7E58913E-565E-8E04-FAB5-DA4EC084B476}"/>
              </a:ext>
            </a:extLst>
          </p:cNvPr>
          <p:cNvSpPr>
            <a:spLocks noGrp="1"/>
          </p:cNvSpPr>
          <p:nvPr>
            <p:ph sz="half" idx="1"/>
          </p:nvPr>
        </p:nvSpPr>
        <p:spPr>
          <a:xfrm>
            <a:off x="705484" y="1219199"/>
            <a:ext cx="11049000" cy="5410202"/>
          </a:xfrm>
        </p:spPr>
        <p:txBody>
          <a:bodyPr>
            <a:normAutofit fontScale="92500" lnSpcReduction="10000"/>
          </a:bodyPr>
          <a:lstStyle/>
          <a:p>
            <a:pPr marL="0" indent="0" algn="ctr">
              <a:buNone/>
            </a:pPr>
            <a:r>
              <a:rPr lang="en-US" b="1" dirty="0">
                <a:solidFill>
                  <a:schemeClr val="accent6">
                    <a:lumMod val="75000"/>
                  </a:schemeClr>
                </a:solidFill>
              </a:rPr>
              <a:t>Advantages of Arrays</a:t>
            </a:r>
          </a:p>
          <a:p>
            <a:r>
              <a:rPr lang="en-US" dirty="0"/>
              <a:t>In one go, we can initialize storage for more than one value. Because you can create an array of 10, 100 or 1000 values.</a:t>
            </a:r>
          </a:p>
          <a:p>
            <a:r>
              <a:rPr lang="en-US" dirty="0"/>
              <a:t>They make accessing elements easier by providing random access. By random access we mean you can directly access any element in an array if you know its index.</a:t>
            </a:r>
          </a:p>
          <a:p>
            <a:r>
              <a:rPr lang="en-US" dirty="0"/>
              <a:t>Sorting and searching operations are easy on arrays.</a:t>
            </a:r>
          </a:p>
          <a:p>
            <a:pPr marL="0" indent="0" algn="ctr">
              <a:buNone/>
            </a:pPr>
            <a:r>
              <a:rPr lang="en-US" b="1" dirty="0">
                <a:solidFill>
                  <a:schemeClr val="accent6">
                    <a:lumMod val="75000"/>
                  </a:schemeClr>
                </a:solidFill>
              </a:rPr>
              <a:t>Disadvantages of Arrays</a:t>
            </a:r>
          </a:p>
          <a:p>
            <a:r>
              <a:rPr lang="en-US" dirty="0"/>
              <a:t>Due to its fixed size, we cannot increase the size of an array during runtime. That means once you have created an array, then it's size cannot be changed.</a:t>
            </a:r>
          </a:p>
          <a:p>
            <a:r>
              <a:rPr lang="en-US" dirty="0"/>
              <a:t>Insertion and deletion of elements can be costly, in terms of time taken.</a:t>
            </a:r>
            <a:endParaRPr lang="en-US" b="1" dirty="0"/>
          </a:p>
          <a:p>
            <a:endParaRPr lang="en-US" dirty="0"/>
          </a:p>
        </p:txBody>
      </p:sp>
      <p:sp>
        <p:nvSpPr>
          <p:cNvPr id="13" name="Rectangle 12">
            <a:extLst>
              <a:ext uri="{FF2B5EF4-FFF2-40B4-BE49-F238E27FC236}">
                <a16:creationId xmlns:a16="http://schemas.microsoft.com/office/drawing/2014/main" id="{BB491A05-3FB7-70C1-68BD-44796322F57B}"/>
              </a:ext>
            </a:extLst>
          </p:cNvPr>
          <p:cNvSpPr/>
          <p:nvPr/>
        </p:nvSpPr>
        <p:spPr>
          <a:xfrm>
            <a:off x="-32068" y="1"/>
            <a:ext cx="9483750" cy="762000"/>
          </a:xfrm>
          <a:prstGeom prst="rect">
            <a:avLst/>
          </a:prstGeom>
        </p:spPr>
        <p:txBody>
          <a:bodyPr vert="horz" lIns="121899" tIns="60949" rIns="121899" bIns="60949" rtlCol="0" anchor="b">
            <a:noAutofit/>
          </a:bodyPr>
          <a:lstStyle/>
          <a:p>
            <a:r>
              <a:rPr lang="en-US" sz="4000" b="1" dirty="0"/>
              <a:t>Arrays Pros &amp; Cons</a:t>
            </a:r>
          </a:p>
        </p:txBody>
      </p:sp>
    </p:spTree>
    <p:extLst>
      <p:ext uri="{BB962C8B-B14F-4D97-AF65-F5344CB8AC3E}">
        <p14:creationId xmlns:p14="http://schemas.microsoft.com/office/powerpoint/2010/main" val="2058085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448</TotalTime>
  <Words>507</Words>
  <Application>Microsoft Office PowerPoint</Application>
  <PresentationFormat>Custom</PresentationFormat>
  <Paragraphs>49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Constantia</vt:lpstr>
      <vt:lpstr>Times New Roman</vt:lpstr>
      <vt:lpstr>Verdana</vt:lpstr>
      <vt:lpstr>Wingdings</vt:lpstr>
      <vt:lpstr>Cooking 16x9</vt:lpstr>
      <vt:lpstr>C Programming</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Anirudha Gaikwad</cp:lastModifiedBy>
  <cp:revision>209</cp:revision>
  <dcterms:created xsi:type="dcterms:W3CDTF">2021-12-19T05:09:16Z</dcterms:created>
  <dcterms:modified xsi:type="dcterms:W3CDTF">2022-11-05T14:19:19Z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